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00" r:id="rId3"/>
    <p:sldId id="316" r:id="rId4"/>
    <p:sldId id="315" r:id="rId5"/>
    <p:sldId id="276" r:id="rId6"/>
    <p:sldId id="260" r:id="rId7"/>
    <p:sldId id="320" r:id="rId8"/>
    <p:sldId id="268" r:id="rId9"/>
    <p:sldId id="322" r:id="rId10"/>
    <p:sldId id="351" r:id="rId11"/>
    <p:sldId id="323" r:id="rId12"/>
    <p:sldId id="324" r:id="rId13"/>
    <p:sldId id="262" r:id="rId14"/>
    <p:sldId id="329" r:id="rId15"/>
    <p:sldId id="338" r:id="rId16"/>
    <p:sldId id="342" r:id="rId17"/>
    <p:sldId id="341" r:id="rId18"/>
    <p:sldId id="346" r:id="rId19"/>
    <p:sldId id="347" r:id="rId20"/>
    <p:sldId id="348" r:id="rId21"/>
    <p:sldId id="349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CCFF"/>
    <a:srgbClr val="FF99FF"/>
    <a:srgbClr val="66FF66"/>
    <a:srgbClr val="FFFF99"/>
    <a:srgbClr val="FF66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60"/>
  </p:normalViewPr>
  <p:slideViewPr>
    <p:cSldViewPr>
      <p:cViewPr>
        <p:scale>
          <a:sx n="70" d="100"/>
          <a:sy n="70" d="100"/>
        </p:scale>
        <p:origin x="-1452" y="6"/>
      </p:cViewPr>
      <p:guideLst>
        <p:guide orient="horz" pos="2123"/>
        <p:guide pos="31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7A72-C505-4CBA-B653-F3B84368D722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2CC0B-84A6-4DD5-BCEA-040ADF6A9C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3124200" cy="6172200"/>
          </a:xfrm>
          <a:prstGeom prst="rect">
            <a:avLst/>
          </a:prstGeom>
          <a:ln w="76200" cmpd="dbl">
            <a:noFill/>
            <a:prstDash val="solid"/>
          </a:ln>
        </p:spPr>
        <p:txBody>
          <a:bodyPr wrap="none" fromWordArt="1">
            <a:prstTxWarp prst="textPlain">
              <a:avLst>
                <a:gd name="adj" fmla="val 48564"/>
              </a:avLst>
            </a:prstTxWarp>
          </a:bodyPr>
          <a:lstStyle/>
          <a:p>
            <a:pPr algn="just"/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</a:p>
          <a:p>
            <a:pPr algn="just"/>
            <a:r>
              <a:rPr lang="en-US" sz="60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</a:p>
          <a:p>
            <a:pPr algn="ctr"/>
            <a:r>
              <a:rPr lang="en-US" sz="6000" b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endParaRPr lang="en-US" sz="60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419600" y="838200"/>
            <a:ext cx="3200400" cy="476250"/>
          </a:xfrm>
          <a:prstGeom prst="rect">
            <a:avLst/>
          </a:prstGeom>
          <a:ln w="38100" cmpd="dbl">
            <a:noFill/>
            <a:prstDash val="sysDot"/>
          </a:ln>
        </p:spPr>
        <p:txBody>
          <a:bodyPr wrap="none" fromWordArt="1">
            <a:prstTxWarp prst="textArchUp">
              <a:avLst>
                <a:gd name="adj" fmla="val 11073158"/>
              </a:avLst>
            </a:prstTxWarp>
          </a:bodyPr>
          <a:lstStyle/>
          <a:p>
            <a:pPr algn="ctr"/>
            <a:r>
              <a:rPr lang="en-US" sz="3000" b="1" u="sng" kern="10" dirty="0" smtClean="0">
                <a:ln w="12700">
                  <a:solidFill>
                    <a:srgbClr val="EAEAEA"/>
                  </a:solidFill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000" b="1" kern="10" dirty="0" smtClean="0">
                <a:ln w="12700">
                  <a:solidFill>
                    <a:srgbClr val="EAEAEA"/>
                  </a:solidFill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u="sng" kern="10" dirty="0" err="1" smtClean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3000" b="1" u="sng" kern="10" dirty="0">
              <a:ln w="12700">
                <a:solidFill>
                  <a:srgbClr val="EAEAEA"/>
                </a:solidFill>
                <a:round/>
              </a:ln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3"/>
          <p:cNvSpPr/>
          <p:nvPr/>
        </p:nvSpPr>
        <p:spPr>
          <a:xfrm>
            <a:off x="3586163" y="1057275"/>
            <a:ext cx="0" cy="525780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4" name="Rectangle 4"/>
          <p:cNvSpPr>
            <a:spLocks noChangeArrowheads="1"/>
          </p:cNvSpPr>
          <p:nvPr/>
        </p:nvSpPr>
        <p:spPr bwMode="black">
          <a:xfrm>
            <a:off x="522923" y="294323"/>
            <a:ext cx="7862888" cy="563563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 VỚI CON</a:t>
            </a: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9" name="AutoShape 9"/>
          <p:cNvSpPr/>
          <p:nvPr/>
        </p:nvSpPr>
        <p:spPr>
          <a:xfrm>
            <a:off x="3686175" y="3244850"/>
            <a:ext cx="2205038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0730" name="AutoShape 10"/>
          <p:cNvSpPr/>
          <p:nvPr/>
        </p:nvSpPr>
        <p:spPr>
          <a:xfrm>
            <a:off x="6757988" y="3244850"/>
            <a:ext cx="2322512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  <a:tileRect/>
          </a:gradFill>
          <a:ln w="952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3581400" y="4830763"/>
            <a:ext cx="5568950" cy="7794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rgbClr val="FF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Rectangle 12"/>
          <p:cNvSpPr/>
          <p:nvPr/>
        </p:nvSpPr>
        <p:spPr>
          <a:xfrm>
            <a:off x="6991350" y="3370263"/>
            <a:ext cx="1866900" cy="427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FF00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Quê hương</a:t>
            </a:r>
          </a:p>
        </p:txBody>
      </p:sp>
      <p:sp>
        <p:nvSpPr>
          <p:cNvPr id="30733" name="Rectangle 13"/>
          <p:cNvSpPr/>
          <p:nvPr/>
        </p:nvSpPr>
        <p:spPr>
          <a:xfrm>
            <a:off x="3516313" y="5006975"/>
            <a:ext cx="5589587" cy="4270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en-US" altLang="en-US" sz="2200" b="1" dirty="0">
                <a:solidFill>
                  <a:schemeClr val="hlin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Nuôi dưỡng con khôn lớn, trưởng thành</a:t>
            </a: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3758248" y="1752283"/>
            <a:ext cx="5105400" cy="557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5400000" scaled="1"/>
          </a:gradFill>
          <a:ln w="9525">
            <a:solidFill>
              <a:srgbClr val="66FF33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9" name="Text Box 19"/>
          <p:cNvSpPr txBox="1"/>
          <p:nvPr/>
        </p:nvSpPr>
        <p:spPr>
          <a:xfrm>
            <a:off x="3890963" y="1846263"/>
            <a:ext cx="4776787" cy="427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Cội nguồn sinh dưỡng của con</a:t>
            </a:r>
          </a:p>
        </p:txBody>
      </p:sp>
      <p:sp>
        <p:nvSpPr>
          <p:cNvPr id="30740" name="Text Box 20"/>
          <p:cNvSpPr txBox="1"/>
          <p:nvPr/>
        </p:nvSpPr>
        <p:spPr>
          <a:xfrm>
            <a:off x="3814763" y="3370263"/>
            <a:ext cx="1922462" cy="427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b="1" dirty="0">
                <a:solidFill>
                  <a:srgbClr val="FF00FF"/>
                </a:solidFill>
                <a:latin typeface="Arial" panose="020B0604020202020204" pitchFamily="34" charset="0"/>
              </a:rPr>
              <a:t>Gia đình</a:t>
            </a:r>
          </a:p>
        </p:txBody>
      </p:sp>
      <p:sp>
        <p:nvSpPr>
          <p:cNvPr id="30741" name="Line 21"/>
          <p:cNvSpPr/>
          <p:nvPr/>
        </p:nvSpPr>
        <p:spPr>
          <a:xfrm flipH="1">
            <a:off x="4724400" y="2309813"/>
            <a:ext cx="1524000" cy="914400"/>
          </a:xfrm>
          <a:prstGeom prst="line">
            <a:avLst/>
          </a:prstGeom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42" name="Line 22"/>
          <p:cNvSpPr/>
          <p:nvPr/>
        </p:nvSpPr>
        <p:spPr>
          <a:xfrm>
            <a:off x="6248400" y="2309813"/>
            <a:ext cx="1676400" cy="914400"/>
          </a:xfrm>
          <a:prstGeom prst="line">
            <a:avLst/>
          </a:prstGeom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43" name="Line 23"/>
          <p:cNvSpPr/>
          <p:nvPr/>
        </p:nvSpPr>
        <p:spPr>
          <a:xfrm>
            <a:off x="4724400" y="3833813"/>
            <a:ext cx="1524000" cy="990600"/>
          </a:xfrm>
          <a:prstGeom prst="line">
            <a:avLst/>
          </a:prstGeom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44" name="Line 24"/>
          <p:cNvSpPr/>
          <p:nvPr/>
        </p:nvSpPr>
        <p:spPr>
          <a:xfrm flipH="1">
            <a:off x="6248400" y="3910013"/>
            <a:ext cx="1676400" cy="914400"/>
          </a:xfrm>
          <a:prstGeom prst="line">
            <a:avLst/>
          </a:prstGeom>
          <a:ln w="5715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" name="Rectangle 14"/>
          <p:cNvSpPr/>
          <p:nvPr/>
        </p:nvSpPr>
        <p:spPr>
          <a:xfrm>
            <a:off x="273685" y="1474470"/>
            <a:ext cx="3312795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/>
              <a:buChar char="Þ"/>
            </a:pP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ldLvl="0" animBg="1"/>
      <p:bldP spid="30730" grpId="0" bldLvl="0" animBg="1"/>
      <p:bldP spid="30731" grpId="0" bldLvl="0" animBg="1"/>
      <p:bldP spid="30732" grpId="0"/>
      <p:bldP spid="30733" grpId="0"/>
      <p:bldP spid="30734" grpId="0" bldLvl="0" animBg="1"/>
      <p:bldP spid="30734" grpId="1" bldLvl="0" animBg="1"/>
      <p:bldP spid="30739" grpId="0"/>
      <p:bldP spid="30739" grpId="1"/>
      <p:bldP spid="3074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835" y="1041400"/>
            <a:ext cx="82289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/>
              <a:buChar char="Þ"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0385" y="169863"/>
            <a:ext cx="8062913" cy="5207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inhnenpowerpointdep.com/uploads/images/bo-suu-tap-hinh-nen-powerpoint-chu-de-gia-dinh-1484412923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790575"/>
            <a:ext cx="77787" cy="63722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" y="790575"/>
            <a:ext cx="5103495" cy="156845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Người đồng mình thương lắm con ơi</a:t>
            </a:r>
            <a:br>
              <a:rPr lang="vi-VN" sz="2400" b="1" dirty="0">
                <a:solidFill>
                  <a:schemeClr val="tx1"/>
                </a:solidFill>
                <a:latin typeface="+mj-lt"/>
              </a:rPr>
            </a:br>
            <a:r>
              <a:rPr lang="vi-VN" sz="2400" b="1" dirty="0">
                <a:solidFill>
                  <a:schemeClr val="tx1"/>
                </a:solidFill>
                <a:latin typeface="+mj-lt"/>
              </a:rPr>
              <a:t>Cao đo nỗi buồn </a:t>
            </a:r>
            <a:br>
              <a:rPr lang="vi-VN" sz="2400" b="1" dirty="0">
                <a:solidFill>
                  <a:schemeClr val="tx1"/>
                </a:solidFill>
                <a:latin typeface="+mj-lt"/>
              </a:rPr>
            </a:br>
            <a:r>
              <a:rPr lang="vi-VN" sz="2400" b="1" dirty="0">
                <a:solidFill>
                  <a:schemeClr val="tx1"/>
                </a:solidFill>
                <a:latin typeface="+mj-lt"/>
              </a:rPr>
              <a:t>Xa nuôi chí lớn</a:t>
            </a:r>
            <a:br>
              <a:rPr lang="vi-VN" sz="2400" b="1" dirty="0">
                <a:solidFill>
                  <a:schemeClr val="tx1"/>
                </a:solidFill>
                <a:latin typeface="+mj-lt"/>
              </a:rPr>
            </a:br>
            <a:r>
              <a:rPr lang="vi-VN" sz="2400" b="1" dirty="0">
                <a:solidFill>
                  <a:schemeClr val="tx1"/>
                </a:solidFill>
                <a:latin typeface="+mj-lt"/>
              </a:rPr>
              <a:t>Dẫu làm sao thì cha vẫn </a:t>
            </a:r>
            <a:r>
              <a:rPr lang="vi-VN" sz="2400" b="1" dirty="0" smtClean="0">
                <a:solidFill>
                  <a:schemeClr val="tx1"/>
                </a:solidFill>
                <a:latin typeface="+mj-lt"/>
              </a:rPr>
              <a:t>muốn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05" y="305288"/>
            <a:ext cx="3950160" cy="34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40" y="3396343"/>
            <a:ext cx="3950160" cy="34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áº¿t quáº£ hÃ¬nh áº£nh cho nÃ³i vá»i 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2359025"/>
            <a:ext cx="5103495" cy="514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7" grpId="1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5" name="Text Box 33"/>
          <p:cNvSpPr txBox="1"/>
          <p:nvPr/>
        </p:nvSpPr>
        <p:spPr>
          <a:xfrm>
            <a:off x="151765" y="362585"/>
            <a:ext cx="80625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Nói với con về sức sống, truyền thống quê hương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335" y="822960"/>
            <a:ext cx="8724900" cy="23069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vi-VN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 buồn 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 </a:t>
            </a:r>
            <a:r>
              <a:rPr lang="vi-VN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Dẫu </a:t>
            </a:r>
            <a:r>
              <a:rPr lang="vi-VN" sz="2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vi-VN" sz="24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02" name="Text Box 28701"/>
          <p:cNvSpPr txBox="1"/>
          <p:nvPr/>
        </p:nvSpPr>
        <p:spPr>
          <a:xfrm>
            <a:off x="277495" y="4862830"/>
            <a:ext cx="87242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-&gt;  Điệp ngữ, ẩn dụ, so sánh, từ phủ định, th</a:t>
            </a:r>
            <a:r>
              <a:rPr lang="pt-BR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 ngữ. Hình ảnh gi</a:t>
            </a:r>
            <a:r>
              <a:rPr lang="pt-BR" altLang="x-none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u sức gợi </a:t>
            </a:r>
            <a:r>
              <a:rPr lang="en-US" altLang="pt-B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tả.</a:t>
            </a:r>
            <a:endParaRPr lang="en-US" alt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03" name="Text Box 28702"/>
          <p:cNvSpPr txBox="1"/>
          <p:nvPr/>
        </p:nvSpPr>
        <p:spPr>
          <a:xfrm>
            <a:off x="277495" y="5577840"/>
            <a:ext cx="87147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x-none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pt-BR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Sức sống mãnh liệt, bền bỉ, thủy chung gắn bó với quê hương.</a:t>
            </a:r>
          </a:p>
          <a:p>
            <a:pPr>
              <a:spcBef>
                <a:spcPct val="50000"/>
              </a:spcBef>
            </a:pP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- Dám chấp nhận thử thách v</a:t>
            </a: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vượt qua bằng nghị lực v</a:t>
            </a: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pt-BR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niềm tin.</a:t>
            </a:r>
            <a:endParaRPr lang="pt-BR" altLang="x-none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70" name="AutoShape 34"/>
          <p:cNvSpPr/>
          <p:nvPr/>
        </p:nvSpPr>
        <p:spPr>
          <a:xfrm>
            <a:off x="277178" y="3119755"/>
            <a:ext cx="4824412" cy="1743075"/>
          </a:xfrm>
          <a:prstGeom prst="foldedCorner">
            <a:avLst>
              <a:gd name="adj" fmla="val 12500"/>
            </a:avLst>
          </a:prstGeom>
          <a:noFill/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dist="89803" dir="2699999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/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Sống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trên đá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chê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đá gập ghềnh</a:t>
            </a:r>
          </a:p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trong thung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chê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thung nghèo đói</a:t>
            </a:r>
          </a:p>
          <a:p>
            <a:pPr eaLnBrk="0" hangingPunct="0"/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như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sông </a:t>
            </a:r>
            <a:r>
              <a:rPr lang="en-US" altLang="en-US" sz="2400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suối</a:t>
            </a:r>
          </a:p>
          <a:p>
            <a:pPr eaLnBrk="0" hangingPunct="0"/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Lên thác xuống ghềnh</a:t>
            </a:r>
            <a:r>
              <a:rPr lang="en-US" alt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0" hangingPunct="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lo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cực nhọc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51765" y="5577840"/>
            <a:ext cx="6032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>
                <a:solidFill>
                  <a:srgbClr val="FF0000"/>
                </a:solidFill>
              </a:rPr>
              <a:t>=&gt;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5" grpId="0"/>
      <p:bldP spid="33825" grpId="1"/>
      <p:bldP spid="9" grpId="0" animBg="1"/>
      <p:bldP spid="9" grpId="1" animBg="1"/>
      <p:bldP spid="28702" grpId="0"/>
      <p:bldP spid="28702" grpId="1"/>
      <p:bldP spid="28703" grpId="0"/>
      <p:bldP spid="28703" grpId="1"/>
      <p:bldP spid="39970" grpId="0" animBg="1"/>
      <p:bldP spid="39970" grpId="1" animBg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3049270"/>
            <a:ext cx="9034145" cy="3811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Káº¿t quáº£ hÃ¬nh áº£nh cho sá»ng trÃªn ÄÃ¡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" y="36830"/>
            <a:ext cx="4615180" cy="301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áº¿t quáº£ hÃ¬nh áº£nh cho thung lÅ©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90" y="36830"/>
            <a:ext cx="4474845" cy="30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" y="10259060"/>
            <a:ext cx="9561830" cy="61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" y="10386060"/>
            <a:ext cx="9561830" cy="617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5029200" cy="685800"/>
          </a:xfrm>
          <a:prstGeom prst="rect">
            <a:avLst/>
          </a:prstGeom>
          <a:ln w="38100" cmpd="dbl">
            <a:noFill/>
            <a:prstDash val="sysDot"/>
          </a:ln>
        </p:spPr>
        <p:txBody>
          <a:bodyPr wrap="none" fromWordArt="1">
            <a:prstTxWarp prst="textPlain">
              <a:avLst>
                <a:gd name="adj" fmla="val 47561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dd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52035" y="805180"/>
            <a:ext cx="76200" cy="63722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28235" y="805180"/>
            <a:ext cx="4215765" cy="163004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đồng mình thô sơ da thịt</a:t>
            </a:r>
            <a:b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mấy ai nhỏ bé đâu con</a:t>
            </a:r>
            <a:b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đồng mình tự đục đá kê cao quê hương</a:t>
            </a:r>
            <a:b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quê hương thì làm phong tục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Káº¿t quáº£ hÃ¬nh áº£nh cho dÃ¢n tá»c tÃ y cao báº±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35" y="2435225"/>
            <a:ext cx="4227195" cy="474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áº¿t quáº£ hÃ¬nh áº£nh cho Äá»¥c ÄÃ¡ kÃª cao quÃª hÆ°Æ¡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940"/>
            <a:ext cx="4852035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1630" y="864870"/>
            <a:ext cx="8644890" cy="4523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da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alt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đen đúa, xấu xí, chân tay thô ráp.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 đá kê cao quê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quê hương thì làm phong </a:t>
            </a:r>
            <a:r>
              <a:rPr lang="vi-V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Cha muốn con sống phải có nghĩa tình, thủy </a:t>
            </a:r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chung, biết bảo vệ và phát huy truyền thống của quê hương,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chấp nhận và vượt qua những khó khăn vất v</a:t>
            </a:r>
            <a:r>
              <a:rPr lang="en-US" alt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ý chí, niềm tin của mình.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áº¿t quáº£ hÃ¬nh áº£nh cho cao báº±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5029200" cy="685800"/>
          </a:xfrm>
          <a:prstGeom prst="rect">
            <a:avLst/>
          </a:prstGeom>
          <a:ln w="38100" cmpd="dbl">
            <a:noFill/>
            <a:prstDash val="sysDot"/>
          </a:ln>
        </p:spPr>
        <p:txBody>
          <a:bodyPr wrap="none" fromWordArt="1">
            <a:prstTxWarp prst="textPlain">
              <a:avLst>
                <a:gd name="adj" fmla="val 47561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3840" y="805206"/>
            <a:ext cx="3950160" cy="156845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ơi tuy thô sơ da thịt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đường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bao giờ nhỏ bé được 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dd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790575"/>
            <a:ext cx="77787" cy="637222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Káº¿t quáº£ hÃ¬nh áº£nh cho nÃ³i vá»i 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180"/>
            <a:ext cx="5104130" cy="63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áº¿t quáº£ hÃ¬nh áº£nh cho nÃ³i vá»i 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80" y="2374265"/>
            <a:ext cx="4039870" cy="47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8685" y="462915"/>
            <a:ext cx="7054215" cy="5219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câu cuối</a:t>
            </a:r>
          </a:p>
        </p:txBody>
      </p:sp>
      <p:sp>
        <p:nvSpPr>
          <p:cNvPr id="7" name="Rectangle 6"/>
          <p:cNvSpPr/>
          <p:nvPr/>
        </p:nvSpPr>
        <p:spPr>
          <a:xfrm>
            <a:off x="908685" y="1797050"/>
            <a:ext cx="6947535" cy="4831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ơi </a:t>
            </a:r>
            <a:r>
              <a:rPr lang="en-US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vi-VN" sz="2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vi-VN" sz="2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 mến,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đường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giờ nhỏ bé </a:t>
            </a:r>
            <a:r>
              <a:rPr lang="vi-VN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 nhàng,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/>
          <p:nvPr/>
        </p:nvSpPr>
        <p:spPr>
          <a:xfrm>
            <a:off x="4057650" y="400050"/>
            <a:ext cx="23813" cy="593883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1" name="Text Box 3"/>
          <p:cNvSpPr txBox="1"/>
          <p:nvPr/>
        </p:nvSpPr>
        <p:spPr>
          <a:xfrm>
            <a:off x="95250" y="2824163"/>
            <a:ext cx="4248150" cy="344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Chân phải bước tới cha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Chân trái bước tới mẹ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Một bước chạm tiếng nói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bước tới tiếng cười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Người đồng mình yêu lắm con ơi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Đan lờ cài nan hoa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Vách nhà ken câu hát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Rừng cho hoa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 đường cho những tấm lòng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Cha mẹ mãi nhớ về ngày cưới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Ngày đầu tiên đẹp nhất trên đời.</a:t>
            </a:r>
          </a:p>
        </p:txBody>
      </p:sp>
      <p:sp>
        <p:nvSpPr>
          <p:cNvPr id="12292" name="Text Box 4"/>
          <p:cNvSpPr txBox="1"/>
          <p:nvPr/>
        </p:nvSpPr>
        <p:spPr>
          <a:xfrm>
            <a:off x="4057650" y="438150"/>
            <a:ext cx="5243513" cy="5883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Người đồng mình thương lắm con ơi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Cao đo nỗi buồn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Xa nuôi chí lớn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Dẫu làm sao thì cha vẫn muốn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Sống trên đá không chê đá gập ghềnh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Sống trong thung không chê thung nghèo đói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Sống như sông như suối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Lên thác xuống ghềnh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Không lo cực nhọc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Người đồng mình thô sơ da thịt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Chẳng mấy ai nhỏ bé đâu con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Người đồng mình tự đục đá kê cao quê hương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Còn quê hương thì làm phong tục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Con ơi tuy thô sơ da thịt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Lên đường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Không bao giờ nhỏ bé được </a:t>
            </a: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Nghe con.</a:t>
            </a:r>
          </a:p>
          <a:p>
            <a:pPr eaLnBrk="1" hangingPunct="1"/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(Y Phương – Thơ Việt Nam 1945-1985)</a:t>
            </a:r>
          </a:p>
        </p:txBody>
      </p:sp>
      <p:sp>
        <p:nvSpPr>
          <p:cNvPr id="12293" name="WordArt 5"/>
          <p:cNvSpPr>
            <a:spLocks noTextEdit="1"/>
          </p:cNvSpPr>
          <p:nvPr/>
        </p:nvSpPr>
        <p:spPr>
          <a:xfrm>
            <a:off x="457200" y="647700"/>
            <a:ext cx="3200400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NÓI VỚI CON </a:t>
            </a:r>
          </a:p>
        </p:txBody>
      </p:sp>
      <p:sp>
        <p:nvSpPr>
          <p:cNvPr id="12294" name="WordArt 6"/>
          <p:cNvSpPr>
            <a:spLocks noTextEdit="1"/>
          </p:cNvSpPr>
          <p:nvPr/>
        </p:nvSpPr>
        <p:spPr>
          <a:xfrm>
            <a:off x="2286000" y="2209800"/>
            <a:ext cx="16668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en-US" sz="32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_Y Phương_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3" y="209868"/>
            <a:ext cx="3786187" cy="592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" y="11430"/>
            <a:ext cx="4627245" cy="6809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4"/>
          <p:cNvSpPr txBox="1"/>
          <p:nvPr/>
        </p:nvSpPr>
        <p:spPr>
          <a:xfrm>
            <a:off x="462280" y="209868"/>
            <a:ext cx="3857625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vi-VN" altLang="en-US" sz="2400" dirty="0">
                <a:solidFill>
                  <a:srgbClr val="FFC000"/>
                </a:solidFill>
                <a:latin typeface="Times New Roman" panose="02020603050405020304" pitchFamily="18" charset="0"/>
              </a:rPr>
              <a:t>SÔNG SUỐI CHỈ ĐẸP KHI VƯỢT QUA NHIỀU GHỀNH THÁC , CON NGƯỜI CHỈ ĐẸP KHI VƯỢT NHỮNG  GIAN NAN</a:t>
            </a:r>
          </a:p>
        </p:txBody>
      </p:sp>
      <p:pic>
        <p:nvPicPr>
          <p:cNvPr id="2050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715" y="11430"/>
            <a:ext cx="4451350" cy="6809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5037138" y="4454208"/>
            <a:ext cx="3786187" cy="19383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dirty="0">
                <a:solidFill>
                  <a:srgbClr val="0D0D0D"/>
                </a:solidFill>
                <a:latin typeface="Times New Roman" panose="02020603050405020304" pitchFamily="18" charset="0"/>
              </a:rPr>
              <a:t>GIÔNG BÃO CUỘC ĐỜI DÙ CÓ LỚN... VẪN KHÔNG QUẬT NGÃ ĐƯỢC Ý CHÍ KIÊN CƯỜNG !!!</a:t>
            </a:r>
            <a:endParaRPr lang="en-US" altLang="zh-CN" sz="2400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6" name="Picture 3" descr="C:\Users\VP\Desktop\nhung-cau-danh-ngon-hay-y-nghia-ve-y-chi-nghi-luc-trong-cuoc-song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" y="-9525"/>
            <a:ext cx="4813300" cy="686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74" name="Picture 2" descr="C:\Users\VP\Desktop\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95" y="-9525"/>
            <a:ext cx="4307205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áº¿t quáº£ hÃ¬nh áº£nh cho áº£nh ná»n pp cha máº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"/>
            <a:ext cx="9155083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762000"/>
            <a:ext cx="5758815" cy="5835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TỔNG KẾT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Ghi nhớ sgk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14935" y="1622425"/>
            <a:ext cx="82384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DẶN DÒ: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Học thuộc lòng bài thơ</a:t>
            </a:r>
          </a:p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nội dung, nghệ thuật, bài phân tích thơ.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27660" y="3006090"/>
            <a:ext cx="7813040" cy="1845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 EM CHÉP BÀI HOẶC CẮT DÁN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BÀI VÀO TẬP NHÉ! CÁC SLID HÌNH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ẢNH VÀ TƯ LIỆU KHÔNG CẦN CẮT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DÁN NHÉ!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áº£nh Äáº¹p miá»n nÃºi cao báº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762000"/>
            <a:ext cx="9767400" cy="813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do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790575"/>
            <a:ext cx="77787" cy="63722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Káº¿t quáº£ hÃ¬nh áº£nh cho y phÆ°Æ¡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51549"/>
            <a:ext cx="3088007" cy="4415851"/>
          </a:xfrm>
          <a:prstGeom prst="rect">
            <a:avLst/>
          </a:prstGeom>
          <a:noFill/>
          <a:ln w="28575">
            <a:solidFill>
              <a:srgbClr val="FF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áº¿t quáº£ hÃ¬nh áº£nh cho y phÆ°Æ¡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1451610"/>
            <a:ext cx="4054475" cy="4240530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348865" y="186690"/>
            <a:ext cx="5029200" cy="685800"/>
          </a:xfrm>
          <a:prstGeom prst="rect">
            <a:avLst/>
          </a:prstGeom>
          <a:ln w="38100" cmpd="dbl">
            <a:noFill/>
            <a:prstDash val="sysDot"/>
          </a:ln>
        </p:spPr>
        <p:txBody>
          <a:bodyPr wrap="none" fromWordArt="1">
            <a:prstTxWarp prst="textPlain">
              <a:avLst>
                <a:gd name="adj" fmla="val 47561"/>
              </a:avLst>
            </a:prstTxWarp>
          </a:bodyPr>
          <a:lstStyle/>
          <a:p>
            <a:pPr algn="ctr"/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1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69" y="1054100"/>
            <a:ext cx="5062249" cy="5835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TÌM HIỂU CHUNG</a:t>
            </a:r>
            <a:r>
              <a:rPr lang="en-US" altLang="en-US" sz="32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290" y="1637665"/>
            <a:ext cx="2950845" cy="645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923290" y="2204720"/>
            <a:ext cx="8004810" cy="19380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PHƯƠNG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1948): 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Sước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dân tộc Tày.</a:t>
            </a:r>
          </a:p>
          <a:p>
            <a:pPr algn="just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Năm1993: Ông là chủ tịch hội văn học nghệ thuật tỉnh Cao Bằng.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3290" y="4142740"/>
            <a:ext cx="4059555" cy="645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1"/>
          <p:cNvSpPr/>
          <p:nvPr/>
        </p:nvSpPr>
        <p:spPr>
          <a:xfrm>
            <a:off x="1017905" y="4936490"/>
            <a:ext cx="5021580" cy="8299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Sáng tác 1980, được in trong tập “ Thơ Việt Nam 1945- 1985”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7905" y="5766435"/>
            <a:ext cx="5464810" cy="8299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  <a:p>
            <a:pPr algn="just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5" grpId="0" bldLvl="0" animBg="1"/>
      <p:bldP spid="8" grpId="0" bldLvl="0" animBg="1"/>
      <p:bldP spid="11" grpId="0" bldLvl="0" animBg="1"/>
      <p:bldP spid="2" grpId="0" bldLvl="0" animBg="1"/>
      <p:bldP spid="2" grpId="1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23620" y="563245"/>
            <a:ext cx="7372985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 CỤC BÀI THƠ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phần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 phải bước... Đẹp nhất đời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ội nguồn sinh dưỡng của con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 2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 </a:t>
            </a:r>
            <a:r>
              <a:rPr lang="en-US" altLang="en-US" sz="3200" b="1" u="sng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sng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ồng 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 thương lắm con ơi... phong tục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tự hào về những đức tính cao đẹp của người đồng mình và những mong ước của cha đối với con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Đoạn 3: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câu cuối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dặn con trước lúc vào 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Ã³i vá»i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27"/>
            <a:ext cx="9188293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Káº¿t quáº£ hÃ¬nh áº£nh cho em bÃ© táº­p Ä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8" t="69276" r="994"/>
          <a:stretch>
            <a:fillRect/>
          </a:stretch>
        </p:blipFill>
        <p:spPr bwMode="auto">
          <a:xfrm>
            <a:off x="8520544" y="4038600"/>
            <a:ext cx="623455" cy="88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em bÃ© táº­p Ä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5" t="5289" r="993" b="30889"/>
          <a:stretch>
            <a:fillRect/>
          </a:stretch>
        </p:blipFill>
        <p:spPr bwMode="auto">
          <a:xfrm>
            <a:off x="7278949" y="2210535"/>
            <a:ext cx="1865051" cy="184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em bÃ© táº­p Ä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t="5289" r="43496"/>
          <a:stretch>
            <a:fillRect/>
          </a:stretch>
        </p:blipFill>
        <p:spPr bwMode="auto">
          <a:xfrm>
            <a:off x="5193840" y="2210535"/>
            <a:ext cx="2085109" cy="27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em bÃ© táº­p Ä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4" t="69767" r="15202"/>
          <a:stretch>
            <a:fillRect/>
          </a:stretch>
        </p:blipFill>
        <p:spPr bwMode="auto">
          <a:xfrm>
            <a:off x="7278948" y="4058577"/>
            <a:ext cx="1241595" cy="8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cha máº¹ cÆ°á»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94" y="2215654"/>
            <a:ext cx="3994452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Ã¬nh áº£nh cÃ³ liÃ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28240"/>
            <a:ext cx="1990725" cy="19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áº¿t quáº£ hÃ¬nh áº£nh cho icon cÆ°á»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928240"/>
            <a:ext cx="1889278" cy="19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770" y="106680"/>
            <a:ext cx="510381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TÌM HIỂU VĂN BẢN</a:t>
            </a:r>
            <a:endParaRPr lang="en-US" sz="3200" b="1" u="sng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" y="905510"/>
            <a:ext cx="8270240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1/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Cha nói với con về cội nguồn sinh dưỡng của mỗi người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210" y="1366177"/>
            <a:ext cx="5102226" cy="429895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i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1210" y="3622040"/>
            <a:ext cx="7761605" cy="2646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</a:t>
            </a:r>
            <a:r>
              <a:rPr lang="en-US" alt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mạc,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cách diễn đạt chất phác.</a:t>
            </a:r>
            <a:endParaRPr lang="en-US" sz="24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altLang="en-US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</a:t>
            </a:r>
            <a:r>
              <a:rPr lang="en-US" alt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gười con </a:t>
            </a:r>
            <a:r>
              <a:rPr lang="en-US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đi, tập nói,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lớn lên </a:t>
            </a:r>
            <a:r>
              <a:rPr lang="en-US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 ngày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tay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yêu thương, chăm sóc, chở che của cha mẹ.</a:t>
            </a:r>
          </a:p>
          <a:p>
            <a:pPr algn="just"/>
            <a:r>
              <a:rPr 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 </a:t>
            </a:r>
            <a:r>
              <a:rPr lang="en-US" altLang="pt-B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m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 nhắc con</a:t>
            </a:r>
            <a:r>
              <a:rPr lang="en-US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đình là tổ ấm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con khôn lớn, trưởng thành.</a:t>
            </a:r>
            <a:endParaRPr lang="en-US" sz="2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0110" y="1924685"/>
            <a:ext cx="3629660" cy="15684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Chân phải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vi-VN" sz="2400" b="1" u="sng" dirty="0">
                <a:solidFill>
                  <a:sysClr val="windowText" lastClr="000000"/>
                </a:solidFill>
                <a:latin typeface="+mj-lt"/>
              </a:rPr>
              <a:t>bước tới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chemeClr val="accent1"/>
                </a:solidFill>
                <a:latin typeface="+mj-lt"/>
              </a:rPr>
              <a:t>cha</a:t>
            </a:r>
            <a:endParaRPr lang="en-US" sz="2400" b="1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Chân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trá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i </a:t>
            </a:r>
            <a:r>
              <a:rPr lang="vi-VN" sz="2400" b="1" u="sng" dirty="0">
                <a:solidFill>
                  <a:sysClr val="windowText" lastClr="000000"/>
                </a:solidFill>
                <a:latin typeface="+mj-lt"/>
              </a:rPr>
              <a:t>bước tớ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i </a:t>
            </a:r>
            <a:r>
              <a:rPr lang="vi-VN" sz="2400" b="1" dirty="0" smtClean="0">
                <a:solidFill>
                  <a:schemeClr val="accent1"/>
                </a:solidFill>
                <a:latin typeface="+mj-lt"/>
              </a:rPr>
              <a:t>mẹ</a:t>
            </a:r>
            <a:endParaRPr lang="en-US" sz="2400" b="1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vi-VN" sz="2400" b="1" i="1" dirty="0" smtClean="0">
                <a:solidFill>
                  <a:sysClr val="windowText" lastClr="000000"/>
                </a:solidFill>
                <a:latin typeface="+mj-lt"/>
              </a:rPr>
              <a:t>Một </a:t>
            </a:r>
            <a:r>
              <a:rPr lang="vi-VN" sz="2400" b="1" i="1" dirty="0">
                <a:solidFill>
                  <a:sysClr val="windowText" lastClr="000000"/>
                </a:solidFill>
                <a:latin typeface="+mj-lt"/>
              </a:rPr>
              <a:t>bước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 chạm </a:t>
            </a:r>
            <a:r>
              <a:rPr lang="vi-VN" sz="2400" b="1" i="1" dirty="0">
                <a:solidFill>
                  <a:sysClr val="windowText" lastClr="000000"/>
                </a:solidFill>
                <a:latin typeface="+mj-lt"/>
              </a:rPr>
              <a:t>tiếng </a:t>
            </a:r>
            <a:r>
              <a:rPr lang="vi-VN" sz="2400" b="1" i="1" dirty="0" smtClean="0">
                <a:solidFill>
                  <a:sysClr val="windowText" lastClr="000000"/>
                </a:solidFill>
                <a:latin typeface="+mj-lt"/>
              </a:rPr>
              <a:t>nói</a:t>
            </a:r>
            <a:endParaRPr lang="en-US" sz="2400" b="1" dirty="0" smtClean="0">
              <a:solidFill>
                <a:sysClr val="windowText" lastClr="000000"/>
              </a:solidFill>
              <a:latin typeface="+mj-lt"/>
            </a:endParaRPr>
          </a:p>
          <a:p>
            <a:pPr algn="ctr"/>
            <a:r>
              <a:rPr lang="vi-VN" sz="2400" b="1" i="1" dirty="0" smtClean="0">
                <a:solidFill>
                  <a:sysClr val="windowText" lastClr="000000"/>
                </a:solidFill>
                <a:latin typeface="+mj-lt"/>
              </a:rPr>
              <a:t>Hai </a:t>
            </a:r>
            <a:r>
              <a:rPr lang="vi-VN" sz="2400" b="1" i="1" dirty="0">
                <a:solidFill>
                  <a:sysClr val="windowText" lastClr="000000"/>
                </a:solidFill>
                <a:latin typeface="+mj-lt"/>
              </a:rPr>
              <a:t>bước</a:t>
            </a:r>
            <a:r>
              <a:rPr lang="vi-VN" sz="2400" b="1" dirty="0">
                <a:solidFill>
                  <a:sysClr val="windowText" lastClr="000000"/>
                </a:solidFill>
                <a:latin typeface="+mj-lt"/>
              </a:rPr>
              <a:t> tới </a:t>
            </a:r>
            <a:r>
              <a:rPr lang="vi-VN" sz="2400" b="1" i="1" dirty="0">
                <a:solidFill>
                  <a:sysClr val="windowText" lastClr="000000"/>
                </a:solidFill>
                <a:latin typeface="+mj-lt"/>
              </a:rPr>
              <a:t>tiếng cười</a:t>
            </a:r>
            <a:endParaRPr lang="en-US" sz="2400" i="1" dirty="0">
              <a:solidFill>
                <a:sysClr val="windowText" lastClr="0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0" grpId="0" bldLvl="0" animBg="1"/>
      <p:bldP spid="12" grpId="0" build="p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808" y="45720"/>
            <a:ext cx="3786187" cy="207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808" y="2117408"/>
            <a:ext cx="3786187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5" y="4403725"/>
            <a:ext cx="3785870" cy="24276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75933" y="1636395"/>
            <a:ext cx="4429125" cy="26765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Người đồng mình yêu lắm con ơi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Đan lờ cài nan hoa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Vách nhà ken câu hát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Rừng cho hoa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Con đường cho những tấm lòng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Cha mẹ mãi nhớ về ngày cưới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/>
            </a:r>
            <a:b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</a:br>
            <a:r>
              <a:rPr lang="vi-VN" sz="2400" b="1" dirty="0">
                <a:solidFill>
                  <a:srgbClr val="7030A0"/>
                </a:solidFill>
                <a:latin typeface="+mj-lt"/>
                <a:sym typeface="+mn-ea"/>
              </a:rPr>
              <a:t>Ngày đầu tiên đẹp nhất trên đời</a:t>
            </a:r>
            <a:r>
              <a:rPr lang="vi-VN" sz="2400" b="1" dirty="0" smtClean="0">
                <a:solidFill>
                  <a:srgbClr val="7030A0"/>
                </a:solidFill>
                <a:latin typeface="+mj-lt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340" y="62865"/>
            <a:ext cx="5102226" cy="429895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b="1" i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đùm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200" b="1" i="1" u="sng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i="1" u="sng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" y="641350"/>
            <a:ext cx="9018270" cy="6369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đồng mình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lắm con </a:t>
            </a:r>
            <a:r>
              <a:rPr lang="vi-VN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cài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ken 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Vừa 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diễn tả động tác lao động cụ thể vừa nói lên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đùm bọc gắn bó, tinh thần lạc quan của người đồng mình.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tấm </a:t>
            </a:r>
            <a:r>
              <a:rPr lang="vi-VN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2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Thiên nhiên đã che chở, nuôi dưỡng con người về tâm hồn, lối sống, thể hiện tấm lòng san sẻ, đùm bọc của quê hương.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mãi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66" name="Text Box 30"/>
          <p:cNvSpPr txBox="1"/>
          <p:nvPr/>
        </p:nvSpPr>
        <p:spPr>
          <a:xfrm>
            <a:off x="381635" y="5457190"/>
            <a:ext cx="8689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Cha mẹ nói cho con nghe về ngày đẹp nhất đời người và con được kết tinh từ tình yêu thương đó.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6" grpId="0" uiExpand="1" build="p"/>
      <p:bldP spid="6" grpId="1" build="allAtOnce"/>
      <p:bldP spid="14366" grpId="0"/>
      <p:bldP spid="1436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978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</dc:creator>
  <cp:lastModifiedBy>User</cp:lastModifiedBy>
  <cp:revision>74</cp:revision>
  <dcterms:created xsi:type="dcterms:W3CDTF">2019-03-10T13:46:00Z</dcterms:created>
  <dcterms:modified xsi:type="dcterms:W3CDTF">2020-04-15T08:50:11Z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