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256" r:id="rId3"/>
    <p:sldId id="257" r:id="rId4"/>
    <p:sldId id="265" r:id="rId5"/>
    <p:sldId id="259" r:id="rId6"/>
    <p:sldId id="260" r:id="rId7"/>
    <p:sldId id="266" r:id="rId8"/>
    <p:sldId id="267" r:id="rId9"/>
    <p:sldId id="269" r:id="rId10"/>
    <p:sldId id="268" r:id="rId11"/>
    <p:sldId id="270" r:id="rId12"/>
    <p:sldId id="272" r:id="rId13"/>
    <p:sldId id="273" r:id="rId14"/>
    <p:sldId id="274" r:id="rId15"/>
    <p:sldId id="276" r:id="rId16"/>
    <p:sldId id="277" r:id="rId17"/>
    <p:sldId id="280" r:id="rId18"/>
    <p:sldId id="279" r:id="rId19"/>
    <p:sldId id="282" r:id="rId20"/>
    <p:sldId id="281" r:id="rId21"/>
    <p:sldId id="283" r:id="rId22"/>
    <p:sldId id="284" r:id="rId23"/>
    <p:sldId id="275" r:id="rId24"/>
    <p:sldId id="285" r:id="rId25"/>
    <p:sldId id="287" r:id="rId26"/>
    <p:sldId id="286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8000"/>
    <a:srgbClr val="FF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2FF15-0612-402C-B8A1-2852B774A2E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F5B6D-7173-49A9-8AB2-B01C16E2F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85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fld id="{A294C67B-F10A-4CC7-A958-0027A0DED123}" type="slidenum">
              <a:rPr lang="en-US" smtClean="0">
                <a:latin typeface="Arial" charset="0"/>
              </a:rPr>
              <a:pPr eaLnBrk="1" hangingPunct="1"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BDA8-F98D-4D24-9988-B9EE5234BCF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E43A-E56F-4EE2-B24F-B010FD93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49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BDA8-F98D-4D24-9988-B9EE5234BCF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E43A-E56F-4EE2-B24F-B010FD93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2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BDA8-F98D-4D24-9988-B9EE5234BCF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E43A-E56F-4EE2-B24F-B010FD93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1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BDA8-F98D-4D24-9988-B9EE5234BCF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E43A-E56F-4EE2-B24F-B010FD93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5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BDA8-F98D-4D24-9988-B9EE5234BCF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E43A-E56F-4EE2-B24F-B010FD93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46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BDA8-F98D-4D24-9988-B9EE5234BCF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E43A-E56F-4EE2-B24F-B010FD93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BDA8-F98D-4D24-9988-B9EE5234BCF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E43A-E56F-4EE2-B24F-B010FD93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6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BDA8-F98D-4D24-9988-B9EE5234BCF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E43A-E56F-4EE2-B24F-B010FD93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08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BDA8-F98D-4D24-9988-B9EE5234BCF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E43A-E56F-4EE2-B24F-B010FD93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5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BDA8-F98D-4D24-9988-B9EE5234BCF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E43A-E56F-4EE2-B24F-B010FD93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2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BDA8-F98D-4D24-9988-B9EE5234BCF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E43A-E56F-4EE2-B24F-B010FD93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44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5BDA8-F98D-4D24-9988-B9EE5234BCF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FE43A-E56F-4EE2-B24F-B010FD932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9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10" Type="http://schemas.openxmlformats.org/officeDocument/2006/relationships/image" Target="../media/image7.gif"/><Relationship Id="rId4" Type="http://schemas.openxmlformats.org/officeDocument/2006/relationships/image" Target="../media/image1.jpeg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31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slide" Target="slid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slide" Target="slid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Blue tissue paper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9879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6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natures1%20(12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19400"/>
            <a:ext cx="1981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7696200" y="838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8153400" y="31242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533400" y="29718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533400" y="6858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838200" y="4724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6781800" y="59436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2514600" y="3657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6858000" y="27432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1905000" y="28194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5943600" y="35052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3124200" y="31242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2667000" y="4953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1905000" y="3810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1447800" y="5943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7772400" y="4572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7391400" y="2286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1905000" y="24384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095" name="Group 23"/>
          <p:cNvGrpSpPr>
            <a:grpSpLocks/>
          </p:cNvGrpSpPr>
          <p:nvPr/>
        </p:nvGrpSpPr>
        <p:grpSpPr bwMode="auto">
          <a:xfrm>
            <a:off x="0" y="-3175"/>
            <a:ext cx="9144000" cy="6861175"/>
            <a:chOff x="0" y="-2"/>
            <a:chExt cx="5760" cy="4322"/>
          </a:xfrm>
        </p:grpSpPr>
        <p:pic>
          <p:nvPicPr>
            <p:cNvPr id="3120" name="Picture 24" descr="duong phan cach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" y="-2"/>
              <a:ext cx="5710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1" name="Picture 25" descr="duong phan cach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2101" y="2101"/>
              <a:ext cx="426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2" name="Picture 26" descr="duong phan cach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91" y="2101"/>
              <a:ext cx="426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3" name="Picture 27" descr="duong phan cach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4"/>
              <a:ext cx="57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00" name="AutoShape 28"/>
          <p:cNvSpPr>
            <a:spLocks noChangeArrowheads="1"/>
          </p:cNvSpPr>
          <p:nvPr/>
        </p:nvSpPr>
        <p:spPr bwMode="auto">
          <a:xfrm>
            <a:off x="4953000" y="59436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auto">
          <a:xfrm>
            <a:off x="6248400" y="3048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2" name="AutoShape 30"/>
          <p:cNvSpPr>
            <a:spLocks noChangeArrowheads="1"/>
          </p:cNvSpPr>
          <p:nvPr/>
        </p:nvSpPr>
        <p:spPr bwMode="auto">
          <a:xfrm>
            <a:off x="4114800" y="3810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3" name="AutoShape 31"/>
          <p:cNvSpPr>
            <a:spLocks noChangeArrowheads="1"/>
          </p:cNvSpPr>
          <p:nvPr/>
        </p:nvSpPr>
        <p:spPr bwMode="auto">
          <a:xfrm>
            <a:off x="3276600" y="59436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4" name="AutoShape 32"/>
          <p:cNvSpPr>
            <a:spLocks noChangeArrowheads="1"/>
          </p:cNvSpPr>
          <p:nvPr/>
        </p:nvSpPr>
        <p:spPr bwMode="auto">
          <a:xfrm>
            <a:off x="5257800" y="41910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5" name="AutoShape 33"/>
          <p:cNvSpPr>
            <a:spLocks noChangeArrowheads="1"/>
          </p:cNvSpPr>
          <p:nvPr/>
        </p:nvSpPr>
        <p:spPr bwMode="auto">
          <a:xfrm>
            <a:off x="7848600" y="4038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6" name="AutoShape 34"/>
          <p:cNvSpPr>
            <a:spLocks noChangeArrowheads="1"/>
          </p:cNvSpPr>
          <p:nvPr/>
        </p:nvSpPr>
        <p:spPr bwMode="auto">
          <a:xfrm>
            <a:off x="2743200" y="9144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7" name="AutoShape 35"/>
          <p:cNvSpPr>
            <a:spLocks noChangeArrowheads="1"/>
          </p:cNvSpPr>
          <p:nvPr/>
        </p:nvSpPr>
        <p:spPr bwMode="auto">
          <a:xfrm>
            <a:off x="8077200" y="3810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8" name="AutoShape 36"/>
          <p:cNvSpPr>
            <a:spLocks noChangeArrowheads="1"/>
          </p:cNvSpPr>
          <p:nvPr/>
        </p:nvSpPr>
        <p:spPr bwMode="auto">
          <a:xfrm>
            <a:off x="5105400" y="16764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09" name="AutoShape 37"/>
          <p:cNvSpPr>
            <a:spLocks noChangeArrowheads="1"/>
          </p:cNvSpPr>
          <p:nvPr/>
        </p:nvSpPr>
        <p:spPr bwMode="auto">
          <a:xfrm>
            <a:off x="3810000" y="2895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0" name="AutoShape 38"/>
          <p:cNvSpPr>
            <a:spLocks noChangeArrowheads="1"/>
          </p:cNvSpPr>
          <p:nvPr/>
        </p:nvSpPr>
        <p:spPr bwMode="auto">
          <a:xfrm>
            <a:off x="6172200" y="54102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5791200" y="2895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6172200" y="4038600"/>
            <a:ext cx="493713" cy="539750"/>
          </a:xfrm>
          <a:prstGeom prst="star4">
            <a:avLst>
              <a:gd name="adj" fmla="val 1238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41" descr="kimtuocvn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2931" flipH="1">
            <a:off x="1676400" y="3505200"/>
            <a:ext cx="16002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2" descr="kimtuocvn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52800"/>
            <a:ext cx="16764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5" name="WordArt 43"/>
          <p:cNvSpPr>
            <a:spLocks noChangeArrowheads="1" noChangeShapeType="1" noTextEdit="1"/>
          </p:cNvSpPr>
          <p:nvPr/>
        </p:nvSpPr>
        <p:spPr bwMode="auto">
          <a:xfrm>
            <a:off x="1066800" y="2057400"/>
            <a:ext cx="7543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CÁC EM HỌC SINH THÂN YÊU!!!</a:t>
            </a:r>
            <a:endParaRPr lang="en-US" sz="36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0501">
                    <a:srgbClr val="0819FB"/>
                  </a:gs>
                  <a:gs pos="17500">
                    <a:srgbClr val="1A8D48"/>
                  </a:gs>
                  <a:gs pos="25999">
                    <a:srgbClr val="FFFF00"/>
                  </a:gs>
                  <a:gs pos="36501">
                    <a:srgbClr val="EE3F17"/>
                  </a:gs>
                  <a:gs pos="44000">
                    <a:srgbClr val="E81766"/>
                  </a:gs>
                  <a:gs pos="50000">
                    <a:srgbClr val="A603AB"/>
                  </a:gs>
                  <a:gs pos="56000">
                    <a:srgbClr val="E81766"/>
                  </a:gs>
                  <a:gs pos="63499">
                    <a:srgbClr val="EE3F17"/>
                  </a:gs>
                  <a:gs pos="74001">
                    <a:srgbClr val="FFFF00"/>
                  </a:gs>
                  <a:gs pos="82500">
                    <a:srgbClr val="1A8D48"/>
                  </a:gs>
                  <a:gs pos="89500">
                    <a:srgbClr val="0819FB"/>
                  </a:gs>
                  <a:gs pos="100000">
                    <a:srgbClr val="A603AB"/>
                  </a:gs>
                </a:gsLst>
                <a:lin ang="2700000" scaled="1"/>
              </a:gra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16" name="Text Box 44"/>
          <p:cNvSpPr txBox="1">
            <a:spLocks noChangeArrowheads="1"/>
          </p:cNvSpPr>
          <p:nvPr/>
        </p:nvSpPr>
        <p:spPr bwMode="auto">
          <a:xfrm>
            <a:off x="1085850" y="42672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MÔN : 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KHOA HỌC TỰ NHIÊN 6</a:t>
            </a:r>
            <a:endParaRPr lang="en-US" sz="36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7" name="WordArt 45"/>
          <p:cNvSpPr>
            <a:spLocks noChangeArrowheads="1" noChangeShapeType="1" noTextEdit="1"/>
          </p:cNvSpPr>
          <p:nvPr/>
        </p:nvSpPr>
        <p:spPr bwMode="auto">
          <a:xfrm>
            <a:off x="1295400" y="1066800"/>
            <a:ext cx="7400925" cy="960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NHIỆT LIỆT CHÀO MỪNG  </a:t>
            </a:r>
          </a:p>
        </p:txBody>
      </p:sp>
      <p:pic>
        <p:nvPicPr>
          <p:cNvPr id="3114" name="Picture 46" descr="Fireworks-0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13049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7" descr="Fireworks-0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13049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8" descr="Fireworks-0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14478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9" descr="Fireworks-0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13049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8" name="Picture 50" descr="Fireworks-0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14478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9" name="Picture 51" descr="Fireworks-0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100013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469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7" dur="20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i ca sinh vi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9" dur="500" autoRev="1" fill="hold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0" dur="500" autoRev="1" fill="hold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1" dur="500" autoRev="1" fill="hold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4" dur="2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i ca sinh vi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6" dur="500" fill="hold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087" grpId="0" animBg="1"/>
      <p:bldP spid="3088" grpId="0" animBg="1"/>
      <p:bldP spid="3089" grpId="0" animBg="1"/>
      <p:bldP spid="3090" grpId="0" animBg="1"/>
      <p:bldP spid="3091" grpId="0" animBg="1"/>
      <p:bldP spid="3109" grpId="0" animBg="1"/>
      <p:bldP spid="3110" grpId="0" animBg="1"/>
      <p:bldP spid="3111" grpId="0" animBg="1"/>
      <p:bldP spid="3112" grpId="0" animBg="1"/>
      <p:bldP spid="3115" grpId="0" animBg="1"/>
      <p:bldP spid="3116" grpId="0" build="allAtOnce"/>
      <p:bldP spid="31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-76200"/>
            <a:ext cx="6553200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Bảo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toàn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lượng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537627"/>
            <a:ext cx="8991600" cy="1138773"/>
            <a:chOff x="-152400" y="2214027"/>
            <a:chExt cx="9601200" cy="1138773"/>
          </a:xfrm>
        </p:grpSpPr>
        <p:sp>
          <p:nvSpPr>
            <p:cNvPr id="4" name="Text Box 4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-152400" y="2214027"/>
              <a:ext cx="9601200" cy="113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3200" b="1" dirty="0" smtClean="0">
                  <a:latin typeface="Times New Roman" pitchFamily="18" charset="0"/>
                </a:rPr>
                <a:t>    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Tìm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hiểu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sự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chuyển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hóa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giữa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các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dạng</a:t>
              </a:r>
              <a:r>
                <a:rPr lang="en-US" sz="36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năng</a:t>
              </a:r>
              <a:r>
                <a:rPr lang="en-US" sz="3200" b="1" u="sng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lượng</a:t>
              </a:r>
              <a:r>
                <a:rPr lang="en-US" sz="28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:</a:t>
              </a:r>
              <a:endParaRPr lang="en-US" sz="2400" b="1" dirty="0">
                <a:solidFill>
                  <a:srgbClr val="0070C0"/>
                </a:solidFill>
                <a:latin typeface="Times New Roman" pitchFamily="18" charset="0"/>
              </a:endParaRP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2514600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172" name="Picture 4" descr="C:\Users\Administrator\Downloads\xoa t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3624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Administrator\Downloads\3 xe hơ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1600201"/>
            <a:ext cx="4476750" cy="25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Administrator\Downloads\đèn đườ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52913"/>
            <a:ext cx="4362450" cy="260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4191000"/>
            <a:ext cx="44767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371600" y="111394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42.3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98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-76200"/>
            <a:ext cx="6553200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Bảo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toàn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lượng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537627"/>
            <a:ext cx="8991600" cy="1138773"/>
            <a:chOff x="-152400" y="2214027"/>
            <a:chExt cx="9601200" cy="1138773"/>
          </a:xfrm>
        </p:grpSpPr>
        <p:sp>
          <p:nvSpPr>
            <p:cNvPr id="4" name="Text Box 4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-152400" y="2214027"/>
              <a:ext cx="9601200" cy="113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3200" b="1" dirty="0" smtClean="0">
                  <a:latin typeface="Times New Roman" pitchFamily="18" charset="0"/>
                </a:rPr>
                <a:t>    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Tìm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hiểu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sự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chuyển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hóa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giữa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các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dạng</a:t>
              </a:r>
              <a:r>
                <a:rPr lang="en-US" sz="36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năng</a:t>
              </a:r>
              <a:r>
                <a:rPr lang="en-US" sz="3200" b="1" u="sng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lượng</a:t>
              </a:r>
              <a:r>
                <a:rPr lang="en-US" sz="28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:</a:t>
              </a:r>
              <a:endParaRPr lang="en-US" sz="2400" b="1" dirty="0">
                <a:solidFill>
                  <a:srgbClr val="0070C0"/>
                </a:solidFill>
                <a:latin typeface="Times New Roman" pitchFamily="18" charset="0"/>
              </a:endParaRP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2514600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172" name="Picture 4" descr="C:\Users\Administrator\Downloads\xoa t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3624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Administrator\Downloads\3 xe hơ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1600201"/>
            <a:ext cx="4476750" cy="25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371600" y="111394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42.3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687431"/>
            <a:ext cx="43624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xoa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687431"/>
            <a:ext cx="44386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xoa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29150" y="4813518"/>
            <a:ext cx="43624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29150" y="4813518"/>
            <a:ext cx="44386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362" y="4191000"/>
            <a:ext cx="1219200" cy="584775"/>
          </a:xfrm>
          <a:prstGeom prst="rect">
            <a:avLst/>
          </a:prstGeom>
          <a:noFill/>
          <a:ln w="38100"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4191000"/>
            <a:ext cx="1219200" cy="584775"/>
          </a:xfrm>
          <a:prstGeom prst="rect">
            <a:avLst/>
          </a:prstGeom>
          <a:noFill/>
          <a:ln w="38100"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99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4" grpId="0"/>
      <p:bldP spid="14" grpId="1"/>
      <p:bldP spid="15" grpId="0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-76200"/>
            <a:ext cx="6553200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Bảo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toàn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lượng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537627"/>
            <a:ext cx="8991600" cy="1138773"/>
            <a:chOff x="-152400" y="2214027"/>
            <a:chExt cx="9601200" cy="1138773"/>
          </a:xfrm>
        </p:grpSpPr>
        <p:sp>
          <p:nvSpPr>
            <p:cNvPr id="4" name="Text Box 4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-152400" y="2214027"/>
              <a:ext cx="9601200" cy="113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3200" b="1" dirty="0" smtClean="0">
                  <a:latin typeface="Times New Roman" pitchFamily="18" charset="0"/>
                </a:rPr>
                <a:t>    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Tìm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hiểu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sự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chuyển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hóa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giữa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các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dạng</a:t>
              </a:r>
              <a:r>
                <a:rPr lang="en-US" sz="36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năng</a:t>
              </a:r>
              <a:r>
                <a:rPr lang="en-US" sz="3200" b="1" u="sng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lượng</a:t>
              </a:r>
              <a:r>
                <a:rPr lang="en-US" sz="28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:</a:t>
              </a:r>
              <a:endParaRPr lang="en-US" sz="2400" b="1" dirty="0">
                <a:solidFill>
                  <a:srgbClr val="0070C0"/>
                </a:solidFill>
                <a:latin typeface="Times New Roman" pitchFamily="18" charset="0"/>
              </a:endParaRP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2514600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1371600" y="111394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42.3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042118"/>
            <a:ext cx="43624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thắp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050440"/>
            <a:ext cx="4438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thắp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29150" y="4572000"/>
            <a:ext cx="43624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29150" y="4572000"/>
            <a:ext cx="44386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8" descr="C:\Users\Administrator\Downloads\đèn đườ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62113"/>
            <a:ext cx="4362450" cy="260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438650" y="1600200"/>
            <a:ext cx="4476750" cy="2667000"/>
            <a:chOff x="4438650" y="1524000"/>
            <a:chExt cx="4476750" cy="2667000"/>
          </a:xfrm>
        </p:grpSpPr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8650" y="1524000"/>
              <a:ext cx="4476750" cy="266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553200" y="3962400"/>
              <a:ext cx="257175" cy="76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1362" y="4422707"/>
            <a:ext cx="1219200" cy="584775"/>
          </a:xfrm>
          <a:prstGeom prst="rect">
            <a:avLst/>
          </a:prstGeom>
          <a:noFill/>
          <a:ln w="38100"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02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4" grpId="0"/>
      <p:bldP spid="14" grpId="1"/>
      <p:bldP spid="15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0"/>
            <a:ext cx="6553200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Bảo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toàn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lượng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7350"/>
            <a:ext cx="6096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0" y="533400"/>
            <a:ext cx="9372600" cy="1138773"/>
            <a:chOff x="0" y="2286000"/>
            <a:chExt cx="9372600" cy="1138773"/>
          </a:xfrm>
        </p:grpSpPr>
        <p:sp>
          <p:nvSpPr>
            <p:cNvPr id="4" name="Text Box 4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0" y="2286000"/>
              <a:ext cx="9372600" cy="113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 dirty="0" smtClean="0">
                  <a:latin typeface="Times New Roman" pitchFamily="18" charset="0"/>
                </a:rPr>
                <a:t>   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Tìm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hiểu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sự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chuyển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hóa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giữa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các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dạng</a:t>
              </a:r>
              <a:r>
                <a:rPr lang="en-US" sz="36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năng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lượng</a:t>
              </a:r>
              <a:r>
                <a:rPr lang="en-US" sz="28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:</a:t>
              </a:r>
              <a:endParaRPr lang="en-US" sz="3400" b="1" dirty="0">
                <a:solidFill>
                  <a:srgbClr val="0070C0"/>
                </a:solidFill>
                <a:latin typeface="Times New Roman" pitchFamily="18" charset="0"/>
              </a:endParaRP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38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609600" y="502920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5042118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….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164" y="4124980"/>
            <a:ext cx="1863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4114800"/>
            <a:ext cx="834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143000"/>
            <a:ext cx="3152775" cy="296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572000" y="1143000"/>
            <a:ext cx="472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1143000"/>
            <a:ext cx="472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ặt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12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/>
      <p:bldP spid="14" grpId="0"/>
      <p:bldP spid="15" grpId="0"/>
      <p:bldP spid="18" grpId="0"/>
      <p:bldP spid="19" grpId="0"/>
      <p:bldP spid="1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1447800"/>
            <a:ext cx="6553200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Bảo</a:t>
            </a:r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toàn</a:t>
            </a:r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lượng</a:t>
            </a:r>
            <a:endParaRPr lang="en-US" sz="36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1981200"/>
            <a:ext cx="8991600" cy="646331"/>
            <a:chOff x="-152400" y="2061627"/>
            <a:chExt cx="9601200" cy="646331"/>
          </a:xfrm>
        </p:grpSpPr>
        <p:sp>
          <p:nvSpPr>
            <p:cNvPr id="19" name="Text Box 4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-152400" y="2061627"/>
              <a:ext cx="9601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3200" b="1" dirty="0" smtClean="0">
                  <a:latin typeface="Times New Roman" pitchFamily="18" charset="0"/>
                </a:rPr>
                <a:t>    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Tìm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hiểu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định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luật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bảo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toàn</a:t>
              </a:r>
              <a:r>
                <a:rPr lang="en-US" sz="36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năng</a:t>
              </a:r>
              <a:r>
                <a:rPr lang="en-US" sz="3200" b="1" u="sng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lượng</a:t>
              </a:r>
              <a:r>
                <a:rPr lang="en-US" sz="28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:</a:t>
              </a:r>
              <a:endParaRPr lang="en-US" sz="2400" b="1" dirty="0">
                <a:solidFill>
                  <a:srgbClr val="0070C0"/>
                </a:solidFill>
                <a:latin typeface="Times New Roman" pitchFamily="18" charset="0"/>
              </a:endParaRPr>
            </a:p>
          </p:txBody>
        </p:sp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2262517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199"/>
            <a:ext cx="9144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43200"/>
            <a:ext cx="54864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-76200" y="6019800"/>
            <a:ext cx="5948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cong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38800" y="2895600"/>
            <a:ext cx="3505200" cy="397031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C. So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bi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C.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47332" y="5562600"/>
            <a:ext cx="2091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42.4.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91200" y="2463225"/>
            <a:ext cx="12192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39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0"/>
            <a:ext cx="6553200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Bảo</a:t>
            </a:r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toàn</a:t>
            </a:r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lượng</a:t>
            </a:r>
            <a:endParaRPr lang="en-US" sz="36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482025"/>
            <a:ext cx="8991600" cy="646331"/>
            <a:chOff x="-152400" y="2061627"/>
            <a:chExt cx="9601200" cy="646331"/>
          </a:xfrm>
        </p:grpSpPr>
        <p:sp>
          <p:nvSpPr>
            <p:cNvPr id="19" name="Text Box 4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-152400" y="2061627"/>
              <a:ext cx="9601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3200" b="1" dirty="0" smtClean="0">
                  <a:latin typeface="Times New Roman" pitchFamily="18" charset="0"/>
                </a:rPr>
                <a:t>    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Tìm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hiểu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định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luật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bảo</a:t>
              </a:r>
              <a:r>
                <a:rPr lang="en-US" sz="32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toàn</a:t>
              </a:r>
              <a:r>
                <a:rPr lang="en-US" sz="36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năng</a:t>
              </a:r>
              <a:r>
                <a:rPr lang="en-US" sz="3200" b="1" u="sng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lượng</a:t>
              </a:r>
              <a:r>
                <a:rPr lang="en-US" sz="28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:</a:t>
              </a:r>
              <a:endParaRPr lang="en-US" sz="2400" b="1" dirty="0">
                <a:solidFill>
                  <a:srgbClr val="0070C0"/>
                </a:solidFill>
                <a:latin typeface="Times New Roman" pitchFamily="18" charset="0"/>
              </a:endParaRPr>
            </a:p>
          </p:txBody>
        </p:sp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2262517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54864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-76200" y="4505980"/>
            <a:ext cx="5948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cong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38800" y="1524000"/>
            <a:ext cx="3505200" cy="397031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hế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bi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bi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C.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47332" y="4048780"/>
            <a:ext cx="2091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42.4.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91200" y="990600"/>
            <a:ext cx="12192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5043055"/>
            <a:ext cx="12192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5562600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5562600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227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13" grpId="0"/>
      <p:bldP spid="14" grpId="0"/>
      <p:bldP spid="14" grpId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1715869"/>
            <a:ext cx="6553200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Bảo</a:t>
            </a:r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toàn</a:t>
            </a:r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lượng</a:t>
            </a:r>
            <a:endParaRPr lang="en-US" sz="36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2209800"/>
            <a:ext cx="8991600" cy="646331"/>
            <a:chOff x="-152400" y="2061627"/>
            <a:chExt cx="9601200" cy="646331"/>
          </a:xfrm>
        </p:grpSpPr>
        <p:sp>
          <p:nvSpPr>
            <p:cNvPr id="19" name="Text Box 4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-152400" y="2061627"/>
              <a:ext cx="9601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3200" b="1" dirty="0" smtClean="0">
                  <a:latin typeface="Times New Roman" pitchFamily="18" charset="0"/>
                </a:rPr>
                <a:t>     </a:t>
              </a:r>
              <a:r>
                <a:rPr lang="en-US" sz="32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Tìm</a:t>
              </a:r>
              <a:r>
                <a:rPr lang="en-US" sz="32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hiểu</a:t>
              </a:r>
              <a:r>
                <a:rPr lang="en-US" sz="32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định</a:t>
              </a:r>
              <a:r>
                <a:rPr lang="en-US" sz="32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luật</a:t>
              </a:r>
              <a:r>
                <a:rPr lang="en-US" sz="32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bảo</a:t>
              </a:r>
              <a:r>
                <a:rPr lang="en-US" sz="32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toàn</a:t>
              </a:r>
              <a:r>
                <a:rPr lang="en-US" sz="36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năng</a:t>
              </a:r>
              <a:r>
                <a:rPr lang="en-US" sz="3200" b="1" u="sng" dirty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lượng</a:t>
              </a:r>
              <a:r>
                <a:rPr lang="en-US" sz="28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:</a:t>
              </a:r>
              <a:endParaRPr lang="en-US" sz="2400" b="1" dirty="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2262517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0" y="3213318"/>
            <a:ext cx="9144000" cy="181588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 Theo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400" y="2743200"/>
            <a:ext cx="2667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endParaRPr lang="en-US" sz="32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213318"/>
            <a:ext cx="9144000" cy="181588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" y="5486400"/>
            <a:ext cx="906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4977825"/>
            <a:ext cx="8153399" cy="584775"/>
            <a:chOff x="0" y="4111048"/>
            <a:chExt cx="8153399" cy="584775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83730"/>
              <a:ext cx="609600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78750" y="4111048"/>
              <a:ext cx="76746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3200" b="1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200" b="1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3200" b="1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luật</a:t>
              </a:r>
              <a:r>
                <a:rPr lang="en-US" sz="3200" b="1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bào</a:t>
              </a:r>
              <a:r>
                <a:rPr lang="en-US" sz="3200" b="1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toàn</a:t>
              </a:r>
              <a:r>
                <a:rPr lang="en-US" sz="3200" b="1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sz="3200" b="1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3200" b="1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199"/>
            <a:ext cx="9144000" cy="179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81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6" grpId="0"/>
      <p:bldP spid="15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1600200"/>
            <a:ext cx="8229600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ăng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lượng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hao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phí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sử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dụng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2209800"/>
            <a:ext cx="9372600" cy="615553"/>
            <a:chOff x="0" y="2209800"/>
            <a:chExt cx="9372600" cy="615553"/>
          </a:xfrm>
        </p:grpSpPr>
        <p:sp>
          <p:nvSpPr>
            <p:cNvPr id="4" name="Text Box 4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0" y="2209800"/>
              <a:ext cx="937260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3200" b="1" dirty="0" smtClean="0">
                  <a:latin typeface="Times New Roman" pitchFamily="18" charset="0"/>
                </a:rPr>
                <a:t>   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Tìm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hiểu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năng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lượng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hao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phí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:</a:t>
              </a:r>
              <a:endParaRPr lang="en-US" sz="3400" b="1" dirty="0">
                <a:solidFill>
                  <a:srgbClr val="0070C0"/>
                </a:solidFill>
                <a:latin typeface="Times New Roman" pitchFamily="18" charset="0"/>
              </a:endParaRP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62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6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2743200"/>
            <a:ext cx="9144000" cy="267765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25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-98286"/>
            <a:ext cx="8229600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ăng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lượng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hao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phí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sử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dụng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457200"/>
            <a:ext cx="9372600" cy="615553"/>
            <a:chOff x="0" y="2209800"/>
            <a:chExt cx="9372600" cy="615553"/>
          </a:xfrm>
        </p:grpSpPr>
        <p:sp>
          <p:nvSpPr>
            <p:cNvPr id="4" name="Text Box 4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0" y="2209800"/>
              <a:ext cx="937260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3200" b="1" dirty="0" smtClean="0">
                  <a:latin typeface="Times New Roman" pitchFamily="18" charset="0"/>
                </a:rPr>
                <a:t>   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Tìm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hiểu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năng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lượng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hao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phí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:</a:t>
              </a:r>
              <a:endParaRPr lang="en-US" sz="3400" b="1" dirty="0">
                <a:solidFill>
                  <a:srgbClr val="0070C0"/>
                </a:solidFill>
                <a:latin typeface="Times New Roman" pitchFamily="18" charset="0"/>
              </a:endParaRP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62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339" name="Picture 3" descr="C:\Users\Administrator\Downloads\ấm nước sô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066801"/>
            <a:ext cx="37909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81000" y="3429000"/>
            <a:ext cx="3777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 42.5.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7" y="1072753"/>
            <a:ext cx="4195763" cy="235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419600" y="34290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 42.6. Ô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886200"/>
            <a:ext cx="2981325" cy="250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4057650"/>
            <a:ext cx="41338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52400" y="639633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 42.7.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quay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19600" y="6396335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 42.8.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18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-98286"/>
            <a:ext cx="8229600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ăng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lượng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hao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phí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sử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dụng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457200"/>
            <a:ext cx="9372600" cy="615553"/>
            <a:chOff x="0" y="2209800"/>
            <a:chExt cx="9372600" cy="615553"/>
          </a:xfrm>
        </p:grpSpPr>
        <p:sp>
          <p:nvSpPr>
            <p:cNvPr id="4" name="Text Box 4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0" y="2209800"/>
              <a:ext cx="937260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3200" b="1" dirty="0" smtClean="0">
                  <a:latin typeface="Times New Roman" pitchFamily="18" charset="0"/>
                </a:rPr>
                <a:t>   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Tìm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hiểu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năng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lượng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hao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phí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:</a:t>
              </a:r>
              <a:endParaRPr lang="en-US" sz="3400" b="1" dirty="0">
                <a:solidFill>
                  <a:srgbClr val="0070C0"/>
                </a:solidFill>
                <a:latin typeface="Times New Roman" pitchFamily="18" charset="0"/>
              </a:endParaRP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62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339" name="Picture 3" descr="C:\Users\Administrator\Downloads\ấm nước sô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066801"/>
            <a:ext cx="37909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6200" y="3424535"/>
            <a:ext cx="4033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42.5.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7" y="1072753"/>
            <a:ext cx="4195763" cy="235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419600" y="34290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 42.6.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4473476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886200"/>
            <a:ext cx="2981325" cy="250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495800" y="3886200"/>
            <a:ext cx="44196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endParaRPr lang="en-US" sz="32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" y="6396335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42.7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quay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4400" y="4027944"/>
            <a:ext cx="449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742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5" grpId="0"/>
      <p:bldP spid="15" grpId="1"/>
      <p:bldP spid="17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95625"/>
            <a:ext cx="80010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06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1600200"/>
            <a:ext cx="8229600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ăng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lượng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hao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phí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sử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dụng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2209800"/>
            <a:ext cx="9372600" cy="615553"/>
            <a:chOff x="0" y="2209800"/>
            <a:chExt cx="9372600" cy="615553"/>
          </a:xfrm>
        </p:grpSpPr>
        <p:sp>
          <p:nvSpPr>
            <p:cNvPr id="4" name="Text Box 4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0" y="2209800"/>
              <a:ext cx="937260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3200" b="1" dirty="0" smtClean="0">
                  <a:latin typeface="Times New Roman" pitchFamily="18" charset="0"/>
                </a:rPr>
                <a:t>   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Tìm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hiểu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năng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lượng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hao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phí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:</a:t>
              </a:r>
              <a:endParaRPr lang="en-US" sz="3400" b="1" dirty="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622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6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41338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2400" y="4876800"/>
            <a:ext cx="453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42.8.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8200" y="2819400"/>
            <a:ext cx="4533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42.8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24400" y="2819400"/>
            <a:ext cx="4533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5410200"/>
            <a:ext cx="906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hao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5345430"/>
            <a:ext cx="8153399" cy="584775"/>
            <a:chOff x="0" y="4111048"/>
            <a:chExt cx="8153399" cy="584775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83730"/>
              <a:ext cx="609600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78750" y="4111048"/>
              <a:ext cx="76746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3200" b="1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xét</a:t>
              </a:r>
              <a:r>
                <a:rPr lang="en-US" sz="3200" b="1" dirty="0" smtClean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47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5" grpId="1"/>
      <p:bldP spid="16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-61686"/>
            <a:ext cx="8229600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kiệm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lượng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547914"/>
            <a:ext cx="9372600" cy="1138773"/>
            <a:chOff x="0" y="1900773"/>
            <a:chExt cx="9372600" cy="1138773"/>
          </a:xfrm>
        </p:grpSpPr>
        <p:sp>
          <p:nvSpPr>
            <p:cNvPr id="4" name="Text Box 4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0" y="1900773"/>
              <a:ext cx="9372600" cy="113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3200" b="1" dirty="0" smtClean="0">
                  <a:latin typeface="Times New Roman" pitchFamily="18" charset="0"/>
                </a:rPr>
                <a:t>   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Tìm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hiểu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về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các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hoạt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động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sử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dụng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năng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lượng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và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các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biện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pháp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tiết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kiệm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năng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8000"/>
                  </a:solidFill>
                  <a:latin typeface="Times New Roman" pitchFamily="18" charset="0"/>
                </a:rPr>
                <a:t>lượng</a:t>
              </a:r>
              <a:r>
                <a:rPr lang="en-US" sz="34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:</a:t>
              </a:r>
              <a:endParaRPr lang="en-US" sz="3400" b="1" dirty="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53173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0" y="2971800"/>
            <a:ext cx="9144000" cy="397031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                            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                                               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     -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C.                                             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                             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LED.              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giặt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giặt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         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vi, …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                                                                            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514600"/>
            <a:ext cx="91440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42.1 .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600200"/>
            <a:ext cx="9144000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42.1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600200"/>
            <a:ext cx="12954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8.</a:t>
            </a:r>
            <a:endParaRPr lang="en-US" sz="28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64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13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2057400"/>
            <a:ext cx="9144000" cy="483209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                      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                                         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    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C.                                        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                       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LED.                      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giặt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                     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vi, …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                                                                              j.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             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647372"/>
            <a:ext cx="91440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42.1 .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8771" y="2067580"/>
            <a:ext cx="17526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2481942"/>
            <a:ext cx="26670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29055" y="2909455"/>
            <a:ext cx="17526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3319483"/>
            <a:ext cx="17526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3733800"/>
            <a:ext cx="26670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0" y="4191000"/>
            <a:ext cx="28194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2800" y="4648200"/>
            <a:ext cx="17526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600" y="5486400"/>
            <a:ext cx="17526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91400" y="5939135"/>
            <a:ext cx="17526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6324600"/>
            <a:ext cx="17526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-66020"/>
            <a:ext cx="12954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8.</a:t>
            </a:r>
            <a:endParaRPr lang="en-US" sz="28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76200" y="-76200"/>
            <a:ext cx="9144000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42.1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76200" y="770783"/>
            <a:ext cx="9144000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762000"/>
            <a:ext cx="12954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9.</a:t>
            </a:r>
            <a:endParaRPr lang="en-US" sz="28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76200" y="775855"/>
            <a:ext cx="9144000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56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2" grpId="1"/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-98286"/>
            <a:ext cx="6553200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kiệm</a:t>
            </a: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lượng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522982"/>
            <a:ext cx="8991600" cy="1077218"/>
            <a:chOff x="-152400" y="2214027"/>
            <a:chExt cx="9601200" cy="1077218"/>
          </a:xfrm>
        </p:grpSpPr>
        <p:sp>
          <p:nvSpPr>
            <p:cNvPr id="19" name="Text Box 4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-152400" y="2214027"/>
              <a:ext cx="960120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 dirty="0" smtClean="0">
                  <a:latin typeface="Times New Roman" pitchFamily="18" charset="0"/>
                </a:rPr>
                <a:t>     </a:t>
              </a:r>
              <a:r>
                <a:rPr lang="en-US" sz="3200" b="1" u="sng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200" b="1" u="sng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200" b="1" u="sng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200" b="1" u="sng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3200" b="1" u="sng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200" b="1" u="sng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thiết</a:t>
              </a:r>
              <a:r>
                <a:rPr lang="en-US" sz="3200" b="1" u="sng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3200" b="1" u="sng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3200" b="1" u="sng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kiệm</a:t>
              </a:r>
              <a:r>
                <a:rPr lang="en-US" sz="3200" b="1" u="sng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sz="3200" b="1" u="sng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3200" b="1" u="sng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u="sng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b="1" u="sng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biện</a:t>
              </a:r>
              <a:r>
                <a:rPr lang="en-US" sz="3200" b="1" u="sng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pháp</a:t>
              </a:r>
              <a:r>
                <a:rPr lang="en-US" sz="3200" b="1" u="sng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3200" b="1" u="sng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kiệm</a:t>
              </a:r>
              <a:r>
                <a:rPr lang="en-US" sz="3200" b="1" u="sng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sz="3200" b="1" u="sng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3200" b="1" u="sng" dirty="0" smtClean="0">
                  <a:solidFill>
                    <a:srgbClr val="008000"/>
                  </a:solidFill>
                  <a:latin typeface="Times New Roman" pitchFamily="18" charset="0"/>
                </a:rPr>
                <a:t>:</a:t>
              </a:r>
              <a:endParaRPr lang="en-US" sz="3200" b="1" u="sng" dirty="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2453045"/>
              <a:ext cx="457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76200" y="1524000"/>
            <a:ext cx="9144000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34180"/>
            <a:ext cx="16002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10.</a:t>
            </a:r>
            <a:endParaRPr lang="en-US" sz="28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2932093"/>
            <a:ext cx="9144000" cy="138499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2448580"/>
            <a:ext cx="28194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sz="28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" y="4343400"/>
            <a:ext cx="9144000" cy="138499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4308765"/>
            <a:ext cx="22098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u="sng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u="sng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u="sng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5950"/>
            <a:ext cx="6096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19050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42.1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a, c, d, h, i, j, k.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1532783"/>
            <a:ext cx="9144000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4684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9" grpId="0"/>
      <p:bldP spid="14" grpId="0"/>
      <p:bldP spid="15" grpId="0"/>
      <p:bldP spid="17" grpId="0"/>
      <p:bldP spid="21" grpId="0"/>
      <p:bldP spid="2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505200" y="405825"/>
            <a:ext cx="1981200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</a:rPr>
              <a:t>BÀI TẬP</a:t>
            </a:r>
            <a:endParaRPr lang="en-US" sz="32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52550"/>
            <a:ext cx="80295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67200"/>
            <a:ext cx="83058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595255" y="170411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7200" y="3851565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0" y="-3175"/>
            <a:ext cx="9144000" cy="6861175"/>
            <a:chOff x="0" y="-2"/>
            <a:chExt cx="5760" cy="4322"/>
          </a:xfrm>
        </p:grpSpPr>
        <p:pic>
          <p:nvPicPr>
            <p:cNvPr id="8" name="Picture 24" descr="duong phan cac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" y="-2"/>
              <a:ext cx="5710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5" descr="duong phan cac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2101" y="2101"/>
              <a:ext cx="426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6" descr="duong phan cac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91" y="2101"/>
              <a:ext cx="426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7" descr="duong phan cac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4"/>
              <a:ext cx="57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827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AutoShape 2"/>
          <p:cNvSpPr>
            <a:spLocks noChangeArrowheads="1"/>
          </p:cNvSpPr>
          <p:nvPr/>
        </p:nvSpPr>
        <p:spPr bwMode="auto">
          <a:xfrm>
            <a:off x="825500" y="76200"/>
            <a:ext cx="8064500" cy="965121"/>
          </a:xfrm>
          <a:prstGeom prst="ribbon">
            <a:avLst>
              <a:gd name="adj1" fmla="val 33333"/>
              <a:gd name="adj2" fmla="val 64565"/>
            </a:avLst>
          </a:prstGeom>
          <a:solidFill>
            <a:srgbClr val="FFFF00"/>
          </a:solidFill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4436" name="Picture 4" descr="!CID_0~1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143000"/>
            <a:ext cx="32385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609600" y="1015425"/>
            <a:ext cx="6477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4438" name="Text Box 6"/>
          <p:cNvSpPr txBox="1">
            <a:spLocks noChangeArrowheads="1"/>
          </p:cNvSpPr>
          <p:nvPr/>
        </p:nvSpPr>
        <p:spPr bwMode="auto">
          <a:xfrm>
            <a:off x="107157" y="2756118"/>
            <a:ext cx="89281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4439" name="Picture 7" descr="!CID_0~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40" name="Picture 8" descr="!CID_0~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4355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443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90000" y="6629400"/>
            <a:ext cx="254000" cy="2286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1079718"/>
            <a:ext cx="891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“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23"/>
          <p:cNvGrpSpPr>
            <a:grpSpLocks/>
          </p:cNvGrpSpPr>
          <p:nvPr/>
        </p:nvGrpSpPr>
        <p:grpSpPr bwMode="auto">
          <a:xfrm>
            <a:off x="0" y="-3175"/>
            <a:ext cx="9144000" cy="6861175"/>
            <a:chOff x="0" y="-2"/>
            <a:chExt cx="5760" cy="4322"/>
          </a:xfrm>
        </p:grpSpPr>
        <p:pic>
          <p:nvPicPr>
            <p:cNvPr id="13" name="Picture 24" descr="duong phan cac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" y="-2"/>
              <a:ext cx="5710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5" descr="duong phan cac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2101" y="2101"/>
              <a:ext cx="426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6" descr="duong phan cac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91" y="2101"/>
              <a:ext cx="426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7" descr="duong phan cac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4"/>
              <a:ext cx="57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76200" y="5410200"/>
            <a:ext cx="8940800" cy="138499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" y="4495800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8" descr="!CID_0~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5852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74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74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74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7" grpId="0"/>
      <p:bldP spid="274438" grpId="0"/>
      <p:bldP spid="11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AutoShape 2"/>
          <p:cNvSpPr>
            <a:spLocks noChangeArrowheads="1"/>
          </p:cNvSpPr>
          <p:nvPr/>
        </p:nvSpPr>
        <p:spPr bwMode="auto">
          <a:xfrm>
            <a:off x="685800" y="222647"/>
            <a:ext cx="8064500" cy="1148953"/>
          </a:xfrm>
          <a:prstGeom prst="ribbon">
            <a:avLst>
              <a:gd name="adj1" fmla="val 33333"/>
              <a:gd name="adj2" fmla="val 64565"/>
            </a:avLst>
          </a:prstGeom>
          <a:solidFill>
            <a:srgbClr val="FFFF00"/>
          </a:solidFill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400" dirty="0" err="1">
                <a:solidFill>
                  <a:srgbClr val="FF0000"/>
                </a:solidFill>
                <a:latin typeface="VNI-Cooper" pitchFamily="2" charset="0"/>
                <a:cs typeface="Arial" charset="0"/>
              </a:rPr>
              <a:t>Daën</a:t>
            </a:r>
            <a:r>
              <a:rPr lang="en-US" sz="4400" dirty="0">
                <a:solidFill>
                  <a:srgbClr val="FF0000"/>
                </a:solidFill>
                <a:latin typeface="VNI-Cooper" pitchFamily="2" charset="0"/>
                <a:cs typeface="Arial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VNI-Cooper" pitchFamily="2" charset="0"/>
                <a:cs typeface="Arial" charset="0"/>
              </a:rPr>
              <a:t>doø</a:t>
            </a:r>
            <a:endParaRPr lang="en-US" sz="4400" dirty="0">
              <a:solidFill>
                <a:srgbClr val="FF0000"/>
              </a:solidFill>
              <a:latin typeface="VNI-Cooper" pitchFamily="2" charset="0"/>
              <a:cs typeface="Arial" charset="0"/>
            </a:endParaRPr>
          </a:p>
        </p:txBody>
      </p:sp>
      <p:pic>
        <p:nvPicPr>
          <p:cNvPr id="274436" name="Picture 4" descr="!CID_0~1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0" y="2197100"/>
            <a:ext cx="32385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952500" y="2108200"/>
            <a:ext cx="6477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42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4438" name="Text Box 6"/>
          <p:cNvSpPr txBox="1">
            <a:spLocks noChangeArrowheads="1"/>
          </p:cNvSpPr>
          <p:nvPr/>
        </p:nvSpPr>
        <p:spPr bwMode="auto">
          <a:xfrm>
            <a:off x="939800" y="3276600"/>
            <a:ext cx="7696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 3, 4 SGK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187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4439" name="Picture 7" descr="!CID_0~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335280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40" name="Picture 8" descr="!CID_0~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58470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441" name="Text Box 9"/>
          <p:cNvSpPr txBox="1">
            <a:spLocks noChangeArrowheads="1"/>
          </p:cNvSpPr>
          <p:nvPr/>
        </p:nvSpPr>
        <p:spPr bwMode="auto">
          <a:xfrm>
            <a:off x="939800" y="4514273"/>
            <a:ext cx="6375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43 SGK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188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4443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90000" y="6629400"/>
            <a:ext cx="254000" cy="2286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23"/>
          <p:cNvGrpSpPr>
            <a:grpSpLocks/>
          </p:cNvGrpSpPr>
          <p:nvPr/>
        </p:nvGrpSpPr>
        <p:grpSpPr bwMode="auto">
          <a:xfrm>
            <a:off x="0" y="-3175"/>
            <a:ext cx="9144000" cy="6861175"/>
            <a:chOff x="0" y="-2"/>
            <a:chExt cx="5760" cy="4322"/>
          </a:xfrm>
        </p:grpSpPr>
        <p:pic>
          <p:nvPicPr>
            <p:cNvPr id="12" name="Picture 24" descr="duong phan cac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" y="-2"/>
              <a:ext cx="5710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5" descr="duong phan cac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2101" y="2101"/>
              <a:ext cx="426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6" descr="duong phan cac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91" y="2101"/>
              <a:ext cx="426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7" descr="duong phan cac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4"/>
              <a:ext cx="57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14021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74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34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4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34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74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340"/>
                            </p:stCondLst>
                            <p:childTnLst>
                              <p:par>
                                <p:cTn id="3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34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4" grpId="0" animBg="1"/>
      <p:bldP spid="274437" grpId="0"/>
      <p:bldP spid="274438" grpId="0"/>
      <p:bldP spid="2744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VẬT LÝ 6</a:t>
            </a:r>
          </a:p>
        </p:txBody>
      </p:sp>
      <p:sp>
        <p:nvSpPr>
          <p:cNvPr id="84996" name="WordArt 4"/>
          <p:cNvSpPr>
            <a:spLocks noChangeArrowheads="1" noChangeShapeType="1" noTextEdit="1"/>
          </p:cNvSpPr>
          <p:nvPr/>
        </p:nvSpPr>
        <p:spPr bwMode="auto">
          <a:xfrm>
            <a:off x="984739" y="1752600"/>
            <a:ext cx="7174523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</a:t>
            </a:r>
            <a:endParaRPr lang="en-US" sz="5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8" name="WordArt 6"/>
          <p:cNvSpPr>
            <a:spLocks noChangeArrowheads="1" noChangeShapeType="1" noTextEdit="1"/>
          </p:cNvSpPr>
          <p:nvPr/>
        </p:nvSpPr>
        <p:spPr bwMode="auto">
          <a:xfrm>
            <a:off x="703385" y="3048000"/>
            <a:ext cx="7807569" cy="1905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4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ƠN! </a:t>
            </a:r>
            <a:endParaRPr lang="en-US" sz="4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4999" name="Picture 13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15" y="381000"/>
            <a:ext cx="161778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0" name="Picture 13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4800"/>
            <a:ext cx="161778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1" name="Picture 13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15" y="4724400"/>
            <a:ext cx="161778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2" name="Picture 13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00600"/>
            <a:ext cx="161778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0" y="-3175"/>
            <a:ext cx="9144000" cy="6861175"/>
            <a:chOff x="0" y="-2"/>
            <a:chExt cx="5760" cy="4322"/>
          </a:xfrm>
        </p:grpSpPr>
        <p:pic>
          <p:nvPicPr>
            <p:cNvPr id="10" name="Picture 24" descr="duong phan cach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" y="-2"/>
              <a:ext cx="5710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5" descr="duong phan cach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2101" y="2101"/>
              <a:ext cx="426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6" descr="duong phan cach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91" y="2101"/>
              <a:ext cx="426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7" descr="duong phan cach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4"/>
              <a:ext cx="57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822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ownloads\quatdien2_BDQ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4475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ownloads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4" y="1676400"/>
            <a:ext cx="420052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3800" y="6096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-76200" y="0"/>
            <a:ext cx="9144000" cy="137160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49500"/>
              </a:avLst>
            </a:prstTxWarp>
          </a:bodyPr>
          <a:lstStyle/>
          <a:p>
            <a:r>
              <a:rPr lang="en-US" sz="3200" b="1" i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   </a:t>
            </a:r>
            <a:r>
              <a:rPr lang="en-US" sz="3200" b="1" i="1" kern="10" dirty="0" err="1" smtClean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Khi</a:t>
            </a:r>
            <a:r>
              <a:rPr lang="en-US" sz="3200" b="1" i="1" kern="10" dirty="0" smtClean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quạt</a:t>
            </a:r>
            <a:r>
              <a:rPr lang="en-US" sz="3200" b="1" i="1" kern="10" dirty="0" smtClean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sz="3200" b="1" i="1" kern="10" dirty="0" smtClean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3200" b="1" i="1" kern="10" dirty="0" smtClean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200" b="1" i="1" kern="10" dirty="0" smtClean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, </a:t>
            </a:r>
            <a:r>
              <a:rPr lang="en-US" sz="3200" b="1" i="1" kern="10" dirty="0" err="1" smtClean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năng</a:t>
            </a:r>
            <a:r>
              <a:rPr lang="en-US" sz="3200" b="1" i="1" kern="10" dirty="0" smtClean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lượng</a:t>
            </a:r>
            <a:r>
              <a:rPr lang="en-US" sz="3200" b="1" i="1" kern="10" dirty="0" smtClean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sz="3200" b="1" i="1" kern="10" dirty="0" smtClean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chuyển</a:t>
            </a:r>
            <a:r>
              <a:rPr lang="en-US" sz="3200" b="1" i="1" kern="10" dirty="0" smtClean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thành</a:t>
            </a:r>
            <a:endParaRPr lang="en-US" sz="3200" b="1" i="1" kern="10" dirty="0" smtClean="0">
              <a:ln w="19050">
                <a:solidFill>
                  <a:srgbClr val="0000CC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3200" b="1" i="1" kern="10" dirty="0" smtClean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   ……………….  ?</a:t>
            </a:r>
            <a:endParaRPr lang="en-US" sz="3200" b="1" i="1" kern="10" dirty="0">
              <a:ln w="19050">
                <a:solidFill>
                  <a:srgbClr val="0000CC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5715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-76200" y="0"/>
            <a:ext cx="9144000" cy="137160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49500"/>
              </a:avLst>
            </a:prstTxWarp>
          </a:bodyPr>
          <a:lstStyle/>
          <a:p>
            <a:r>
              <a:rPr lang="en-US" sz="3200" b="1" i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  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Khi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quạt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,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năng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lượng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chuyển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thành</a:t>
            </a:r>
            <a:endParaRPr lang="en-US" sz="3200" b="1" i="1" kern="10" dirty="0" smtClean="0">
              <a:ln w="19050">
                <a:noFill/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  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cơ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năng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làm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quay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cánh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quạt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3200" b="1" i="1" kern="10" dirty="0">
              <a:ln w="19050">
                <a:noFill/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413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6096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49500"/>
              </a:avLst>
            </a:prstTxWarp>
          </a:bodyPr>
          <a:lstStyle/>
          <a:p>
            <a:r>
              <a:rPr lang="en-US" sz="3200" b="1" i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   </a:t>
            </a:r>
            <a:r>
              <a:rPr lang="en-US" sz="3200" b="1" i="1" kern="10" dirty="0" err="1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Khi</a:t>
            </a:r>
            <a:r>
              <a:rPr lang="en-US" sz="3200" b="1" i="1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bật</a:t>
            </a:r>
            <a:r>
              <a:rPr lang="en-US" sz="3200" b="1" i="1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công</a:t>
            </a:r>
            <a:r>
              <a:rPr lang="en-US" sz="3200" b="1" i="1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tắc</a:t>
            </a:r>
            <a:r>
              <a:rPr lang="en-US" sz="3200" b="1" i="1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, </a:t>
            </a:r>
            <a:r>
              <a:rPr lang="en-US" sz="3200" b="1" i="1" kern="10" dirty="0" err="1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bóng</a:t>
            </a:r>
            <a:r>
              <a:rPr lang="en-US" sz="3200" b="1" i="1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3200" b="1" i="1" kern="10" dirty="0" err="1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đèn</a:t>
            </a:r>
            <a:r>
              <a:rPr lang="en-US" sz="3200" b="1" i="1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sáng</a:t>
            </a:r>
            <a:r>
              <a:rPr lang="en-US" sz="3200" b="1" i="1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200" b="1" i="1" kern="10" dirty="0" err="1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năng</a:t>
            </a:r>
            <a:r>
              <a:rPr lang="en-US" sz="3200" b="1" i="1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lượng</a:t>
            </a:r>
            <a:r>
              <a:rPr lang="en-US" sz="3200" b="1" i="1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sz="3200" b="1" i="1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đã</a:t>
            </a:r>
            <a:r>
              <a:rPr lang="en-US" sz="3200" b="1" i="1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chuyển</a:t>
            </a:r>
            <a:r>
              <a:rPr lang="en-US" sz="3200" b="1" i="1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thành</a:t>
            </a:r>
            <a:r>
              <a:rPr lang="en-US" sz="3200" b="1" i="1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r>
              <a:rPr lang="en-US" sz="3200" b="1" i="1" kern="10" dirty="0" smtClean="0">
                <a:ln w="190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   ……………………   ?</a:t>
            </a:r>
            <a:endParaRPr lang="en-US" sz="3200" b="1" i="1" kern="10" dirty="0">
              <a:ln w="19050">
                <a:solidFill>
                  <a:srgbClr val="FF66FF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5715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fromWordArt="1">
            <a:prstTxWarp prst="textPlain">
              <a:avLst>
                <a:gd name="adj" fmla="val 49500"/>
              </a:avLst>
            </a:prstTxWarp>
          </a:bodyPr>
          <a:lstStyle/>
          <a:p>
            <a:r>
              <a:rPr lang="en-US" sz="3200" b="1" i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  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Khi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bật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công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tắc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,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bóng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đèn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sáng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năng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lượng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đã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chuyển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thành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  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quang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năng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.</a:t>
            </a:r>
            <a:endParaRPr lang="en-US" sz="3200" b="1" i="1" kern="10" dirty="0">
              <a:ln w="19050">
                <a:noFill/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4" name="Picture 2" descr="C:\Users\Administrator\Downloads\Truong_CD_Xay_dung_so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5105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073" y="1905001"/>
            <a:ext cx="3207327" cy="152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33801"/>
            <a:ext cx="3200400" cy="20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04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1"/>
      <p:bldP spid="6" grpId="2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152400" y="3124200"/>
            <a:ext cx="9144000" cy="228600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49500"/>
              </a:avLst>
            </a:prstTxWarp>
          </a:bodyPr>
          <a:lstStyle/>
          <a:p>
            <a:r>
              <a:rPr lang="en-US" sz="16600" b="1" i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Năng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lượng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có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thể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chuyển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hóa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từ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dạng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này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sang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dạng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khác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.  </a:t>
            </a:r>
          </a:p>
          <a:p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Vậy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sự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biến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đổi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giữa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dạng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năng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lượng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này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tuân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theo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quy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luật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nào</a:t>
            </a:r>
            <a:r>
              <a:rPr lang="en-US" sz="166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6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không</a:t>
            </a:r>
            <a:r>
              <a:rPr lang="en-US" sz="16600" b="1" i="1" kern="10" dirty="0">
                <a:ln w="19050">
                  <a:noFill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?</a:t>
            </a:r>
            <a:endParaRPr lang="en-US" sz="16600" b="1" i="1" kern="10" dirty="0" smtClean="0">
              <a:ln w="19050">
                <a:noFill/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endParaRPr lang="en-US" sz="3200" b="1" i="1" kern="10" dirty="0">
              <a:ln w="19050">
                <a:solidFill>
                  <a:srgbClr val="FF66FF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-76200" y="0"/>
            <a:ext cx="9144000" cy="137160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49500"/>
              </a:avLst>
            </a:prstTxWarp>
          </a:bodyPr>
          <a:lstStyle/>
          <a:p>
            <a:r>
              <a:rPr lang="en-US" sz="3200" b="1" i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  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Khi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quạt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,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năng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lượng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chuyển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thành</a:t>
            </a:r>
            <a:endParaRPr lang="en-US" sz="3200" b="1" i="1" kern="10" dirty="0" smtClean="0">
              <a:ln w="19050">
                <a:noFill/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  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cơ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năng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làm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quay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cánh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quạt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3200" b="1" i="1" kern="10" dirty="0">
              <a:ln w="19050">
                <a:noFill/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0" y="1447800"/>
            <a:ext cx="9144000" cy="137160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49500"/>
              </a:avLst>
            </a:prstTxWarp>
          </a:bodyPr>
          <a:lstStyle/>
          <a:p>
            <a:r>
              <a:rPr lang="en-US" sz="3200" b="1" i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  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Khi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bật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công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tắc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,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bóng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đèn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sáng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năng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lượng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đã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chuyển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thành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  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quang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i="1" kern="10" dirty="0" err="1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năng</a:t>
            </a:r>
            <a:r>
              <a:rPr lang="en-US" sz="3200" b="1" i="1" kern="10" dirty="0" smtClean="0">
                <a:ln w="19050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.</a:t>
            </a:r>
            <a:endParaRPr lang="en-US" sz="3200" b="1" i="1" kern="10" dirty="0">
              <a:ln w="19050">
                <a:noFill/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5715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01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1600200"/>
            <a:ext cx="6553200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Bảo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toàn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lượng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2286000"/>
            <a:ext cx="9372600" cy="615553"/>
            <a:chOff x="0" y="2286000"/>
            <a:chExt cx="9372600" cy="615553"/>
          </a:xfrm>
        </p:grpSpPr>
        <p:sp>
          <p:nvSpPr>
            <p:cNvPr id="4" name="Text Box 4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0" y="2286000"/>
              <a:ext cx="937260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3200" b="1" dirty="0" smtClean="0">
                  <a:latin typeface="Times New Roman" pitchFamily="18" charset="0"/>
                </a:rPr>
                <a:t>   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Tìm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hiểu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sự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truyền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năng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lượng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giữa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các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vật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:</a:t>
              </a:r>
              <a:endParaRPr lang="en-US" sz="3400" b="1" dirty="0">
                <a:solidFill>
                  <a:srgbClr val="0070C0"/>
                </a:solidFill>
                <a:latin typeface="Times New Roman" pitchFamily="18" charset="0"/>
              </a:endParaRP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38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6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86300" y="3570744"/>
            <a:ext cx="4457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Ta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sang …(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01552"/>
            <a:ext cx="3810000" cy="380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48000" y="641098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42.1.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89765" y="3581400"/>
            <a:ext cx="441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Ta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01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1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1600200"/>
            <a:ext cx="6553200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Bảo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toàn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lượng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2286000"/>
            <a:ext cx="9372600" cy="615553"/>
            <a:chOff x="0" y="2286000"/>
            <a:chExt cx="9372600" cy="615553"/>
          </a:xfrm>
        </p:grpSpPr>
        <p:sp>
          <p:nvSpPr>
            <p:cNvPr id="4" name="Text Box 4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0" y="2286000"/>
              <a:ext cx="937260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3200" b="1" dirty="0" smtClean="0">
                  <a:latin typeface="Times New Roman" pitchFamily="18" charset="0"/>
                </a:rPr>
                <a:t>   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Tìm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hiểu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sự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truyền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năng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lượng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giữa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các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vật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:</a:t>
              </a:r>
              <a:endParaRPr lang="en-US" sz="3400" b="1" dirty="0">
                <a:solidFill>
                  <a:srgbClr val="0070C0"/>
                </a:solidFill>
                <a:latin typeface="Times New Roman" pitchFamily="18" charset="0"/>
              </a:endParaRP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38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6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029200" y="3773031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63246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42.2a.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200" y="3796605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150778"/>
            <a:ext cx="4295775" cy="309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9200" y="3150778"/>
            <a:ext cx="1219200" cy="584775"/>
          </a:xfrm>
          <a:prstGeom prst="rect">
            <a:avLst/>
          </a:prstGeom>
          <a:noFill/>
          <a:ln w="38100"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95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1" grpId="0"/>
      <p:bldP spid="16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1600200"/>
            <a:ext cx="6553200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Bảo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toàn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lượng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2286000"/>
            <a:ext cx="9372600" cy="615553"/>
            <a:chOff x="0" y="2286000"/>
            <a:chExt cx="9372600" cy="615553"/>
          </a:xfrm>
        </p:grpSpPr>
        <p:sp>
          <p:nvSpPr>
            <p:cNvPr id="4" name="Text Box 4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0" y="2286000"/>
              <a:ext cx="937260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3200" b="1" dirty="0" smtClean="0">
                  <a:latin typeface="Times New Roman" pitchFamily="18" charset="0"/>
                </a:rPr>
                <a:t>   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Tìm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hiểu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sự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truyền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năng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lượng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giữa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các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vật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:</a:t>
              </a:r>
              <a:endParaRPr lang="en-US" sz="3400" b="1" dirty="0">
                <a:solidFill>
                  <a:srgbClr val="0070C0"/>
                </a:solidFill>
                <a:latin typeface="Times New Roman" pitchFamily="18" charset="0"/>
              </a:endParaRP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38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6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029200" y="3048000"/>
            <a:ext cx="411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334780"/>
            <a:ext cx="643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42.2b.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Rót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200" y="3037344"/>
            <a:ext cx="4114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nguội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istrator\Downloads\rót nướ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52775"/>
            <a:ext cx="48006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51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1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1600200"/>
            <a:ext cx="6553200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Bảo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toàn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lượng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4350"/>
            <a:ext cx="6096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0" y="2286000"/>
            <a:ext cx="9372600" cy="615553"/>
            <a:chOff x="0" y="2286000"/>
            <a:chExt cx="9372600" cy="615553"/>
          </a:xfrm>
        </p:grpSpPr>
        <p:sp>
          <p:nvSpPr>
            <p:cNvPr id="4" name="Text Box 4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0" y="2286000"/>
              <a:ext cx="937260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3200" b="1" dirty="0" smtClean="0">
                  <a:latin typeface="Times New Roman" pitchFamily="18" charset="0"/>
                </a:rPr>
                <a:t>   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Tìm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hiểu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sự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truyền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năng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lượng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giữa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các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400" b="1" u="sng" dirty="0" err="1" smtClean="0">
                  <a:solidFill>
                    <a:srgbClr val="0070C0"/>
                  </a:solidFill>
                  <a:latin typeface="Times New Roman" pitchFamily="18" charset="0"/>
                </a:rPr>
                <a:t>vật</a:t>
              </a:r>
              <a:r>
                <a:rPr lang="en-US" sz="3400" b="1" u="sng" dirty="0" smtClean="0">
                  <a:solidFill>
                    <a:srgbClr val="0070C0"/>
                  </a:solidFill>
                  <a:latin typeface="Times New Roman" pitchFamily="18" charset="0"/>
                </a:rPr>
                <a:t>:</a:t>
              </a:r>
              <a:endParaRPr lang="en-US" sz="3400" b="1" dirty="0">
                <a:solidFill>
                  <a:srgbClr val="0070C0"/>
                </a:solidFill>
                <a:latin typeface="Times New Roman" pitchFamily="18" charset="0"/>
              </a:endParaRP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38400"/>
              <a:ext cx="457200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6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9600" y="3886200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3886200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sưởi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164" y="2895600"/>
            <a:ext cx="1863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3564" y="2895600"/>
            <a:ext cx="834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57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</TotalTime>
  <Words>2480</Words>
  <Application>Microsoft Office PowerPoint</Application>
  <PresentationFormat>On-screen Show (4:3)</PresentationFormat>
  <Paragraphs>167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HuyenYen</cp:lastModifiedBy>
  <cp:revision>314</cp:revision>
  <dcterms:created xsi:type="dcterms:W3CDTF">2021-07-22T23:18:08Z</dcterms:created>
  <dcterms:modified xsi:type="dcterms:W3CDTF">2021-07-24T01:37:26Z</dcterms:modified>
</cp:coreProperties>
</file>