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6" r:id="rId3"/>
    <p:sldId id="258" r:id="rId4"/>
    <p:sldId id="261" r:id="rId5"/>
    <p:sldId id="289" r:id="rId6"/>
    <p:sldId id="270" r:id="rId7"/>
    <p:sldId id="272" r:id="rId8"/>
    <p:sldId id="275" r:id="rId9"/>
    <p:sldId id="276" r:id="rId10"/>
    <p:sldId id="277" r:id="rId11"/>
    <p:sldId id="291" r:id="rId12"/>
    <p:sldId id="290" r:id="rId13"/>
    <p:sldId id="292" r:id="rId14"/>
    <p:sldId id="273" r:id="rId15"/>
    <p:sldId id="271" r:id="rId16"/>
    <p:sldId id="286" r:id="rId17"/>
    <p:sldId id="288" r:id="rId18"/>
    <p:sldId id="287" r:id="rId19"/>
    <p:sldId id="274" r:id="rId20"/>
    <p:sldId id="293" r:id="rId21"/>
    <p:sldId id="285" r:id="rId22"/>
    <p:sldId id="282" r:id="rId23"/>
    <p:sldId id="283" r:id="rId24"/>
    <p:sldId id="284" r:id="rId25"/>
    <p:sldId id="260" r:id="rId26"/>
    <p:sldId id="294" r:id="rId27"/>
    <p:sldId id="262" r:id="rId28"/>
    <p:sldId id="263" r:id="rId29"/>
    <p:sldId id="264" r:id="rId30"/>
    <p:sldId id="265" r:id="rId31"/>
    <p:sldId id="266" r:id="rId32"/>
    <p:sldId id="267" r:id="rId33"/>
    <p:sldId id="259" r:id="rId34"/>
    <p:sldId id="268" r:id="rId35"/>
    <p:sldId id="269" r:id="rId3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6"/>
    <p:restoredTop sz="94531"/>
  </p:normalViewPr>
  <p:slideViewPr>
    <p:cSldViewPr snapToGrid="0" snapToObjects="1">
      <p:cViewPr varScale="1">
        <p:scale>
          <a:sx n="64" d="100"/>
          <a:sy n="6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15CC7-A0D4-8046-972E-B9F731BCBF52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11E47-E653-8C4C-86C0-3E8B4A3B0D7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79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11E47-E653-8C4C-86C0-3E8B4A3B0D7B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9793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11E47-E653-8C4C-86C0-3E8B4A3B0D7B}" type="slidenum">
              <a:rPr lang="en-VN" smtClean="0"/>
              <a:t>26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9058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9290-DE06-DC47-95C5-6C855517E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18B26-63F5-2542-B21C-85E75F62E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2E20-EC00-5140-B8E5-750EF563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3332-AB0B-B046-BE25-C2B2A71D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28150-A99C-D848-98E9-46F78D9B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2133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3B3D-21B7-E24D-8F82-39E87D1F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AB444-DBAC-3448-A012-20A7C8F86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6E8A-5DC8-F54C-A371-363775E7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3880-03C3-7143-800C-ECC097CE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84B23-FAB2-0147-8EDB-74472BBA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310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E922B-DDC9-2242-9F3A-86C290D3D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6E910-8AE3-534E-B0A6-ACF6C1688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8E81F-CE06-3543-9D45-1035B695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EA21C-14A8-C94D-99F3-2554E198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4C6C-730D-FF40-B45C-744B5CDB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58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06CA-23B4-224C-B530-6278C1AF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5874-1158-EE45-BB0A-59578E8BD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D9DA8-8FC2-1F4A-8FBB-C9C02C1F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1BEB-22B4-004B-B1A4-93834CF4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8CF02-E123-C545-A5C3-73247CCE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458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4D40-E721-6245-9D99-3E08B133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A13AE-C583-6F4F-88DD-E85341EFD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ED4A5-5F44-C342-9336-BCAAE74B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06CB4-6A0D-B443-B16D-14662ED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92B91-4FD7-1B41-9B18-E8120048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7744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7980-3CA6-CA47-8667-5651BBDC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BCE1-400A-7345-87C7-D9FBF9017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036FB-2698-0742-9C62-4BF582388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AAC67-9B67-8147-B817-45861017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A0B9C-9F4F-6A4B-BB97-B0D54C76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313F6-A8F5-F64A-9201-495EE687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0748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ADE8-3101-914A-9DF5-C266D13D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FE44-6429-1B4A-8FF6-B7477961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16D43-2DD5-3D43-A24D-68B5D5A3A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19CC5-4FF3-D946-A5FB-2F6F1996A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8F2A4-DDA1-EF42-B138-0F7213FE3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2D1DF-AF6C-A741-B262-28B5B97F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A4314-3A93-1C4B-B8B1-2DC9CDE5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765F2-3031-634B-AA95-5488914E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2737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B433-EFC7-0B48-A5DD-478310DA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D1326-CFB9-AD48-AA84-95C04318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409C0-6334-2E47-858F-A206C924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482E-B0EF-1647-A374-6C8BCADF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92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867D7-0220-5C46-945B-5978D888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5E04D-4B12-2741-9554-592DD6EE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75B8C-37D3-FB44-B379-9BEA8150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174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0E11-3277-414A-8799-C95C5379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7FC8-65F3-E641-B325-48FD44C7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76F26-4EC0-6C4E-8ABA-B043838BA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7E11A-0311-0B47-B8B2-EF35D5C4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81998-F624-B341-A073-13E075DD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7689-B854-4A45-BB78-BEA72EBF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417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9F4D-CAAD-AA41-B669-BE499F5B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73A5D-9D68-9648-A2E3-D593E8F4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55883-CB20-454A-9F7E-538B6473D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779DC-CC73-E14B-AC10-88142573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8D67F-6880-F749-8B27-0565D63D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FB02D-DD96-6245-9182-3C8B36F6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4553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41B8C-CE93-5C48-8C09-136713EC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E2643-87BB-1043-AD34-D5A7662F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A61F-E8F6-9B47-8330-EC26EEA15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E35C-0C3F-BD4B-9D51-648D67DAD859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D7D2-88C5-2C4E-834D-8B616E7F1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3D2E-84C2-B542-A54F-0D146B181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8BC7-8132-DD46-BBA0-FEB9B54E8BF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180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9367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p3"/><Relationship Id="rId13" Type="http://schemas.openxmlformats.org/officeDocument/2006/relationships/image" Target="../media/image19.jpg"/><Relationship Id="rId3" Type="http://schemas.microsoft.com/office/2007/relationships/media" Target="../media/media21.mp3"/><Relationship Id="rId7" Type="http://schemas.microsoft.com/office/2007/relationships/media" Target="../media/media23.mp3"/><Relationship Id="rId12" Type="http://schemas.openxmlformats.org/officeDocument/2006/relationships/image" Target="../media/image18.jp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p3"/><Relationship Id="rId11" Type="http://schemas.openxmlformats.org/officeDocument/2006/relationships/image" Target="../media/image17.jpg"/><Relationship Id="rId5" Type="http://schemas.microsoft.com/office/2007/relationships/media" Target="../media/media22.mp3"/><Relationship Id="rId10" Type="http://schemas.openxmlformats.org/officeDocument/2006/relationships/image" Target="../media/image16.jpg"/><Relationship Id="rId4" Type="http://schemas.openxmlformats.org/officeDocument/2006/relationships/audio" Target="../media/media21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p3"/><Relationship Id="rId13" Type="http://schemas.openxmlformats.org/officeDocument/2006/relationships/slideLayout" Target="../slideLayouts/slideLayout7.xml"/><Relationship Id="rId3" Type="http://schemas.microsoft.com/office/2007/relationships/media" Target="../media/media25.mp3"/><Relationship Id="rId7" Type="http://schemas.microsoft.com/office/2007/relationships/media" Target="../media/media27.mp3"/><Relationship Id="rId12" Type="http://schemas.openxmlformats.org/officeDocument/2006/relationships/audio" Target="../media/media29.mp3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audio" Target="../media/media26.mp3"/><Relationship Id="rId11" Type="http://schemas.microsoft.com/office/2007/relationships/media" Target="../media/media29.mp3"/><Relationship Id="rId5" Type="http://schemas.microsoft.com/office/2007/relationships/media" Target="../media/media26.mp3"/><Relationship Id="rId15" Type="http://schemas.openxmlformats.org/officeDocument/2006/relationships/image" Target="../media/image6.png"/><Relationship Id="rId10" Type="http://schemas.openxmlformats.org/officeDocument/2006/relationships/audio" Target="../media/media28.mp3"/><Relationship Id="rId4" Type="http://schemas.openxmlformats.org/officeDocument/2006/relationships/audio" Target="../media/media25.mp3"/><Relationship Id="rId9" Type="http://schemas.microsoft.com/office/2007/relationships/media" Target="../media/media28.mp3"/><Relationship Id="rId1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p3"/><Relationship Id="rId13" Type="http://schemas.openxmlformats.org/officeDocument/2006/relationships/image" Target="../media/image6.png"/><Relationship Id="rId3" Type="http://schemas.microsoft.com/office/2007/relationships/media" Target="../media/media31.mp3"/><Relationship Id="rId7" Type="http://schemas.microsoft.com/office/2007/relationships/media" Target="../media/media33.mp3"/><Relationship Id="rId12" Type="http://schemas.openxmlformats.org/officeDocument/2006/relationships/image" Target="../media/image21.jp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media32.mp3"/><Relationship Id="rId11" Type="http://schemas.openxmlformats.org/officeDocument/2006/relationships/slideLayout" Target="../slideLayouts/slideLayout7.xml"/><Relationship Id="rId5" Type="http://schemas.microsoft.com/office/2007/relationships/media" Target="../media/media32.mp3"/><Relationship Id="rId10" Type="http://schemas.openxmlformats.org/officeDocument/2006/relationships/audio" Target="../media/media34.mp3"/><Relationship Id="rId4" Type="http://schemas.openxmlformats.org/officeDocument/2006/relationships/audio" Target="../media/media31.mp3"/><Relationship Id="rId9" Type="http://schemas.microsoft.com/office/2007/relationships/media" Target="../media/media34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p3"/><Relationship Id="rId3" Type="http://schemas.microsoft.com/office/2007/relationships/media" Target="../media/media36.mp3"/><Relationship Id="rId7" Type="http://schemas.microsoft.com/office/2007/relationships/media" Target="../media/media38.mp3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audio" Target="../media/media37.mp3"/><Relationship Id="rId11" Type="http://schemas.openxmlformats.org/officeDocument/2006/relationships/image" Target="../media/image6.png"/><Relationship Id="rId5" Type="http://schemas.microsoft.com/office/2007/relationships/media" Target="../media/media37.mp3"/><Relationship Id="rId10" Type="http://schemas.openxmlformats.org/officeDocument/2006/relationships/image" Target="../media/image22.jpeg"/><Relationship Id="rId4" Type="http://schemas.openxmlformats.org/officeDocument/2006/relationships/audio" Target="../media/media36.mp3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p3"/><Relationship Id="rId13" Type="http://schemas.openxmlformats.org/officeDocument/2006/relationships/image" Target="../media/image24.jpg"/><Relationship Id="rId3" Type="http://schemas.microsoft.com/office/2007/relationships/media" Target="../media/media40.mp3"/><Relationship Id="rId7" Type="http://schemas.microsoft.com/office/2007/relationships/media" Target="../media/media42.mp3"/><Relationship Id="rId12" Type="http://schemas.openxmlformats.org/officeDocument/2006/relationships/image" Target="../media/image23.png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audio" Target="../media/media41.mp3"/><Relationship Id="rId11" Type="http://schemas.openxmlformats.org/officeDocument/2006/relationships/slideLayout" Target="../slideLayouts/slideLayout7.xml"/><Relationship Id="rId5" Type="http://schemas.microsoft.com/office/2007/relationships/media" Target="../media/media41.mp3"/><Relationship Id="rId10" Type="http://schemas.openxmlformats.org/officeDocument/2006/relationships/audio" Target="../media/media43.mp3"/><Relationship Id="rId4" Type="http://schemas.openxmlformats.org/officeDocument/2006/relationships/audio" Target="../media/media40.mp3"/><Relationship Id="rId9" Type="http://schemas.microsoft.com/office/2007/relationships/media" Target="../media/media43.mp3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5.mp3"/><Relationship Id="rId7" Type="http://schemas.openxmlformats.org/officeDocument/2006/relationships/image" Target="../media/image6.png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2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5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6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48.mp3"/><Relationship Id="rId7" Type="http://schemas.openxmlformats.org/officeDocument/2006/relationships/image" Target="../media/image6.png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28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8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5" Type="http://schemas.openxmlformats.org/officeDocument/2006/relationships/image" Target="../media/image6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microsoft.com/office/2007/relationships/media" Target="../media/media51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audio" Target="../media/media52.mp3"/><Relationship Id="rId5" Type="http://schemas.microsoft.com/office/2007/relationships/media" Target="../media/media52.mp3"/><Relationship Id="rId4" Type="http://schemas.openxmlformats.org/officeDocument/2006/relationships/audio" Target="../media/media51.mp3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5" Type="http://schemas.openxmlformats.org/officeDocument/2006/relationships/image" Target="../media/image6.pn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26" Type="http://schemas.openxmlformats.org/officeDocument/2006/relationships/image" Target="../media/image6.png"/><Relationship Id="rId3" Type="http://schemas.microsoft.com/office/2007/relationships/media" Target="../media/media3.mp3"/><Relationship Id="rId21" Type="http://schemas.microsoft.com/office/2007/relationships/media" Target="../media/media13.mp3"/><Relationship Id="rId7" Type="http://schemas.microsoft.com/office/2007/relationships/media" Target="../media/media5.mp3"/><Relationship Id="rId12" Type="http://schemas.openxmlformats.org/officeDocument/2006/relationships/audio" Target="../media/media11.mp3"/><Relationship Id="rId17" Type="http://schemas.microsoft.com/office/2007/relationships/media" Target="../media/media10.mp3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audio" Target="../media/media1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11.mp3"/><Relationship Id="rId24" Type="http://schemas.openxmlformats.org/officeDocument/2006/relationships/audio" Target="../media/media7.mp3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microsoft.com/office/2007/relationships/media" Target="../media/media7.mp3"/><Relationship Id="rId10" Type="http://schemas.openxmlformats.org/officeDocument/2006/relationships/audio" Target="../media/media6.mp3"/><Relationship Id="rId19" Type="http://schemas.microsoft.com/office/2007/relationships/media" Target="../media/media12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audio" Target="../media/media13.mp3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media" Target="../media/media20.mp3"/><Relationship Id="rId18" Type="http://schemas.openxmlformats.org/officeDocument/2006/relationships/audio" Target="../media/media22.mp3"/><Relationship Id="rId26" Type="http://schemas.openxmlformats.org/officeDocument/2006/relationships/audio" Target="../media/media26.mp3"/><Relationship Id="rId3" Type="http://schemas.microsoft.com/office/2007/relationships/media" Target="../media/media15.mp3"/><Relationship Id="rId21" Type="http://schemas.microsoft.com/office/2007/relationships/media" Target="../media/media24.mp3"/><Relationship Id="rId34" Type="http://schemas.openxmlformats.org/officeDocument/2006/relationships/image" Target="../media/image6.png"/><Relationship Id="rId7" Type="http://schemas.microsoft.com/office/2007/relationships/media" Target="../media/media17.mp3"/><Relationship Id="rId12" Type="http://schemas.openxmlformats.org/officeDocument/2006/relationships/audio" Target="../media/media19.mp3"/><Relationship Id="rId17" Type="http://schemas.microsoft.com/office/2007/relationships/media" Target="../media/media22.mp3"/><Relationship Id="rId25" Type="http://schemas.microsoft.com/office/2007/relationships/media" Target="../media/media26.mp3"/><Relationship Id="rId3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6" Type="http://schemas.openxmlformats.org/officeDocument/2006/relationships/audio" Target="../media/media21.mp3"/><Relationship Id="rId20" Type="http://schemas.openxmlformats.org/officeDocument/2006/relationships/audio" Target="../media/media23.mp3"/><Relationship Id="rId29" Type="http://schemas.microsoft.com/office/2007/relationships/media" Target="../media/media28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microsoft.com/office/2007/relationships/media" Target="../media/media19.mp3"/><Relationship Id="rId24" Type="http://schemas.openxmlformats.org/officeDocument/2006/relationships/audio" Target="../media/media25.mp3"/><Relationship Id="rId32" Type="http://schemas.openxmlformats.org/officeDocument/2006/relationships/audio" Target="../media/media29.mp3"/><Relationship Id="rId5" Type="http://schemas.microsoft.com/office/2007/relationships/media" Target="../media/media16.mp3"/><Relationship Id="rId15" Type="http://schemas.microsoft.com/office/2007/relationships/media" Target="../media/media21.mp3"/><Relationship Id="rId23" Type="http://schemas.microsoft.com/office/2007/relationships/media" Target="../media/media25.mp3"/><Relationship Id="rId28" Type="http://schemas.openxmlformats.org/officeDocument/2006/relationships/audio" Target="../media/media27.mp3"/><Relationship Id="rId10" Type="http://schemas.openxmlformats.org/officeDocument/2006/relationships/audio" Target="../media/media18.mp3"/><Relationship Id="rId19" Type="http://schemas.microsoft.com/office/2007/relationships/media" Target="../media/media23.mp3"/><Relationship Id="rId31" Type="http://schemas.microsoft.com/office/2007/relationships/media" Target="../media/media29.mp3"/><Relationship Id="rId4" Type="http://schemas.openxmlformats.org/officeDocument/2006/relationships/audio" Target="../media/media15.mp3"/><Relationship Id="rId9" Type="http://schemas.microsoft.com/office/2007/relationships/media" Target="../media/media18.mp3"/><Relationship Id="rId14" Type="http://schemas.openxmlformats.org/officeDocument/2006/relationships/audio" Target="../media/media20.mp3"/><Relationship Id="rId22" Type="http://schemas.openxmlformats.org/officeDocument/2006/relationships/audio" Target="../media/media24.mp3"/><Relationship Id="rId27" Type="http://schemas.microsoft.com/office/2007/relationships/media" Target="../media/media27.mp3"/><Relationship Id="rId30" Type="http://schemas.openxmlformats.org/officeDocument/2006/relationships/audio" Target="../media/media28.mp3"/><Relationship Id="rId8" Type="http://schemas.openxmlformats.org/officeDocument/2006/relationships/audio" Target="../media/media17.mp3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p3"/><Relationship Id="rId13" Type="http://schemas.microsoft.com/office/2007/relationships/media" Target="../media/media36.mp3"/><Relationship Id="rId18" Type="http://schemas.openxmlformats.org/officeDocument/2006/relationships/audio" Target="../media/media41.mp3"/><Relationship Id="rId26" Type="http://schemas.openxmlformats.org/officeDocument/2006/relationships/audio" Target="../media/media45.mp3"/><Relationship Id="rId3" Type="http://schemas.microsoft.com/office/2007/relationships/media" Target="../media/media31.mp3"/><Relationship Id="rId21" Type="http://schemas.microsoft.com/office/2007/relationships/media" Target="../media/media43.mp3"/><Relationship Id="rId7" Type="http://schemas.microsoft.com/office/2007/relationships/media" Target="../media/media33.mp3"/><Relationship Id="rId12" Type="http://schemas.openxmlformats.org/officeDocument/2006/relationships/audio" Target="../media/media35.mp3"/><Relationship Id="rId17" Type="http://schemas.microsoft.com/office/2007/relationships/media" Target="../media/media41.mp3"/><Relationship Id="rId25" Type="http://schemas.microsoft.com/office/2007/relationships/media" Target="../media/media45.mp3"/><Relationship Id="rId2" Type="http://schemas.openxmlformats.org/officeDocument/2006/relationships/audio" Target="../media/media30.mp3"/><Relationship Id="rId16" Type="http://schemas.openxmlformats.org/officeDocument/2006/relationships/audio" Target="../media/media37.mp3"/><Relationship Id="rId20" Type="http://schemas.openxmlformats.org/officeDocument/2006/relationships/audio" Target="../media/media42.mp3"/><Relationship Id="rId29" Type="http://schemas.openxmlformats.org/officeDocument/2006/relationships/slideLayout" Target="../slideLayouts/slideLayout7.xml"/><Relationship Id="rId1" Type="http://schemas.microsoft.com/office/2007/relationships/media" Target="../media/media30.mp3"/><Relationship Id="rId6" Type="http://schemas.openxmlformats.org/officeDocument/2006/relationships/audio" Target="../media/media32.mp3"/><Relationship Id="rId11" Type="http://schemas.microsoft.com/office/2007/relationships/media" Target="../media/media35.mp3"/><Relationship Id="rId24" Type="http://schemas.openxmlformats.org/officeDocument/2006/relationships/audio" Target="../media/media44.mp3"/><Relationship Id="rId5" Type="http://schemas.microsoft.com/office/2007/relationships/media" Target="../media/media32.mp3"/><Relationship Id="rId15" Type="http://schemas.microsoft.com/office/2007/relationships/media" Target="../media/media37.mp3"/><Relationship Id="rId23" Type="http://schemas.microsoft.com/office/2007/relationships/media" Target="../media/media44.mp3"/><Relationship Id="rId28" Type="http://schemas.openxmlformats.org/officeDocument/2006/relationships/audio" Target="../media/media38.mp3"/><Relationship Id="rId10" Type="http://schemas.openxmlformats.org/officeDocument/2006/relationships/audio" Target="../media/media34.mp3"/><Relationship Id="rId19" Type="http://schemas.microsoft.com/office/2007/relationships/media" Target="../media/media42.mp3"/><Relationship Id="rId4" Type="http://schemas.openxmlformats.org/officeDocument/2006/relationships/audio" Target="../media/media31.mp3"/><Relationship Id="rId9" Type="http://schemas.microsoft.com/office/2007/relationships/media" Target="../media/media34.mp3"/><Relationship Id="rId14" Type="http://schemas.openxmlformats.org/officeDocument/2006/relationships/audio" Target="../media/media36.mp3"/><Relationship Id="rId22" Type="http://schemas.openxmlformats.org/officeDocument/2006/relationships/audio" Target="../media/media43.mp3"/><Relationship Id="rId27" Type="http://schemas.microsoft.com/office/2007/relationships/media" Target="../media/media38.mp3"/><Relationship Id="rId30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9.mp3"/><Relationship Id="rId13" Type="http://schemas.microsoft.com/office/2007/relationships/media" Target="../media/media52.mp3"/><Relationship Id="rId18" Type="http://schemas.openxmlformats.org/officeDocument/2006/relationships/audio" Target="../media/media40.mp3"/><Relationship Id="rId3" Type="http://schemas.microsoft.com/office/2007/relationships/media" Target="../media/media47.mp3"/><Relationship Id="rId21" Type="http://schemas.openxmlformats.org/officeDocument/2006/relationships/slideLayout" Target="../slideLayouts/slideLayout7.xml"/><Relationship Id="rId7" Type="http://schemas.microsoft.com/office/2007/relationships/media" Target="../media/media49.mp3"/><Relationship Id="rId12" Type="http://schemas.openxmlformats.org/officeDocument/2006/relationships/audio" Target="../media/media51.mp3"/><Relationship Id="rId17" Type="http://schemas.microsoft.com/office/2007/relationships/media" Target="../media/media40.mp3"/><Relationship Id="rId2" Type="http://schemas.openxmlformats.org/officeDocument/2006/relationships/audio" Target="../media/media46.mp3"/><Relationship Id="rId16" Type="http://schemas.openxmlformats.org/officeDocument/2006/relationships/audio" Target="../media/media39.mp3"/><Relationship Id="rId20" Type="http://schemas.openxmlformats.org/officeDocument/2006/relationships/audio" Target="../media/media53.mp3"/><Relationship Id="rId1" Type="http://schemas.microsoft.com/office/2007/relationships/media" Target="../media/media46.mp3"/><Relationship Id="rId6" Type="http://schemas.openxmlformats.org/officeDocument/2006/relationships/audio" Target="../media/media48.mp3"/><Relationship Id="rId11" Type="http://schemas.microsoft.com/office/2007/relationships/media" Target="../media/media51.mp3"/><Relationship Id="rId5" Type="http://schemas.microsoft.com/office/2007/relationships/media" Target="../media/media48.mp3"/><Relationship Id="rId15" Type="http://schemas.microsoft.com/office/2007/relationships/media" Target="../media/media39.mp3"/><Relationship Id="rId10" Type="http://schemas.openxmlformats.org/officeDocument/2006/relationships/audio" Target="../media/media50.mp3"/><Relationship Id="rId19" Type="http://schemas.microsoft.com/office/2007/relationships/media" Target="../media/media53.mp3"/><Relationship Id="rId4" Type="http://schemas.openxmlformats.org/officeDocument/2006/relationships/audio" Target="../media/media47.mp3"/><Relationship Id="rId9" Type="http://schemas.microsoft.com/office/2007/relationships/media" Target="../media/media50.mp3"/><Relationship Id="rId14" Type="http://schemas.openxmlformats.org/officeDocument/2006/relationships/audio" Target="../media/media52.mp3"/><Relationship Id="rId2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xph.net/master-class/the-power-of-the-thank-you-note-etiquette-in-referring-to-colleagues.html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7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6" Type="http://schemas.openxmlformats.org/officeDocument/2006/relationships/image" Target="../media/image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5.jp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6.png"/><Relationship Id="rId5" Type="http://schemas.microsoft.com/office/2007/relationships/media" Target="../media/media10.mp3"/><Relationship Id="rId10" Type="http://schemas.openxmlformats.org/officeDocument/2006/relationships/image" Target="../media/image7.jpg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6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5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5" Type="http://schemas.microsoft.com/office/2007/relationships/media" Target="../media/media16.mp3"/><Relationship Id="rId4" Type="http://schemas.openxmlformats.org/officeDocument/2006/relationships/audio" Target="../media/media15.mp3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8.mp3"/><Relationship Id="rId7" Type="http://schemas.openxmlformats.org/officeDocument/2006/relationships/image" Target="../media/image11.jp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7C95C-3477-D543-B4D9-55C62580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A3026-3A3C-EF4F-9D83-6AFA8618AECC}"/>
              </a:ext>
            </a:extLst>
          </p:cNvPr>
          <p:cNvSpPr txBox="1"/>
          <p:nvPr/>
        </p:nvSpPr>
        <p:spPr>
          <a:xfrm>
            <a:off x="0" y="2859613"/>
            <a:ext cx="6300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CLOTHING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1: Getting started.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17458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C1DDF-881B-CD43-BC88-70C684BB7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421" b="3386"/>
          <a:stretch/>
        </p:blipFill>
        <p:spPr>
          <a:xfrm>
            <a:off x="0" y="0"/>
            <a:ext cx="6509549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82B56-84A8-B145-BBE4-DBB35B467E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8147" y="0"/>
            <a:ext cx="2706929" cy="4177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3CA1D8-73DA-E140-B292-B8B8E9BBC0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9389" y="1"/>
            <a:ext cx="2963046" cy="4177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93EC6-258C-6949-B5CA-ED2964CDCC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8680" y="2407385"/>
            <a:ext cx="2963046" cy="4450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AB6F84-9134-B149-9C57-037CFDEC8F4B}"/>
              </a:ext>
            </a:extLst>
          </p:cNvPr>
          <p:cNvSpPr txBox="1"/>
          <p:nvPr/>
        </p:nvSpPr>
        <p:spPr>
          <a:xfrm>
            <a:off x="7235870" y="4177896"/>
            <a:ext cx="34653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(a)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dɚn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7AA69-0FFD-3540-9E3A-74DDCBB20C15}"/>
              </a:ext>
            </a:extLst>
          </p:cNvPr>
          <p:cNvSpPr txBox="1"/>
          <p:nvPr/>
        </p:nvSpPr>
        <p:spPr>
          <a:xfrm>
            <a:off x="7235870" y="4701116"/>
            <a:ext cx="49561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modernity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nə.t̬i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9A5F8-BDC9-F34F-A990-BC8DE4A1A5C9}"/>
              </a:ext>
            </a:extLst>
          </p:cNvPr>
          <p:cNvSpPr txBox="1"/>
          <p:nvPr/>
        </p:nvSpPr>
        <p:spPr>
          <a:xfrm>
            <a:off x="7235870" y="5214684"/>
            <a:ext cx="49561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modernize/se (v)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dɚ.naɪz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561D0-5F02-5348-921B-FFA75FF96A88}"/>
              </a:ext>
            </a:extLst>
          </p:cNvPr>
          <p:cNvSpPr txBox="1"/>
          <p:nvPr/>
        </p:nvSpPr>
        <p:spPr>
          <a:xfrm>
            <a:off x="7235870" y="5747556"/>
            <a:ext cx="316543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dɚ.nəˈzeɪ.ʃən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modern.mp3" descr="modern.mp3">
            <a:hlinkClick r:id="" action="ppaction://media"/>
            <a:extLst>
              <a:ext uri="{FF2B5EF4-FFF2-40B4-BE49-F238E27FC236}">
                <a16:creationId xmlns:a16="http://schemas.microsoft.com/office/drawing/2014/main" id="{BCA3A61A-CB4B-364A-9446-9EA2AA0B3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12650" y="4187548"/>
            <a:ext cx="513568" cy="513568"/>
          </a:xfrm>
          <a:prstGeom prst="rect">
            <a:avLst/>
          </a:prstGeom>
        </p:spPr>
      </p:pic>
      <p:pic>
        <p:nvPicPr>
          <p:cNvPr id="16" name="modernity.mp3" descr="modernity.mp3">
            <a:hlinkClick r:id="" action="ppaction://media"/>
            <a:extLst>
              <a:ext uri="{FF2B5EF4-FFF2-40B4-BE49-F238E27FC236}">
                <a16:creationId xmlns:a16="http://schemas.microsoft.com/office/drawing/2014/main" id="{BFFAF547-78FC-104E-8714-A4219CABB5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12650" y="4701116"/>
            <a:ext cx="513568" cy="513568"/>
          </a:xfrm>
          <a:prstGeom prst="rect">
            <a:avLst/>
          </a:prstGeom>
        </p:spPr>
      </p:pic>
      <p:pic>
        <p:nvPicPr>
          <p:cNvPr id="17" name="modernize.mp3" descr="modernize.mp3">
            <a:hlinkClick r:id="" action="ppaction://media"/>
            <a:extLst>
              <a:ext uri="{FF2B5EF4-FFF2-40B4-BE49-F238E27FC236}">
                <a16:creationId xmlns:a16="http://schemas.microsoft.com/office/drawing/2014/main" id="{21A100B4-0331-CC44-8FB7-803FA09969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12650" y="5214684"/>
            <a:ext cx="523220" cy="523220"/>
          </a:xfrm>
          <a:prstGeom prst="rect">
            <a:avLst/>
          </a:prstGeom>
        </p:spPr>
      </p:pic>
      <p:pic>
        <p:nvPicPr>
          <p:cNvPr id="18" name="modernization.mp3" descr="modernization.mp3">
            <a:hlinkClick r:id="" action="ppaction://media"/>
            <a:extLst>
              <a:ext uri="{FF2B5EF4-FFF2-40B4-BE49-F238E27FC236}">
                <a16:creationId xmlns:a16="http://schemas.microsoft.com/office/drawing/2014/main" id="{867B7FCB-C624-6141-9022-290AFFF48AB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12651" y="5791539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76546-D645-7F4B-9A4C-A17EBE414DF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7708"/>
          <a:stretch/>
        </p:blipFill>
        <p:spPr>
          <a:xfrm>
            <a:off x="4398565" y="0"/>
            <a:ext cx="3394869" cy="3383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712D3-90A4-E745-ADBC-489F7C664A48}"/>
              </a:ext>
            </a:extLst>
          </p:cNvPr>
          <p:cNvSpPr txBox="1"/>
          <p:nvPr/>
        </p:nvSpPr>
        <p:spPr>
          <a:xfrm>
            <a:off x="0" y="3602364"/>
            <a:ext cx="119300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near the school/office is convenient because you don’t have too much time to go or get a traffic jam. 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7D7CE-7264-2146-AA0C-F085D590CC3B}"/>
              </a:ext>
            </a:extLst>
          </p:cNvPr>
          <p:cNvSpPr txBox="1"/>
          <p:nvPr/>
        </p:nvSpPr>
        <p:spPr>
          <a:xfrm>
            <a:off x="649327" y="4556471"/>
            <a:ext cx="47132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 (a)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kənˈvi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ni.ənt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90EA8-4AA2-B740-97F6-AED12837D939}"/>
              </a:ext>
            </a:extLst>
          </p:cNvPr>
          <p:cNvSpPr txBox="1"/>
          <p:nvPr/>
        </p:nvSpPr>
        <p:spPr>
          <a:xfrm>
            <a:off x="649328" y="5079691"/>
            <a:ext cx="49370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convenience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kənˈvi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ni.əns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697E8-AACE-3546-BD51-E2BC8B29D193}"/>
              </a:ext>
            </a:extLst>
          </p:cNvPr>
          <p:cNvSpPr txBox="1"/>
          <p:nvPr/>
        </p:nvSpPr>
        <p:spPr>
          <a:xfrm>
            <a:off x="649327" y="5602911"/>
            <a:ext cx="53847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conveniently (adv)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kənˈviːn.jənt.li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50AAC-92DF-734F-BC68-192E3193D8E0}"/>
              </a:ext>
            </a:extLst>
          </p:cNvPr>
          <p:cNvSpPr txBox="1"/>
          <p:nvPr/>
        </p:nvSpPr>
        <p:spPr>
          <a:xfrm>
            <a:off x="6829425" y="4556471"/>
            <a:ext cx="52863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inconvenient (a)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ɪnkənˈvi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ni.ənt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17C3C-4222-DB42-A248-2C17CB9FBE4D}"/>
              </a:ext>
            </a:extLst>
          </p:cNvPr>
          <p:cNvSpPr txBox="1"/>
          <p:nvPr/>
        </p:nvSpPr>
        <p:spPr>
          <a:xfrm>
            <a:off x="6834197" y="5079691"/>
            <a:ext cx="53847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inconvenience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ɪnkənˈvi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ni.əns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00ADE-5E0B-4043-ACC4-25B9D83E46C7}"/>
              </a:ext>
            </a:extLst>
          </p:cNvPr>
          <p:cNvSpPr txBox="1"/>
          <p:nvPr/>
        </p:nvSpPr>
        <p:spPr>
          <a:xfrm>
            <a:off x="6847006" y="5602911"/>
            <a:ext cx="319710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inconveniently (adv)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ɪnkənˈviːn.jənt.li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ot Equal 10">
            <a:extLst>
              <a:ext uri="{FF2B5EF4-FFF2-40B4-BE49-F238E27FC236}">
                <a16:creationId xmlns:a16="http://schemas.microsoft.com/office/drawing/2014/main" id="{83F6302E-2F6C-394B-B156-436B4DB6DD4A}"/>
              </a:ext>
            </a:extLst>
          </p:cNvPr>
          <p:cNvSpPr/>
          <p:nvPr/>
        </p:nvSpPr>
        <p:spPr>
          <a:xfrm>
            <a:off x="5640444" y="4899409"/>
            <a:ext cx="1234957" cy="104644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12" name="convenient.mp3" descr="convenient.mp3">
            <a:hlinkClick r:id="" action="ppaction://media"/>
            <a:extLst>
              <a:ext uri="{FF2B5EF4-FFF2-40B4-BE49-F238E27FC236}">
                <a16:creationId xmlns:a16="http://schemas.microsoft.com/office/drawing/2014/main" id="{761E80BB-F2A6-1C41-94F6-33D3EEC45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324" y="4513388"/>
            <a:ext cx="523220" cy="523220"/>
          </a:xfrm>
          <a:prstGeom prst="rect">
            <a:avLst/>
          </a:prstGeom>
        </p:spPr>
      </p:pic>
      <p:pic>
        <p:nvPicPr>
          <p:cNvPr id="13" name="convenience.mp3" descr="convenience.mp3">
            <a:hlinkClick r:id="" action="ppaction://media"/>
            <a:extLst>
              <a:ext uri="{FF2B5EF4-FFF2-40B4-BE49-F238E27FC236}">
                <a16:creationId xmlns:a16="http://schemas.microsoft.com/office/drawing/2014/main" id="{A6E20EE4-C30A-F44E-A5FB-A0D6EBC585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288" y="5031990"/>
            <a:ext cx="523220" cy="523220"/>
          </a:xfrm>
          <a:prstGeom prst="rect">
            <a:avLst/>
          </a:prstGeom>
        </p:spPr>
      </p:pic>
      <p:pic>
        <p:nvPicPr>
          <p:cNvPr id="14" name="conveniently.mp3" descr="conveniently.mp3">
            <a:hlinkClick r:id="" action="ppaction://media"/>
            <a:extLst>
              <a:ext uri="{FF2B5EF4-FFF2-40B4-BE49-F238E27FC236}">
                <a16:creationId xmlns:a16="http://schemas.microsoft.com/office/drawing/2014/main" id="{9A4E7562-959E-854B-BD36-92C1F3AC2C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740" y="5657815"/>
            <a:ext cx="523220" cy="523220"/>
          </a:xfrm>
          <a:prstGeom prst="rect">
            <a:avLst/>
          </a:prstGeom>
        </p:spPr>
      </p:pic>
      <p:pic>
        <p:nvPicPr>
          <p:cNvPr id="15" name="inconvenient.mp3" descr="inconvenient.mp3">
            <a:hlinkClick r:id="" action="ppaction://media"/>
            <a:extLst>
              <a:ext uri="{FF2B5EF4-FFF2-40B4-BE49-F238E27FC236}">
                <a16:creationId xmlns:a16="http://schemas.microsoft.com/office/drawing/2014/main" id="{1E934E80-34B7-B54A-9D53-0756DC4297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60798" y="4078213"/>
            <a:ext cx="523220" cy="523220"/>
          </a:xfrm>
          <a:prstGeom prst="rect">
            <a:avLst/>
          </a:prstGeom>
        </p:spPr>
      </p:pic>
      <p:pic>
        <p:nvPicPr>
          <p:cNvPr id="16" name="inconvenience.mp3" descr="inconvenience.mp3">
            <a:hlinkClick r:id="" action="ppaction://media"/>
            <a:extLst>
              <a:ext uri="{FF2B5EF4-FFF2-40B4-BE49-F238E27FC236}">
                <a16:creationId xmlns:a16="http://schemas.microsoft.com/office/drawing/2014/main" id="{D88F0AAB-7528-0741-8A19-6596629C84E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42672" y="5527212"/>
            <a:ext cx="556731" cy="556731"/>
          </a:xfrm>
          <a:prstGeom prst="rect">
            <a:avLst/>
          </a:prstGeom>
        </p:spPr>
      </p:pic>
      <p:pic>
        <p:nvPicPr>
          <p:cNvPr id="17" name="inconveviently.mp3" descr="inconveviently.mp3">
            <a:hlinkClick r:id="" action="ppaction://media"/>
            <a:extLst>
              <a:ext uri="{FF2B5EF4-FFF2-40B4-BE49-F238E27FC236}">
                <a16:creationId xmlns:a16="http://schemas.microsoft.com/office/drawing/2014/main" id="{EFAD7D6F-C6CF-794D-A00D-6DE10FA5EC3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70749" y="5931412"/>
            <a:ext cx="579764" cy="5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585B5-27F3-9A42-80EA-29ABAC019E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87400"/>
            <a:ext cx="7150100" cy="528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9CBA46-C64F-F04C-8405-D4FADEC9F8B4}"/>
              </a:ext>
            </a:extLst>
          </p:cNvPr>
          <p:cNvSpPr txBox="1"/>
          <p:nvPr/>
        </p:nvSpPr>
        <p:spPr>
          <a:xfrm>
            <a:off x="7125427" y="1580770"/>
            <a:ext cx="34653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fæʃ.ən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86744-74B2-3B48-BF44-EF09A10B7F07}"/>
              </a:ext>
            </a:extLst>
          </p:cNvPr>
          <p:cNvSpPr txBox="1"/>
          <p:nvPr/>
        </p:nvSpPr>
        <p:spPr>
          <a:xfrm>
            <a:off x="7150098" y="2217345"/>
            <a:ext cx="4670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fashionable (a) /</a:t>
            </a:r>
            <a:r>
              <a:rPr lang="en-US" dirty="0"/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fæʃ.ən.ə.bəl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E9F02-7451-3F41-A8DA-8639D1479BB5}"/>
              </a:ext>
            </a:extLst>
          </p:cNvPr>
          <p:cNvSpPr txBox="1"/>
          <p:nvPr/>
        </p:nvSpPr>
        <p:spPr>
          <a:xfrm>
            <a:off x="7150101" y="2853920"/>
            <a:ext cx="50418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fashionably (adv)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fæʃ.ən.ə.bli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65967-3DDD-A248-A9CD-66F6E3E8120C}"/>
              </a:ext>
            </a:extLst>
          </p:cNvPr>
          <p:cNvSpPr txBox="1"/>
          <p:nvPr/>
        </p:nvSpPr>
        <p:spPr>
          <a:xfrm>
            <a:off x="7150100" y="3487830"/>
            <a:ext cx="50418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old- fashioned (a)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oʊldˈfæʃ.ənd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B222E-7B95-634C-A746-4D6D038E7299}"/>
              </a:ext>
            </a:extLst>
          </p:cNvPr>
          <p:cNvSpPr txBox="1"/>
          <p:nvPr/>
        </p:nvSpPr>
        <p:spPr>
          <a:xfrm>
            <a:off x="7150098" y="4121741"/>
            <a:ext cx="5041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fashion (exp.)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fashion.mp3" descr="fashion.mp3">
            <a:hlinkClick r:id="" action="ppaction://media"/>
            <a:extLst>
              <a:ext uri="{FF2B5EF4-FFF2-40B4-BE49-F238E27FC236}">
                <a16:creationId xmlns:a16="http://schemas.microsoft.com/office/drawing/2014/main" id="{701174EF-6E34-F747-AF37-8D067E958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329195" y="1580770"/>
            <a:ext cx="523220" cy="523220"/>
          </a:xfrm>
          <a:prstGeom prst="rect">
            <a:avLst/>
          </a:prstGeom>
        </p:spPr>
      </p:pic>
      <p:pic>
        <p:nvPicPr>
          <p:cNvPr id="9" name="fashionable.mp3" descr="fashionable.mp3">
            <a:hlinkClick r:id="" action="ppaction://media"/>
            <a:extLst>
              <a:ext uri="{FF2B5EF4-FFF2-40B4-BE49-F238E27FC236}">
                <a16:creationId xmlns:a16="http://schemas.microsoft.com/office/drawing/2014/main" id="{4480D4F4-0A9D-1248-A50C-4FC957E858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91348" y="2251158"/>
            <a:ext cx="458260" cy="458260"/>
          </a:xfrm>
          <a:prstGeom prst="rect">
            <a:avLst/>
          </a:prstGeom>
        </p:spPr>
      </p:pic>
      <p:pic>
        <p:nvPicPr>
          <p:cNvPr id="10" name="fashionably.mp3" descr="fashionably.mp3">
            <a:hlinkClick r:id="" action="ppaction://media"/>
            <a:extLst>
              <a:ext uri="{FF2B5EF4-FFF2-40B4-BE49-F238E27FC236}">
                <a16:creationId xmlns:a16="http://schemas.microsoft.com/office/drawing/2014/main" id="{F6BF6F2E-C96B-B540-89B9-3F8CD7171F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93553" y="2807271"/>
            <a:ext cx="523220" cy="523220"/>
          </a:xfrm>
          <a:prstGeom prst="rect">
            <a:avLst/>
          </a:prstGeom>
        </p:spPr>
      </p:pic>
      <p:pic>
        <p:nvPicPr>
          <p:cNvPr id="11" name="old- fashioned.mp3" descr="old- fashioned.mp3">
            <a:hlinkClick r:id="" action="ppaction://media"/>
            <a:extLst>
              <a:ext uri="{FF2B5EF4-FFF2-40B4-BE49-F238E27FC236}">
                <a16:creationId xmlns:a16="http://schemas.microsoft.com/office/drawing/2014/main" id="{5485EB7B-92AB-3D4C-AE13-A16B803A68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93553" y="3485166"/>
            <a:ext cx="523640" cy="523640"/>
          </a:xfrm>
          <a:prstGeom prst="rect">
            <a:avLst/>
          </a:prstGeom>
        </p:spPr>
      </p:pic>
      <p:pic>
        <p:nvPicPr>
          <p:cNvPr id="12" name="out of fashion.mp3" descr="out of fashion.mp3">
            <a:hlinkClick r:id="" action="ppaction://media"/>
            <a:extLst>
              <a:ext uri="{FF2B5EF4-FFF2-40B4-BE49-F238E27FC236}">
                <a16:creationId xmlns:a16="http://schemas.microsoft.com/office/drawing/2014/main" id="{B6A291D8-4CA5-0645-BEEC-4695DC284E1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329195" y="4121741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1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0EB5B-D2C3-FC4D-A639-12C5C3E58E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9597" y="0"/>
            <a:ext cx="6592806" cy="46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79271-144C-CE46-8F96-520477D0AABF}"/>
              </a:ext>
            </a:extLst>
          </p:cNvPr>
          <p:cNvSpPr txBox="1"/>
          <p:nvPr/>
        </p:nvSpPr>
        <p:spPr>
          <a:xfrm>
            <a:off x="2792464" y="4556471"/>
            <a:ext cx="4525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ɪn.spəˈreɪ.ʃən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DA744-9DBB-564F-9966-184A2F368145}"/>
              </a:ext>
            </a:extLst>
          </p:cNvPr>
          <p:cNvSpPr txBox="1"/>
          <p:nvPr/>
        </p:nvSpPr>
        <p:spPr>
          <a:xfrm>
            <a:off x="2792462" y="5079691"/>
            <a:ext cx="5099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inspirational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ɪn.spəˈreɪ.ʃən.əl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3DA21-F6B8-E043-8933-53A19FC3BF4E}"/>
              </a:ext>
            </a:extLst>
          </p:cNvPr>
          <p:cNvSpPr txBox="1"/>
          <p:nvPr/>
        </p:nvSpPr>
        <p:spPr>
          <a:xfrm>
            <a:off x="2792461" y="5602911"/>
            <a:ext cx="33035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 (v)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ɪnˈspaɪər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01520-3307-5141-BAC9-470D78186E35}"/>
              </a:ext>
            </a:extLst>
          </p:cNvPr>
          <p:cNvSpPr txBox="1"/>
          <p:nvPr/>
        </p:nvSpPr>
        <p:spPr>
          <a:xfrm>
            <a:off x="2792461" y="6126131"/>
            <a:ext cx="33035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inspiration from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nspiration.mp3" descr="inspiration.mp3">
            <a:hlinkClick r:id="" action="ppaction://media"/>
            <a:extLst>
              <a:ext uri="{FF2B5EF4-FFF2-40B4-BE49-F238E27FC236}">
                <a16:creationId xmlns:a16="http://schemas.microsoft.com/office/drawing/2014/main" id="{E698348E-97BD-0742-A112-1E57794BB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18375" y="4641194"/>
            <a:ext cx="525463" cy="525463"/>
          </a:xfrm>
          <a:prstGeom prst="rect">
            <a:avLst/>
          </a:prstGeom>
        </p:spPr>
      </p:pic>
      <p:pic>
        <p:nvPicPr>
          <p:cNvPr id="9" name="inspirational.mp3" descr="inspirational.mp3">
            <a:hlinkClick r:id="" action="ppaction://media"/>
            <a:extLst>
              <a:ext uri="{FF2B5EF4-FFF2-40B4-BE49-F238E27FC236}">
                <a16:creationId xmlns:a16="http://schemas.microsoft.com/office/drawing/2014/main" id="{66B1D830-CA15-7B4A-98F0-1E6B94099B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92270" y="5112528"/>
            <a:ext cx="525463" cy="525463"/>
          </a:xfrm>
          <a:prstGeom prst="rect">
            <a:avLst/>
          </a:prstGeom>
        </p:spPr>
      </p:pic>
      <p:pic>
        <p:nvPicPr>
          <p:cNvPr id="10" name="inspire.mp3" descr="inspire.mp3">
            <a:hlinkClick r:id="" action="ppaction://media"/>
            <a:extLst>
              <a:ext uri="{FF2B5EF4-FFF2-40B4-BE49-F238E27FC236}">
                <a16:creationId xmlns:a16="http://schemas.microsoft.com/office/drawing/2014/main" id="{7DC46E24-54D8-614D-BB49-426D7AEFE9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6000" y="5637991"/>
            <a:ext cx="519113" cy="519113"/>
          </a:xfrm>
          <a:prstGeom prst="rect">
            <a:avLst/>
          </a:prstGeom>
        </p:spPr>
      </p:pic>
      <p:pic>
        <p:nvPicPr>
          <p:cNvPr id="2" name="take inspiration from.mp3" descr="take inspiration from.mp3">
            <a:hlinkClick r:id="" action="ppaction://media"/>
            <a:extLst>
              <a:ext uri="{FF2B5EF4-FFF2-40B4-BE49-F238E27FC236}">
                <a16:creationId xmlns:a16="http://schemas.microsoft.com/office/drawing/2014/main" id="{A0713437-D45E-C243-83D1-53293FF2586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41071" y="6192184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ED996-491F-A14B-9904-47CA85C30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300" y="0"/>
            <a:ext cx="5613400" cy="468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93EA6-31AD-3649-962F-39BC76AA7EEE}"/>
              </a:ext>
            </a:extLst>
          </p:cNvPr>
          <p:cNvSpPr txBox="1"/>
          <p:nvPr/>
        </p:nvSpPr>
        <p:spPr>
          <a:xfrm>
            <a:off x="7272006" y="4925433"/>
            <a:ext cx="40722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məˈdʒɑ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rə.t̬i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37A35-DA03-5D42-A936-DDEE9388F7A8}"/>
              </a:ext>
            </a:extLst>
          </p:cNvPr>
          <p:cNvSpPr txBox="1"/>
          <p:nvPr/>
        </p:nvSpPr>
        <p:spPr>
          <a:xfrm>
            <a:off x="7272006" y="5426176"/>
            <a:ext cx="31578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(a)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meɪ.dʒɚ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623EEA-42DD-EE43-9F99-63DADE3B5B0C}"/>
              </a:ext>
            </a:extLst>
          </p:cNvPr>
          <p:cNvCxnSpPr/>
          <p:nvPr/>
        </p:nvCxnSpPr>
        <p:spPr>
          <a:xfrm flipH="1" flipV="1">
            <a:off x="6729413" y="3559805"/>
            <a:ext cx="1471613" cy="1496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9B046F-30E9-5641-95B9-B127A126B3C7}"/>
              </a:ext>
            </a:extLst>
          </p:cNvPr>
          <p:cNvSpPr txBox="1"/>
          <p:nvPr/>
        </p:nvSpPr>
        <p:spPr>
          <a:xfrm>
            <a:off x="847726" y="4925433"/>
            <a:ext cx="40722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minority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maɪˈnɔːr.ə.t̬i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3CCCA-701A-014A-B9C2-4CD7872398B9}"/>
              </a:ext>
            </a:extLst>
          </p:cNvPr>
          <p:cNvSpPr txBox="1"/>
          <p:nvPr/>
        </p:nvSpPr>
        <p:spPr>
          <a:xfrm>
            <a:off x="847725" y="5448653"/>
            <a:ext cx="31578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(a)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maɪ.nɚ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26337-9E81-354A-B90A-63F4FBD838AA}"/>
              </a:ext>
            </a:extLst>
          </p:cNvPr>
          <p:cNvSpPr txBox="1"/>
          <p:nvPr/>
        </p:nvSpPr>
        <p:spPr>
          <a:xfrm>
            <a:off x="847724" y="5971873"/>
            <a:ext cx="61817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 minority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ˌ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eθ.nɪk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maɪˈnɑːr.ə.t̬i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187C23-76E6-B04F-82BB-A4206EF167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850" y="316643"/>
            <a:ext cx="6972300" cy="4178300"/>
          </a:xfrm>
          <a:prstGeom prst="rect">
            <a:avLst/>
          </a:prstGeom>
        </p:spPr>
      </p:pic>
      <p:pic>
        <p:nvPicPr>
          <p:cNvPr id="16" name="majority.mp3" descr="majority.mp3">
            <a:hlinkClick r:id="" action="ppaction://media"/>
            <a:extLst>
              <a:ext uri="{FF2B5EF4-FFF2-40B4-BE49-F238E27FC236}">
                <a16:creationId xmlns:a16="http://schemas.microsoft.com/office/drawing/2014/main" id="{53DF7445-CECF-5F4B-AE7F-FB454DEF0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6156" y="4876687"/>
            <a:ext cx="620712" cy="620712"/>
          </a:xfrm>
          <a:prstGeom prst="rect">
            <a:avLst/>
          </a:prstGeom>
        </p:spPr>
      </p:pic>
      <p:pic>
        <p:nvPicPr>
          <p:cNvPr id="17" name="major.mp3" descr="major.mp3">
            <a:hlinkClick r:id="" action="ppaction://media"/>
            <a:extLst>
              <a:ext uri="{FF2B5EF4-FFF2-40B4-BE49-F238E27FC236}">
                <a16:creationId xmlns:a16="http://schemas.microsoft.com/office/drawing/2014/main" id="{AA3FCE2F-F7B8-8347-B51E-A1E15D268A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29875" y="5448036"/>
            <a:ext cx="620712" cy="620712"/>
          </a:xfrm>
          <a:prstGeom prst="rect">
            <a:avLst/>
          </a:prstGeom>
        </p:spPr>
      </p:pic>
      <p:pic>
        <p:nvPicPr>
          <p:cNvPr id="18" name="minority.mp3" descr="minority.mp3">
            <a:hlinkClick r:id="" action="ppaction://media"/>
            <a:extLst>
              <a:ext uri="{FF2B5EF4-FFF2-40B4-BE49-F238E27FC236}">
                <a16:creationId xmlns:a16="http://schemas.microsoft.com/office/drawing/2014/main" id="{1B4F0A1D-E21D-5E4E-A6EA-006171849A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15516" y="4925433"/>
            <a:ext cx="615950" cy="615950"/>
          </a:xfrm>
          <a:prstGeom prst="rect">
            <a:avLst/>
          </a:prstGeom>
        </p:spPr>
      </p:pic>
      <p:pic>
        <p:nvPicPr>
          <p:cNvPr id="19" name="minor.mp3" descr="minor.mp3">
            <a:hlinkClick r:id="" action="ppaction://media"/>
            <a:extLst>
              <a:ext uri="{FF2B5EF4-FFF2-40B4-BE49-F238E27FC236}">
                <a16:creationId xmlns:a16="http://schemas.microsoft.com/office/drawing/2014/main" id="{8F78F245-98D5-B741-8133-ED020CD2C0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61921" y="5450417"/>
            <a:ext cx="615950" cy="615950"/>
          </a:xfrm>
          <a:prstGeom prst="rect">
            <a:avLst/>
          </a:prstGeom>
        </p:spPr>
      </p:pic>
      <p:pic>
        <p:nvPicPr>
          <p:cNvPr id="20" name=" ethnic minority.mp3" descr=" ethnic minority.mp3">
            <a:hlinkClick r:id="" action="ppaction://media"/>
            <a:extLst>
              <a:ext uri="{FF2B5EF4-FFF2-40B4-BE49-F238E27FC236}">
                <a16:creationId xmlns:a16="http://schemas.microsoft.com/office/drawing/2014/main" id="{FABC83DF-8B5E-C341-8477-2ABE6C2E8F8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83161" y="5970109"/>
            <a:ext cx="620712" cy="620712"/>
          </a:xfrm>
          <a:prstGeom prst="rect">
            <a:avLst/>
          </a:prstGeom>
        </p:spPr>
      </p:pic>
      <p:sp>
        <p:nvSpPr>
          <p:cNvPr id="21" name="Not Equal 20">
            <a:extLst>
              <a:ext uri="{FF2B5EF4-FFF2-40B4-BE49-F238E27FC236}">
                <a16:creationId xmlns:a16="http://schemas.microsoft.com/office/drawing/2014/main" id="{D3247C0F-AA71-264F-A759-44C495AC7187}"/>
              </a:ext>
            </a:extLst>
          </p:cNvPr>
          <p:cNvSpPr/>
          <p:nvPr/>
        </p:nvSpPr>
        <p:spPr>
          <a:xfrm>
            <a:off x="5808811" y="5133711"/>
            <a:ext cx="1085850" cy="62865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1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E2472-51F9-E847-A9CD-2F3BA9006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0"/>
            <a:ext cx="7620000" cy="5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4C00E-7DBB-354A-810B-F4EE480E2377}"/>
              </a:ext>
            </a:extLst>
          </p:cNvPr>
          <p:cNvSpPr txBox="1"/>
          <p:nvPr/>
        </p:nvSpPr>
        <p:spPr>
          <a:xfrm>
            <a:off x="4481513" y="5279963"/>
            <a:ext cx="3228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sɪm.bəl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16A21-3F90-F14E-81D8-981E12B76EA8}"/>
              </a:ext>
            </a:extLst>
          </p:cNvPr>
          <p:cNvSpPr txBox="1"/>
          <p:nvPr/>
        </p:nvSpPr>
        <p:spPr>
          <a:xfrm>
            <a:off x="4324350" y="5816907"/>
            <a:ext cx="4433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symbolize (v)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sɪm.bə.laɪz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.mp3" descr="symbol.mp3">
            <a:hlinkClick r:id="" action="ppaction://media"/>
            <a:extLst>
              <a:ext uri="{FF2B5EF4-FFF2-40B4-BE49-F238E27FC236}">
                <a16:creationId xmlns:a16="http://schemas.microsoft.com/office/drawing/2014/main" id="{1F23AF10-A03C-9B47-9D1C-D85A96A15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7012" y="5300273"/>
            <a:ext cx="482600" cy="482600"/>
          </a:xfrm>
          <a:prstGeom prst="rect">
            <a:avLst/>
          </a:prstGeom>
        </p:spPr>
      </p:pic>
      <p:pic>
        <p:nvPicPr>
          <p:cNvPr id="8" name="symbolize.mp3" descr="symbolize.mp3">
            <a:hlinkClick r:id="" action="ppaction://media"/>
            <a:extLst>
              <a:ext uri="{FF2B5EF4-FFF2-40B4-BE49-F238E27FC236}">
                <a16:creationId xmlns:a16="http://schemas.microsoft.com/office/drawing/2014/main" id="{F9A8DB06-3F2E-DA4A-AD30-D96915A6FC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3776" y="5816907"/>
            <a:ext cx="523221" cy="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DD566-E804-BE4A-A6B4-BA0D3E5F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2" y="0"/>
            <a:ext cx="4757738" cy="422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EEAB2-644F-164B-8FE4-73995ED6D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0"/>
            <a:ext cx="4229100" cy="4229100"/>
          </a:xfrm>
          <a:prstGeom prst="rect">
            <a:avLst/>
          </a:prstGeom>
        </p:spPr>
      </p:pic>
      <p:pic>
        <p:nvPicPr>
          <p:cNvPr id="6" name="cross.mp3" descr="cross.mp3">
            <a:hlinkClick r:id="" action="ppaction://media"/>
            <a:extLst>
              <a:ext uri="{FF2B5EF4-FFF2-40B4-BE49-F238E27FC236}">
                <a16:creationId xmlns:a16="http://schemas.microsoft.com/office/drawing/2014/main" id="{707B74AE-E4CA-7D44-82D8-3110985A3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1377" y="4785560"/>
            <a:ext cx="666749" cy="666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DDA8A-5280-5443-BBC3-FF7C876E649C}"/>
              </a:ext>
            </a:extLst>
          </p:cNvPr>
          <p:cNvSpPr txBox="1"/>
          <p:nvPr/>
        </p:nvSpPr>
        <p:spPr>
          <a:xfrm>
            <a:off x="4356682" y="4857325"/>
            <a:ext cx="30500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krɑːs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CF0EC-1CEA-DE42-93B8-D10A386E1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956" y="0"/>
            <a:ext cx="6034088" cy="3620453"/>
          </a:xfrm>
          <a:prstGeom prst="rect">
            <a:avLst/>
          </a:prstGeom>
        </p:spPr>
      </p:pic>
      <p:pic>
        <p:nvPicPr>
          <p:cNvPr id="4" name="stripe.mp3" descr="stripe.mp3">
            <a:hlinkClick r:id="" action="ppaction://media"/>
            <a:extLst>
              <a:ext uri="{FF2B5EF4-FFF2-40B4-BE49-F238E27FC236}">
                <a16:creationId xmlns:a16="http://schemas.microsoft.com/office/drawing/2014/main" id="{4434C103-A034-A04D-8A7F-26F0B0C8D4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4187" y="3865562"/>
            <a:ext cx="812800" cy="812800"/>
          </a:xfrm>
          <a:prstGeom prst="rect">
            <a:avLst/>
          </a:prstGeom>
        </p:spPr>
      </p:pic>
      <p:pic>
        <p:nvPicPr>
          <p:cNvPr id="5" name="striped.mp3" descr="striped.mp3">
            <a:hlinkClick r:id="" action="ppaction://media"/>
            <a:extLst>
              <a:ext uri="{FF2B5EF4-FFF2-40B4-BE49-F238E27FC236}">
                <a16:creationId xmlns:a16="http://schemas.microsoft.com/office/drawing/2014/main" id="{3CC50A5C-33BB-BC49-BF02-4B795ACF54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4187" y="4606924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CC2ED-AEB7-834C-A178-ED108844B5A9}"/>
              </a:ext>
            </a:extLst>
          </p:cNvPr>
          <p:cNvSpPr txBox="1"/>
          <p:nvPr/>
        </p:nvSpPr>
        <p:spPr>
          <a:xfrm>
            <a:off x="4481513" y="4010352"/>
            <a:ext cx="3228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stripe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straɪp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32F8F-654A-D943-8F50-EBC894FF5D59}"/>
              </a:ext>
            </a:extLst>
          </p:cNvPr>
          <p:cNvSpPr txBox="1"/>
          <p:nvPr/>
        </p:nvSpPr>
        <p:spPr>
          <a:xfrm>
            <a:off x="4595817" y="4562473"/>
            <a:ext cx="3228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striped (a)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straɪpt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0CA71-BA65-3E46-909B-931552D3B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1" t="12348" r="2659" b="26496"/>
          <a:stretch/>
        </p:blipFill>
        <p:spPr>
          <a:xfrm>
            <a:off x="1916379" y="357187"/>
            <a:ext cx="8359241" cy="4766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38AC7-4861-4940-B572-06B655C2F7FD}"/>
              </a:ext>
            </a:extLst>
          </p:cNvPr>
          <p:cNvSpPr txBox="1"/>
          <p:nvPr/>
        </p:nvSpPr>
        <p:spPr>
          <a:xfrm>
            <a:off x="4481513" y="5279963"/>
            <a:ext cx="3228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pæt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̬.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ɚn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ttern.mp3" descr="pattern.mp3">
            <a:hlinkClick r:id="" action="ppaction://media"/>
            <a:extLst>
              <a:ext uri="{FF2B5EF4-FFF2-40B4-BE49-F238E27FC236}">
                <a16:creationId xmlns:a16="http://schemas.microsoft.com/office/drawing/2014/main" id="{57E39642-46F7-5446-875D-DF697C066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0487" y="5123734"/>
            <a:ext cx="679449" cy="6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A09B4-AB99-6147-A561-2CF19F830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A67C5-8371-5049-A779-7C1299F9AE08}"/>
              </a:ext>
            </a:extLst>
          </p:cNvPr>
          <p:cNvSpPr txBox="1"/>
          <p:nvPr/>
        </p:nvSpPr>
        <p:spPr>
          <a:xfrm>
            <a:off x="6858000" y="2210808"/>
            <a:ext cx="32432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(a)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niːk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9DB64-EAD9-E04B-B14C-4E7C426A5918}"/>
              </a:ext>
            </a:extLst>
          </p:cNvPr>
          <p:cNvSpPr txBox="1"/>
          <p:nvPr/>
        </p:nvSpPr>
        <p:spPr>
          <a:xfrm>
            <a:off x="7000876" y="2905780"/>
            <a:ext cx="39004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uniquely (adv)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niːk.li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350A8-5100-704C-977A-5B9F2FBD4E9F}"/>
              </a:ext>
            </a:extLst>
          </p:cNvPr>
          <p:cNvSpPr txBox="1"/>
          <p:nvPr/>
        </p:nvSpPr>
        <p:spPr>
          <a:xfrm>
            <a:off x="7000876" y="3600752"/>
            <a:ext cx="41719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uniqueness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niːk.nəs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unique.mp3" descr="unique.mp3">
            <a:hlinkClick r:id="" action="ppaction://media"/>
            <a:extLst>
              <a:ext uri="{FF2B5EF4-FFF2-40B4-BE49-F238E27FC236}">
                <a16:creationId xmlns:a16="http://schemas.microsoft.com/office/drawing/2014/main" id="{E4E5E137-C22D-E345-9A89-4CE862AE4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4266" y="2146652"/>
            <a:ext cx="626735" cy="626735"/>
          </a:xfrm>
          <a:prstGeom prst="rect">
            <a:avLst/>
          </a:prstGeom>
        </p:spPr>
      </p:pic>
      <p:pic>
        <p:nvPicPr>
          <p:cNvPr id="9" name="uniquely.mp3" descr="uniquely.mp3">
            <a:hlinkClick r:id="" action="ppaction://media"/>
            <a:extLst>
              <a:ext uri="{FF2B5EF4-FFF2-40B4-BE49-F238E27FC236}">
                <a16:creationId xmlns:a16="http://schemas.microsoft.com/office/drawing/2014/main" id="{52E26D63-58BB-4243-BA9C-D9BED743DD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4240" y="2802265"/>
            <a:ext cx="626735" cy="626735"/>
          </a:xfrm>
          <a:prstGeom prst="rect">
            <a:avLst/>
          </a:prstGeom>
        </p:spPr>
      </p:pic>
      <p:pic>
        <p:nvPicPr>
          <p:cNvPr id="10" name="uniqueness.mp3" descr="uniqueness.mp3">
            <a:hlinkClick r:id="" action="ppaction://media"/>
            <a:extLst>
              <a:ext uri="{FF2B5EF4-FFF2-40B4-BE49-F238E27FC236}">
                <a16:creationId xmlns:a16="http://schemas.microsoft.com/office/drawing/2014/main" id="{9D32DE76-959E-8340-9B9F-1F25945025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4902" y="3600752"/>
            <a:ext cx="626735" cy="6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2F0DA-584D-CA48-ABEB-641016394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4966" y="891492"/>
            <a:ext cx="7102066" cy="5353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2947A-8606-2C44-8EE0-935D5ED120DD}"/>
              </a:ext>
            </a:extLst>
          </p:cNvPr>
          <p:cNvSpPr txBox="1"/>
          <p:nvPr/>
        </p:nvSpPr>
        <p:spPr>
          <a:xfrm>
            <a:off x="0" y="117031"/>
            <a:ext cx="12191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ook at the dress these people are wearing. Decide where each person comes from.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0F4C0-B6D1-F44A-A856-F8F0B82F973F}"/>
              </a:ext>
            </a:extLst>
          </p:cNvPr>
          <p:cNvSpPr txBox="1"/>
          <p:nvPr/>
        </p:nvSpPr>
        <p:spPr>
          <a:xfrm>
            <a:off x="1890996" y="1767005"/>
            <a:ext cx="14680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Japan-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kimono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6F91A-5F5E-E54C-8F58-B0DD5A2E8D54}"/>
              </a:ext>
            </a:extLst>
          </p:cNvPr>
          <p:cNvSpPr txBox="1"/>
          <p:nvPr/>
        </p:nvSpPr>
        <p:spPr>
          <a:xfrm>
            <a:off x="5461553" y="2603277"/>
            <a:ext cx="14680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Vietnam- an ao dai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C7BE9-2A19-2A43-875B-4A2091051649}"/>
              </a:ext>
            </a:extLst>
          </p:cNvPr>
          <p:cNvSpPr txBox="1"/>
          <p:nvPr/>
        </p:nvSpPr>
        <p:spPr>
          <a:xfrm>
            <a:off x="9192227" y="1767005"/>
            <a:ext cx="15490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cotland- a kilt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D4927-B4E1-1841-A38B-010BB97A04F0}"/>
              </a:ext>
            </a:extLst>
          </p:cNvPr>
          <p:cNvSpPr txBox="1"/>
          <p:nvPr/>
        </p:nvSpPr>
        <p:spPr>
          <a:xfrm>
            <a:off x="1890996" y="4571322"/>
            <a:ext cx="13079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India-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5A55C-8047-0748-BC72-A3C18DD16DEC}"/>
              </a:ext>
            </a:extLst>
          </p:cNvPr>
          <p:cNvSpPr txBox="1"/>
          <p:nvPr/>
        </p:nvSpPr>
        <p:spPr>
          <a:xfrm>
            <a:off x="4933707" y="4386655"/>
            <a:ext cx="232458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USA-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owboy boots and a cowboy 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E97A1-7DC7-094E-B73E-E99B9ECBA0CB}"/>
              </a:ext>
            </a:extLst>
          </p:cNvPr>
          <p:cNvSpPr txBox="1"/>
          <p:nvPr/>
        </p:nvSpPr>
        <p:spPr>
          <a:xfrm>
            <a:off x="9192227" y="4571323"/>
            <a:ext cx="13079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Arabia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veil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72146-55E6-ED42-BF63-91549C97B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288"/>
            <a:ext cx="84867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C9A24-F0DB-4644-BF5D-A50734E3D329}"/>
              </a:ext>
            </a:extLst>
          </p:cNvPr>
          <p:cNvSpPr txBox="1"/>
          <p:nvPr/>
        </p:nvSpPr>
        <p:spPr>
          <a:xfrm>
            <a:off x="8486775" y="2951946"/>
            <a:ext cx="271938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(n,a)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ɑːlˈtɝ</a:t>
            </a:r>
            <a:r>
              <a:rPr lang="en-US" sz="2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nə.t̬ɪv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lternative.mp3" descr="alternative.mp3">
            <a:hlinkClick r:id="" action="ppaction://media"/>
            <a:extLst>
              <a:ext uri="{FF2B5EF4-FFF2-40B4-BE49-F238E27FC236}">
                <a16:creationId xmlns:a16="http://schemas.microsoft.com/office/drawing/2014/main" id="{0308EF2D-0777-D947-94FE-ECFF5F7B0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636" y="2951946"/>
            <a:ext cx="611982" cy="6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F2697F-03BF-1A40-8FC3-62029F3FB7E1}"/>
              </a:ext>
            </a:extLst>
          </p:cNvPr>
          <p:cNvSpPr txBox="1"/>
          <p:nvPr/>
        </p:nvSpPr>
        <p:spPr>
          <a:xfrm>
            <a:off x="2945606" y="0"/>
            <a:ext cx="6300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CLOTHING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1: Getting started.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and read.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E1C63-FB40-4B4B-A111-530B435CFBC7}"/>
              </a:ext>
            </a:extLst>
          </p:cNvPr>
          <p:cNvSpPr/>
          <p:nvPr/>
        </p:nvSpPr>
        <p:spPr>
          <a:xfrm>
            <a:off x="0" y="910170"/>
            <a:ext cx="221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Vocabulary.</a:t>
            </a:r>
            <a:endParaRPr lang="en-VN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6E8E06-6D6D-8C49-B20C-D866F7982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1419"/>
              </p:ext>
            </p:extLst>
          </p:nvPr>
        </p:nvGraphicFramePr>
        <p:xfrm>
          <a:off x="0" y="1390526"/>
          <a:ext cx="11649076" cy="546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24187434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36416809"/>
                    </a:ext>
                  </a:extLst>
                </a:gridCol>
                <a:gridCol w="4600575">
                  <a:extLst>
                    <a:ext uri="{9D8B030D-6E8A-4147-A177-3AD203B41FA5}">
                      <a16:colId xmlns:a16="http://schemas.microsoft.com/office/drawing/2014/main" val="4255329630"/>
                    </a:ext>
                  </a:extLst>
                </a:gridCol>
                <a:gridCol w="3348038">
                  <a:extLst>
                    <a:ext uri="{9D8B030D-6E8A-4147-A177-3AD203B41FA5}">
                      <a16:colId xmlns:a16="http://schemas.microsoft.com/office/drawing/2014/main" val="1851502374"/>
                    </a:ext>
                  </a:extLst>
                </a:gridCol>
              </a:tblGrid>
              <a:tr h="2063433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Poet/poem/poetry (n.)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Poetic (a.)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Poetically (adv.)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lines of poetry (n.)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poʊ.ət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/, 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poʊ.əm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/, 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poʊ.ə.tri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poʊˈet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̬.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ɪk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poʊˈet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̬.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ɪ.kəl.i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642229"/>
                  </a:ext>
                </a:extLst>
              </a:tr>
              <a:tr h="412687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Mention (v.)	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men.ʃən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cập đến, nói đến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47065"/>
                  </a:ext>
                </a:extLst>
              </a:tr>
              <a:tr h="1238060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Wear- wore- worn (v.)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put on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 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wɔːr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 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wɔːrn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Mặc, đội, mang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317056"/>
                  </a:ext>
                </a:extLst>
              </a:tr>
              <a:tr h="927921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Tunic	(n.)		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nɪk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chùng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75148"/>
                  </a:ext>
                </a:extLst>
              </a:tr>
              <a:tr h="825373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Slit (n.)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Slit/slit/slit (v.)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slɪt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xẻ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xẻ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chẻ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rọc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32625"/>
                  </a:ext>
                </a:extLst>
              </a:tr>
            </a:tbl>
          </a:graphicData>
        </a:graphic>
      </p:graphicFrame>
      <p:pic>
        <p:nvPicPr>
          <p:cNvPr id="5" name="poet.mp3" descr="poet.mp3">
            <a:hlinkClick r:id="" action="ppaction://media"/>
            <a:extLst>
              <a:ext uri="{FF2B5EF4-FFF2-40B4-BE49-F238E27FC236}">
                <a16:creationId xmlns:a16="http://schemas.microsoft.com/office/drawing/2014/main" id="{A79F245B-3C42-DB48-8AE5-6D7F7D0D1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33357" y="924458"/>
            <a:ext cx="523220" cy="523220"/>
          </a:xfrm>
          <a:prstGeom prst="rect">
            <a:avLst/>
          </a:prstGeom>
        </p:spPr>
      </p:pic>
      <p:pic>
        <p:nvPicPr>
          <p:cNvPr id="6" name="poem.mp3" descr="poem.mp3">
            <a:hlinkClick r:id="" action="ppaction://media"/>
            <a:extLst>
              <a:ext uri="{FF2B5EF4-FFF2-40B4-BE49-F238E27FC236}">
                <a16:creationId xmlns:a16="http://schemas.microsoft.com/office/drawing/2014/main" id="{6AE82110-121C-334E-9BE0-B9670BBC3A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487620" y="924458"/>
            <a:ext cx="523220" cy="523220"/>
          </a:xfrm>
          <a:prstGeom prst="rect">
            <a:avLst/>
          </a:prstGeom>
        </p:spPr>
      </p:pic>
      <p:pic>
        <p:nvPicPr>
          <p:cNvPr id="7" name="poetry.mp3" descr="poetry.mp3">
            <a:hlinkClick r:id="" action="ppaction://media"/>
            <a:extLst>
              <a:ext uri="{FF2B5EF4-FFF2-40B4-BE49-F238E27FC236}">
                <a16:creationId xmlns:a16="http://schemas.microsoft.com/office/drawing/2014/main" id="{D319FA74-2404-A444-AC5A-094B23B374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114011" y="924458"/>
            <a:ext cx="523425" cy="523425"/>
          </a:xfrm>
          <a:prstGeom prst="rect">
            <a:avLst/>
          </a:prstGeom>
        </p:spPr>
      </p:pic>
      <p:pic>
        <p:nvPicPr>
          <p:cNvPr id="8" name="poetic.mp3" descr="poetic.mp3">
            <a:hlinkClick r:id="" action="ppaction://media"/>
            <a:extLst>
              <a:ext uri="{FF2B5EF4-FFF2-40B4-BE49-F238E27FC236}">
                <a16:creationId xmlns:a16="http://schemas.microsoft.com/office/drawing/2014/main" id="{E62F07E5-860A-0246-905F-FF5292718B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15362" y="1716935"/>
            <a:ext cx="535089" cy="535089"/>
          </a:xfrm>
          <a:prstGeom prst="rect">
            <a:avLst/>
          </a:prstGeom>
        </p:spPr>
      </p:pic>
      <p:pic>
        <p:nvPicPr>
          <p:cNvPr id="9" name="poetically.mp3" descr="poetically.mp3">
            <a:hlinkClick r:id="" action="ppaction://media"/>
            <a:extLst>
              <a:ext uri="{FF2B5EF4-FFF2-40B4-BE49-F238E27FC236}">
                <a16:creationId xmlns:a16="http://schemas.microsoft.com/office/drawing/2014/main" id="{24378C44-5670-C845-8240-B412CCF5ACD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15362" y="2196789"/>
            <a:ext cx="535088" cy="535088"/>
          </a:xfrm>
          <a:prstGeom prst="rect">
            <a:avLst/>
          </a:prstGeom>
        </p:spPr>
      </p:pic>
      <p:pic>
        <p:nvPicPr>
          <p:cNvPr id="10" name="mention.mp3" descr="mention.mp3">
            <a:hlinkClick r:id="" action="ppaction://media"/>
            <a:extLst>
              <a:ext uri="{FF2B5EF4-FFF2-40B4-BE49-F238E27FC236}">
                <a16:creationId xmlns:a16="http://schemas.microsoft.com/office/drawing/2014/main" id="{226DFD65-80C4-FB4D-8EA6-4212B47E0A8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10983" y="3401418"/>
            <a:ext cx="513555" cy="513555"/>
          </a:xfrm>
          <a:prstGeom prst="rect">
            <a:avLst/>
          </a:prstGeom>
        </p:spPr>
      </p:pic>
      <p:pic>
        <p:nvPicPr>
          <p:cNvPr id="11" name="wear.mp3" descr="wear.mp3">
            <a:hlinkClick r:id="" action="ppaction://media"/>
            <a:extLst>
              <a:ext uri="{FF2B5EF4-FFF2-40B4-BE49-F238E27FC236}">
                <a16:creationId xmlns:a16="http://schemas.microsoft.com/office/drawing/2014/main" id="{F7EA735E-A6F4-914A-8529-8F48873938D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74226" y="4219369"/>
            <a:ext cx="523219" cy="523219"/>
          </a:xfrm>
          <a:prstGeom prst="rect">
            <a:avLst/>
          </a:prstGeom>
        </p:spPr>
      </p:pic>
      <p:pic>
        <p:nvPicPr>
          <p:cNvPr id="12" name="wore.mp3" descr="wore.mp3">
            <a:hlinkClick r:id="" action="ppaction://media"/>
            <a:extLst>
              <a:ext uri="{FF2B5EF4-FFF2-40B4-BE49-F238E27FC236}">
                <a16:creationId xmlns:a16="http://schemas.microsoft.com/office/drawing/2014/main" id="{F33794FA-6A8B-E341-95A3-13DF87E7F6A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929374" y="4219368"/>
            <a:ext cx="523219" cy="523219"/>
          </a:xfrm>
          <a:prstGeom prst="rect">
            <a:avLst/>
          </a:prstGeom>
        </p:spPr>
      </p:pic>
      <p:pic>
        <p:nvPicPr>
          <p:cNvPr id="13" name="worn.mp3" descr="worn.mp3">
            <a:hlinkClick r:id="" action="ppaction://media"/>
            <a:extLst>
              <a:ext uri="{FF2B5EF4-FFF2-40B4-BE49-F238E27FC236}">
                <a16:creationId xmlns:a16="http://schemas.microsoft.com/office/drawing/2014/main" id="{89B4F20F-7CF8-F84F-88EA-1B5A7DF4FEF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884522" y="4247945"/>
            <a:ext cx="523219" cy="523219"/>
          </a:xfrm>
          <a:prstGeom prst="rect">
            <a:avLst/>
          </a:prstGeom>
        </p:spPr>
      </p:pic>
      <p:pic>
        <p:nvPicPr>
          <p:cNvPr id="14" name="slit.mp3" descr="slit.mp3">
            <a:hlinkClick r:id="" action="ppaction://media"/>
            <a:extLst>
              <a:ext uri="{FF2B5EF4-FFF2-40B4-BE49-F238E27FC236}">
                <a16:creationId xmlns:a16="http://schemas.microsoft.com/office/drawing/2014/main" id="{CFE56DE3-162B-B940-90C8-47B4AD08204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46221" y="6136413"/>
            <a:ext cx="523219" cy="523219"/>
          </a:xfrm>
          <a:prstGeom prst="rect">
            <a:avLst/>
          </a:prstGeom>
        </p:spPr>
      </p:pic>
      <p:pic>
        <p:nvPicPr>
          <p:cNvPr id="15" name="tunic.mp3" descr="tunic.mp3">
            <a:hlinkClick r:id="" action="ppaction://media"/>
            <a:extLst>
              <a:ext uri="{FF2B5EF4-FFF2-40B4-BE49-F238E27FC236}">
                <a16:creationId xmlns:a16="http://schemas.microsoft.com/office/drawing/2014/main" id="{CA772C6A-AB60-2044-83CC-271D2745783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01863" y="5129144"/>
            <a:ext cx="523219" cy="523219"/>
          </a:xfrm>
          <a:prstGeom prst="rect">
            <a:avLst/>
          </a:prstGeom>
        </p:spPr>
      </p:pic>
      <p:pic>
        <p:nvPicPr>
          <p:cNvPr id="16" name="lines of poetry.mp3" descr="lines of poetry.mp3">
            <a:hlinkClick r:id="" action="ppaction://media"/>
            <a:extLst>
              <a:ext uri="{FF2B5EF4-FFF2-40B4-BE49-F238E27FC236}">
                <a16:creationId xmlns:a16="http://schemas.microsoft.com/office/drawing/2014/main" id="{4D4B7E5C-C55E-C64D-B7CF-5C4BD0F18E3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99879" y="26048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0DA6B0-229E-8746-885C-09BA892789F1}"/>
              </a:ext>
            </a:extLst>
          </p:cNvPr>
          <p:cNvSpPr txBox="1"/>
          <p:nvPr/>
        </p:nvSpPr>
        <p:spPr>
          <a:xfrm>
            <a:off x="2945606" y="0"/>
            <a:ext cx="6300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CLOTHING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1: Getting started.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and read.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06BCD-9121-8948-AE23-577A3B3C687C}"/>
              </a:ext>
            </a:extLst>
          </p:cNvPr>
          <p:cNvSpPr/>
          <p:nvPr/>
        </p:nvSpPr>
        <p:spPr>
          <a:xfrm>
            <a:off x="0" y="910170"/>
            <a:ext cx="221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Vocabulary.</a:t>
            </a:r>
            <a:endParaRPr lang="en-VN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59C8AE-5CBB-D243-9453-40C337286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00146"/>
              </p:ext>
            </p:extLst>
          </p:nvPr>
        </p:nvGraphicFramePr>
        <p:xfrm>
          <a:off x="0" y="1433390"/>
          <a:ext cx="12192000" cy="542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392">
                  <a:extLst>
                    <a:ext uri="{9D8B030D-6E8A-4147-A177-3AD203B41FA5}">
                      <a16:colId xmlns:a16="http://schemas.microsoft.com/office/drawing/2014/main" val="4258598986"/>
                    </a:ext>
                  </a:extLst>
                </a:gridCol>
                <a:gridCol w="3429769">
                  <a:extLst>
                    <a:ext uri="{9D8B030D-6E8A-4147-A177-3AD203B41FA5}">
                      <a16:colId xmlns:a16="http://schemas.microsoft.com/office/drawing/2014/main" val="2111101947"/>
                    </a:ext>
                  </a:extLst>
                </a:gridCol>
                <a:gridCol w="3540607">
                  <a:extLst>
                    <a:ext uri="{9D8B030D-6E8A-4147-A177-3AD203B41FA5}">
                      <a16:colId xmlns:a16="http://schemas.microsoft.com/office/drawing/2014/main" val="2486352976"/>
                    </a:ext>
                  </a:extLst>
                </a:gridCol>
                <a:gridCol w="4448232">
                  <a:extLst>
                    <a:ext uri="{9D8B030D-6E8A-4147-A177-3AD203B41FA5}">
                      <a16:colId xmlns:a16="http://schemas.microsoft.com/office/drawing/2014/main" val="3008760138"/>
                    </a:ext>
                  </a:extLst>
                </a:gridCol>
              </a:tblGrid>
              <a:tr h="922615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	(a.) # tight Loosen (v.)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luːs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# 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taɪt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sən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rộng, lòng thòng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481993"/>
                  </a:ext>
                </a:extLst>
              </a:tr>
              <a:tr h="922615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(n.)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Fashion designer (n.)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dɪˈzaɪn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fæʃ.ən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dɪˈzaɪ.nɚ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160306"/>
                  </a:ext>
                </a:extLst>
              </a:tr>
              <a:tr h="461307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 (n.)	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məˈtɪr.i.əl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liệu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950502"/>
                  </a:ext>
                </a:extLst>
              </a:tr>
              <a:tr h="1797507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(a.)	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Modernity (n.)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Modernize/se (v.)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Modernization (n.)	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dɚn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dɝ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nə.t̬i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dɚ.naɪz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dɚ.nəˈzeɪ.ʃən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9855"/>
                  </a:ext>
                </a:extLst>
              </a:tr>
              <a:tr h="132056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(in) convenient (a.)	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(in) convenience (n.)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(in) conveniently (adv.)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/(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kənˈvi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ni.ənt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/(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kənˈviːn.jəns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/(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kənˈviːn.jənt.li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833481"/>
                  </a:ext>
                </a:extLst>
              </a:tr>
            </a:tbl>
          </a:graphicData>
        </a:graphic>
      </p:graphicFrame>
      <p:pic>
        <p:nvPicPr>
          <p:cNvPr id="7" name="loose.mp3" descr="loose.mp3">
            <a:hlinkClick r:id="" action="ppaction://media"/>
            <a:extLst>
              <a:ext uri="{FF2B5EF4-FFF2-40B4-BE49-F238E27FC236}">
                <a16:creationId xmlns:a16="http://schemas.microsoft.com/office/drawing/2014/main" id="{F5B94F81-7D83-594F-B7A8-CD71CAF4B6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458262" y="975058"/>
            <a:ext cx="513159" cy="513159"/>
          </a:xfrm>
          <a:prstGeom prst="rect">
            <a:avLst/>
          </a:prstGeom>
        </p:spPr>
      </p:pic>
      <p:pic>
        <p:nvPicPr>
          <p:cNvPr id="8" name="loosen.mp3" descr="loosen.mp3">
            <a:hlinkClick r:id="" action="ppaction://media"/>
            <a:extLst>
              <a:ext uri="{FF2B5EF4-FFF2-40B4-BE49-F238E27FC236}">
                <a16:creationId xmlns:a16="http://schemas.microsoft.com/office/drawing/2014/main" id="{C86B6334-F456-8D42-9C9F-78878DFF10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445884" y="1857251"/>
            <a:ext cx="513160" cy="513160"/>
          </a:xfrm>
          <a:prstGeom prst="rect">
            <a:avLst/>
          </a:prstGeom>
        </p:spPr>
      </p:pic>
      <p:pic>
        <p:nvPicPr>
          <p:cNvPr id="9" name="tight.mp3" descr="tight.mp3">
            <a:hlinkClick r:id="" action="ppaction://media"/>
            <a:extLst>
              <a:ext uri="{FF2B5EF4-FFF2-40B4-BE49-F238E27FC236}">
                <a16:creationId xmlns:a16="http://schemas.microsoft.com/office/drawing/2014/main" id="{9AE1467A-1B51-2D49-B2BC-91EB01FAC4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445884" y="975058"/>
            <a:ext cx="513160" cy="513160"/>
          </a:xfrm>
          <a:prstGeom prst="rect">
            <a:avLst/>
          </a:prstGeom>
        </p:spPr>
      </p:pic>
      <p:pic>
        <p:nvPicPr>
          <p:cNvPr id="10" name="design.mp3" descr="design.mp3">
            <a:hlinkClick r:id="" action="ppaction://media"/>
            <a:extLst>
              <a:ext uri="{FF2B5EF4-FFF2-40B4-BE49-F238E27FC236}">
                <a16:creationId xmlns:a16="http://schemas.microsoft.com/office/drawing/2014/main" id="{AFCD805D-0064-2B41-B830-2B09B6AF88F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449307" y="2410159"/>
            <a:ext cx="509737" cy="509737"/>
          </a:xfrm>
          <a:prstGeom prst="rect">
            <a:avLst/>
          </a:prstGeom>
        </p:spPr>
      </p:pic>
      <p:pic>
        <p:nvPicPr>
          <p:cNvPr id="11" name="fashion designer.mp3" descr="fashion designer.mp3">
            <a:hlinkClick r:id="" action="ppaction://media"/>
            <a:extLst>
              <a:ext uri="{FF2B5EF4-FFF2-40B4-BE49-F238E27FC236}">
                <a16:creationId xmlns:a16="http://schemas.microsoft.com/office/drawing/2014/main" id="{853BA2F9-0DA4-BA4F-8479-AB7484996D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834919" y="2794700"/>
            <a:ext cx="465306" cy="465306"/>
          </a:xfrm>
          <a:prstGeom prst="rect">
            <a:avLst/>
          </a:prstGeom>
        </p:spPr>
      </p:pic>
      <p:pic>
        <p:nvPicPr>
          <p:cNvPr id="12" name="material.mp3" descr="material.mp3">
            <a:hlinkClick r:id="" action="ppaction://media"/>
            <a:extLst>
              <a:ext uri="{FF2B5EF4-FFF2-40B4-BE49-F238E27FC236}">
                <a16:creationId xmlns:a16="http://schemas.microsoft.com/office/drawing/2014/main" id="{E4094090-7885-304F-90E1-97A14977359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959044" y="3266706"/>
            <a:ext cx="465306" cy="465306"/>
          </a:xfrm>
          <a:prstGeom prst="rect">
            <a:avLst/>
          </a:prstGeom>
        </p:spPr>
      </p:pic>
      <p:pic>
        <p:nvPicPr>
          <p:cNvPr id="13" name="modern.mp3" descr="modern.mp3">
            <a:hlinkClick r:id="" action="ppaction://media"/>
            <a:extLst>
              <a:ext uri="{FF2B5EF4-FFF2-40B4-BE49-F238E27FC236}">
                <a16:creationId xmlns:a16="http://schemas.microsoft.com/office/drawing/2014/main" id="{497AAE51-4DAB-074B-8A15-17028FB55DD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959044" y="3705044"/>
            <a:ext cx="456722" cy="456722"/>
          </a:xfrm>
          <a:prstGeom prst="rect">
            <a:avLst/>
          </a:prstGeom>
        </p:spPr>
      </p:pic>
      <p:pic>
        <p:nvPicPr>
          <p:cNvPr id="14" name="modernity.mp3" descr="modernity.mp3">
            <a:hlinkClick r:id="" action="ppaction://media"/>
            <a:extLst>
              <a:ext uri="{FF2B5EF4-FFF2-40B4-BE49-F238E27FC236}">
                <a16:creationId xmlns:a16="http://schemas.microsoft.com/office/drawing/2014/main" id="{5AD665B2-1DB8-C349-BE80-1D2173D780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55928" y="4171585"/>
            <a:ext cx="456722" cy="456722"/>
          </a:xfrm>
          <a:prstGeom prst="rect">
            <a:avLst/>
          </a:prstGeom>
        </p:spPr>
      </p:pic>
      <p:pic>
        <p:nvPicPr>
          <p:cNvPr id="15" name="modernize.mp3" descr="modernize.mp3">
            <a:hlinkClick r:id="" action="ppaction://media"/>
            <a:extLst>
              <a:ext uri="{FF2B5EF4-FFF2-40B4-BE49-F238E27FC236}">
                <a16:creationId xmlns:a16="http://schemas.microsoft.com/office/drawing/2014/main" id="{DA4EBEDC-C97A-3C43-A0CE-3C1BCF03182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47344" y="4602574"/>
            <a:ext cx="465306" cy="465306"/>
          </a:xfrm>
          <a:prstGeom prst="rect">
            <a:avLst/>
          </a:prstGeom>
        </p:spPr>
      </p:pic>
      <p:pic>
        <p:nvPicPr>
          <p:cNvPr id="16" name="modernization.mp3" descr="modernization.mp3">
            <a:hlinkClick r:id="" action="ppaction://media"/>
            <a:extLst>
              <a:ext uri="{FF2B5EF4-FFF2-40B4-BE49-F238E27FC236}">
                <a16:creationId xmlns:a16="http://schemas.microsoft.com/office/drawing/2014/main" id="{43AB8103-E916-6C4E-97C7-6823F1023B7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73203" y="4959304"/>
            <a:ext cx="465306" cy="465306"/>
          </a:xfrm>
          <a:prstGeom prst="rect">
            <a:avLst/>
          </a:prstGeom>
        </p:spPr>
      </p:pic>
      <p:pic>
        <p:nvPicPr>
          <p:cNvPr id="17" name="convenient.mp3" descr="convenient.mp3">
            <a:hlinkClick r:id="" action="ppaction://media"/>
            <a:extLst>
              <a:ext uri="{FF2B5EF4-FFF2-40B4-BE49-F238E27FC236}">
                <a16:creationId xmlns:a16="http://schemas.microsoft.com/office/drawing/2014/main" id="{46EB88D7-600F-A842-85D4-165B8E30FF2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477749" y="5512133"/>
            <a:ext cx="420748" cy="420748"/>
          </a:xfrm>
          <a:prstGeom prst="rect">
            <a:avLst/>
          </a:prstGeom>
        </p:spPr>
      </p:pic>
      <p:pic>
        <p:nvPicPr>
          <p:cNvPr id="18" name="convenience.mp3" descr="convenience.mp3">
            <a:hlinkClick r:id="" action="ppaction://media"/>
            <a:extLst>
              <a:ext uri="{FF2B5EF4-FFF2-40B4-BE49-F238E27FC236}">
                <a16:creationId xmlns:a16="http://schemas.microsoft.com/office/drawing/2014/main" id="{0730D4E1-859A-AA4E-A20B-E706425F60E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688123" y="5932881"/>
            <a:ext cx="420748" cy="420748"/>
          </a:xfrm>
          <a:prstGeom prst="rect">
            <a:avLst/>
          </a:prstGeom>
        </p:spPr>
      </p:pic>
      <p:pic>
        <p:nvPicPr>
          <p:cNvPr id="19" name="conveniently.mp3" descr="conveniently.mp3">
            <a:hlinkClick r:id="" action="ppaction://media"/>
            <a:extLst>
              <a:ext uri="{FF2B5EF4-FFF2-40B4-BE49-F238E27FC236}">
                <a16:creationId xmlns:a16="http://schemas.microsoft.com/office/drawing/2014/main" id="{B875ED5C-ED64-5540-B58B-1A6035AE07E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93627" y="6353629"/>
            <a:ext cx="420748" cy="420748"/>
          </a:xfrm>
          <a:prstGeom prst="rect">
            <a:avLst/>
          </a:prstGeom>
        </p:spPr>
      </p:pic>
      <p:pic>
        <p:nvPicPr>
          <p:cNvPr id="20" name="inconvenient.mp3" descr="inconvenient.mp3">
            <a:hlinkClick r:id="" action="ppaction://media"/>
            <a:extLst>
              <a:ext uri="{FF2B5EF4-FFF2-40B4-BE49-F238E27FC236}">
                <a16:creationId xmlns:a16="http://schemas.microsoft.com/office/drawing/2014/main" id="{9367E71F-462C-F048-B46B-96FFC276FC2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920513" y="5567838"/>
            <a:ext cx="379712" cy="379712"/>
          </a:xfrm>
          <a:prstGeom prst="rect">
            <a:avLst/>
          </a:prstGeom>
        </p:spPr>
      </p:pic>
      <p:pic>
        <p:nvPicPr>
          <p:cNvPr id="21" name="inconvenience.mp3" descr="inconvenience.mp3">
            <a:hlinkClick r:id="" action="ppaction://media"/>
            <a:extLst>
              <a:ext uri="{FF2B5EF4-FFF2-40B4-BE49-F238E27FC236}">
                <a16:creationId xmlns:a16="http://schemas.microsoft.com/office/drawing/2014/main" id="{8428F566-F089-E043-9733-979682609B72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896193" y="5949597"/>
            <a:ext cx="404032" cy="404032"/>
          </a:xfrm>
          <a:prstGeom prst="rect">
            <a:avLst/>
          </a:prstGeom>
        </p:spPr>
      </p:pic>
      <p:pic>
        <p:nvPicPr>
          <p:cNvPr id="22" name="inconveviently.mp3" descr="inconveviently.mp3">
            <a:hlinkClick r:id="" action="ppaction://media"/>
            <a:extLst>
              <a:ext uri="{FF2B5EF4-FFF2-40B4-BE49-F238E27FC236}">
                <a16:creationId xmlns:a16="http://schemas.microsoft.com/office/drawing/2014/main" id="{B7A5EDFB-6DA5-1C43-BEE6-31B57F65AAC2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43673" y="6417192"/>
            <a:ext cx="420748" cy="4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FB18B-5C13-8245-84A1-9FFA0B68D06C}"/>
              </a:ext>
            </a:extLst>
          </p:cNvPr>
          <p:cNvSpPr txBox="1"/>
          <p:nvPr/>
        </p:nvSpPr>
        <p:spPr>
          <a:xfrm>
            <a:off x="2945606" y="0"/>
            <a:ext cx="6300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CLOTHING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1: Getting started.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and read.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17E2C-B914-8241-A1AB-FA3898910C3D}"/>
              </a:ext>
            </a:extLst>
          </p:cNvPr>
          <p:cNvSpPr/>
          <p:nvPr/>
        </p:nvSpPr>
        <p:spPr>
          <a:xfrm>
            <a:off x="0" y="838730"/>
            <a:ext cx="221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Vocabulary.</a:t>
            </a:r>
            <a:endParaRPr lang="en-VN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CA1EA0-381E-8446-8888-75B2817B1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56249"/>
              </p:ext>
            </p:extLst>
          </p:nvPr>
        </p:nvGraphicFramePr>
        <p:xfrm>
          <a:off x="-1" y="1304799"/>
          <a:ext cx="12192001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392">
                  <a:extLst>
                    <a:ext uri="{9D8B030D-6E8A-4147-A177-3AD203B41FA5}">
                      <a16:colId xmlns:a16="http://schemas.microsoft.com/office/drawing/2014/main" val="439922850"/>
                    </a:ext>
                  </a:extLst>
                </a:gridCol>
                <a:gridCol w="3429770">
                  <a:extLst>
                    <a:ext uri="{9D8B030D-6E8A-4147-A177-3AD203B41FA5}">
                      <a16:colId xmlns:a16="http://schemas.microsoft.com/office/drawing/2014/main" val="1285191983"/>
                    </a:ext>
                  </a:extLst>
                </a:gridCol>
                <a:gridCol w="3540606">
                  <a:extLst>
                    <a:ext uri="{9D8B030D-6E8A-4147-A177-3AD203B41FA5}">
                      <a16:colId xmlns:a16="http://schemas.microsoft.com/office/drawing/2014/main" val="1664036587"/>
                    </a:ext>
                  </a:extLst>
                </a:gridCol>
                <a:gridCol w="4448233">
                  <a:extLst>
                    <a:ext uri="{9D8B030D-6E8A-4147-A177-3AD203B41FA5}">
                      <a16:colId xmlns:a16="http://schemas.microsoft.com/office/drawing/2014/main" val="341553928"/>
                    </a:ext>
                  </a:extLst>
                </a:gridCol>
              </a:tblGrid>
              <a:tr h="17870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Fashion (n.)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Fashionable (a.)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Fashionably (adv.)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Old- fashioned (a.)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 of fashion (exp.)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fæʃ.ən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fæʃ.ən.ə.bəl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fæʃ.ən.ə.bli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oʊldˈfæʃ.ənd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trang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thời trang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 hậu, không hợp thời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thời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87244"/>
                  </a:ext>
                </a:extLst>
              </a:tr>
              <a:tr h="1429601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Inspiration	(n.)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Inspirational	(a.)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 (v.) 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inspiration from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ɪn.spəˈreɪ.ʃən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ɪn.spəˈreɪ.ʃən.əl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ɪnˈspaɪər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146765"/>
                  </a:ext>
                </a:extLst>
              </a:tr>
              <a:tr h="1086977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Minority (n.) (ies. pl.) Minor (a.)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Ethnic minority (n.)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maɪˈnɔːr.ə.t̬i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maɪ.nɚ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eθ.nɪk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maɪˈnɑːr.ə.t̬i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thiểu số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yếu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 tộc thiểu số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63852"/>
                  </a:ext>
                </a:extLst>
              </a:tr>
              <a:tr h="763630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 (n.)		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Symbolize (v.)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sɪm.bəl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sɪm.bə.laɪz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87256"/>
                  </a:ext>
                </a:extLst>
              </a:tr>
            </a:tbl>
          </a:graphicData>
        </a:graphic>
      </p:graphicFrame>
      <p:pic>
        <p:nvPicPr>
          <p:cNvPr id="5" name="fashion.mp3" descr="fashion.mp3">
            <a:hlinkClick r:id="" action="ppaction://media"/>
            <a:extLst>
              <a:ext uri="{FF2B5EF4-FFF2-40B4-BE49-F238E27FC236}">
                <a16:creationId xmlns:a16="http://schemas.microsoft.com/office/drawing/2014/main" id="{7DD80D83-FF62-B240-9FC9-B400AE423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385720" y="1284754"/>
            <a:ext cx="486443" cy="486443"/>
          </a:xfrm>
          <a:prstGeom prst="rect">
            <a:avLst/>
          </a:prstGeom>
        </p:spPr>
      </p:pic>
      <p:pic>
        <p:nvPicPr>
          <p:cNvPr id="6" name="fashionable.mp3" descr="fashionable.mp3">
            <a:hlinkClick r:id="" action="ppaction://media"/>
            <a:extLst>
              <a:ext uri="{FF2B5EF4-FFF2-40B4-BE49-F238E27FC236}">
                <a16:creationId xmlns:a16="http://schemas.microsoft.com/office/drawing/2014/main" id="{80602D87-10AD-FC44-A4A2-735C50A8A0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19839" y="1771197"/>
            <a:ext cx="426049" cy="426049"/>
          </a:xfrm>
          <a:prstGeom prst="rect">
            <a:avLst/>
          </a:prstGeom>
        </p:spPr>
      </p:pic>
      <p:pic>
        <p:nvPicPr>
          <p:cNvPr id="7" name="fashionably.mp3" descr="fashionably.mp3">
            <a:hlinkClick r:id="" action="ppaction://media"/>
            <a:extLst>
              <a:ext uri="{FF2B5EF4-FFF2-40B4-BE49-F238E27FC236}">
                <a16:creationId xmlns:a16="http://schemas.microsoft.com/office/drawing/2014/main" id="{4C44A510-A803-B348-91A8-64FA0359FE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19838" y="2150247"/>
            <a:ext cx="426049" cy="426049"/>
          </a:xfrm>
          <a:prstGeom prst="rect">
            <a:avLst/>
          </a:prstGeom>
        </p:spPr>
      </p:pic>
      <p:pic>
        <p:nvPicPr>
          <p:cNvPr id="8" name="old- fashioned.mp3" descr="old- fashioned.mp3">
            <a:hlinkClick r:id="" action="ppaction://media"/>
            <a:extLst>
              <a:ext uri="{FF2B5EF4-FFF2-40B4-BE49-F238E27FC236}">
                <a16:creationId xmlns:a16="http://schemas.microsoft.com/office/drawing/2014/main" id="{B2FA95A9-4AE5-DF4A-BB91-0AE39604FE8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33966" y="2498905"/>
            <a:ext cx="486833" cy="486833"/>
          </a:xfrm>
          <a:prstGeom prst="rect">
            <a:avLst/>
          </a:prstGeom>
        </p:spPr>
      </p:pic>
      <p:pic>
        <p:nvPicPr>
          <p:cNvPr id="9" name="out of fashion.mp3" descr="out of fashion.mp3">
            <a:hlinkClick r:id="" action="ppaction://media"/>
            <a:extLst>
              <a:ext uri="{FF2B5EF4-FFF2-40B4-BE49-F238E27FC236}">
                <a16:creationId xmlns:a16="http://schemas.microsoft.com/office/drawing/2014/main" id="{605B3F99-0082-6D45-ADF5-691F0E2441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642645" y="2828244"/>
            <a:ext cx="486443" cy="486443"/>
          </a:xfrm>
          <a:prstGeom prst="rect">
            <a:avLst/>
          </a:prstGeom>
        </p:spPr>
      </p:pic>
      <p:pic>
        <p:nvPicPr>
          <p:cNvPr id="10" name="inspiration.mp3" descr="inspiration.mp3">
            <a:hlinkClick r:id="" action="ppaction://media"/>
            <a:extLst>
              <a:ext uri="{FF2B5EF4-FFF2-40B4-BE49-F238E27FC236}">
                <a16:creationId xmlns:a16="http://schemas.microsoft.com/office/drawing/2014/main" id="{B7FCB715-D41D-394A-ABE3-C49C5901B1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89679" y="3298160"/>
            <a:ext cx="445320" cy="445320"/>
          </a:xfrm>
          <a:prstGeom prst="rect">
            <a:avLst/>
          </a:prstGeom>
        </p:spPr>
      </p:pic>
      <p:pic>
        <p:nvPicPr>
          <p:cNvPr id="11" name="inspirational.mp3" descr="inspirational.mp3">
            <a:hlinkClick r:id="" action="ppaction://media"/>
            <a:extLst>
              <a:ext uri="{FF2B5EF4-FFF2-40B4-BE49-F238E27FC236}">
                <a16:creationId xmlns:a16="http://schemas.microsoft.com/office/drawing/2014/main" id="{78386297-2FF2-CB4F-B6BE-CD88696B299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63574" y="3655191"/>
            <a:ext cx="445320" cy="445320"/>
          </a:xfrm>
          <a:prstGeom prst="rect">
            <a:avLst/>
          </a:prstGeom>
        </p:spPr>
      </p:pic>
      <p:pic>
        <p:nvPicPr>
          <p:cNvPr id="12" name="inspire.mp3" descr="inspire.mp3">
            <a:hlinkClick r:id="" action="ppaction://media"/>
            <a:extLst>
              <a:ext uri="{FF2B5EF4-FFF2-40B4-BE49-F238E27FC236}">
                <a16:creationId xmlns:a16="http://schemas.microsoft.com/office/drawing/2014/main" id="{3A57B1A7-DD5A-FA4E-A599-1C41E57EC1E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681658" y="4094931"/>
            <a:ext cx="439938" cy="439938"/>
          </a:xfrm>
          <a:prstGeom prst="rect">
            <a:avLst/>
          </a:prstGeom>
        </p:spPr>
      </p:pic>
      <p:pic>
        <p:nvPicPr>
          <p:cNvPr id="13" name="minority.mp3" descr="minority.mp3">
            <a:hlinkClick r:id="" action="ppaction://media"/>
            <a:extLst>
              <a:ext uri="{FF2B5EF4-FFF2-40B4-BE49-F238E27FC236}">
                <a16:creationId xmlns:a16="http://schemas.microsoft.com/office/drawing/2014/main" id="{2D07A8D1-2AB8-4848-9EB8-DA0F03937FA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144260" y="4882569"/>
            <a:ext cx="441904" cy="441904"/>
          </a:xfrm>
          <a:prstGeom prst="rect">
            <a:avLst/>
          </a:prstGeom>
        </p:spPr>
      </p:pic>
      <p:pic>
        <p:nvPicPr>
          <p:cNvPr id="14" name="minor.mp3" descr="minor.mp3">
            <a:hlinkClick r:id="" action="ppaction://media"/>
            <a:extLst>
              <a:ext uri="{FF2B5EF4-FFF2-40B4-BE49-F238E27FC236}">
                <a16:creationId xmlns:a16="http://schemas.microsoft.com/office/drawing/2014/main" id="{446244C1-0F1C-A04D-B3B8-C968692DBF0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562131" y="5278964"/>
            <a:ext cx="441904" cy="441904"/>
          </a:xfrm>
          <a:prstGeom prst="rect">
            <a:avLst/>
          </a:prstGeom>
        </p:spPr>
      </p:pic>
      <p:pic>
        <p:nvPicPr>
          <p:cNvPr id="15" name=" ethnic minority.mp3" descr=" ethnic minority.mp3">
            <a:hlinkClick r:id="" action="ppaction://media"/>
            <a:extLst>
              <a:ext uri="{FF2B5EF4-FFF2-40B4-BE49-F238E27FC236}">
                <a16:creationId xmlns:a16="http://schemas.microsoft.com/office/drawing/2014/main" id="{A8ECA716-66F5-CE43-A9CC-04A7C524AF4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140331" y="5612913"/>
            <a:ext cx="445320" cy="445320"/>
          </a:xfrm>
          <a:prstGeom prst="rect">
            <a:avLst/>
          </a:prstGeom>
        </p:spPr>
      </p:pic>
      <p:pic>
        <p:nvPicPr>
          <p:cNvPr id="16" name="symbol.mp3" descr="symbol.mp3">
            <a:hlinkClick r:id="" action="ppaction://media"/>
            <a:extLst>
              <a:ext uri="{FF2B5EF4-FFF2-40B4-BE49-F238E27FC236}">
                <a16:creationId xmlns:a16="http://schemas.microsoft.com/office/drawing/2014/main" id="{F845F5C9-27A3-EF49-AEAA-0F8CE05B1A4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603864" y="6071799"/>
            <a:ext cx="407597" cy="407597"/>
          </a:xfrm>
          <a:prstGeom prst="rect">
            <a:avLst/>
          </a:prstGeom>
        </p:spPr>
      </p:pic>
      <p:pic>
        <p:nvPicPr>
          <p:cNvPr id="17" name="symbolize.mp3" descr="symbolize.mp3">
            <a:hlinkClick r:id="" action="ppaction://media"/>
            <a:extLst>
              <a:ext uri="{FF2B5EF4-FFF2-40B4-BE49-F238E27FC236}">
                <a16:creationId xmlns:a16="http://schemas.microsoft.com/office/drawing/2014/main" id="{6CFDCBB8-6D3C-8348-8FE8-85462F8A963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113449" y="6388406"/>
            <a:ext cx="441905" cy="441905"/>
          </a:xfrm>
          <a:prstGeom prst="rect">
            <a:avLst/>
          </a:prstGeom>
        </p:spPr>
      </p:pic>
      <p:pic>
        <p:nvPicPr>
          <p:cNvPr id="18" name="take inspiration from.mp3" descr="take inspiration from.mp3">
            <a:hlinkClick r:id="" action="ppaction://media"/>
            <a:extLst>
              <a:ext uri="{FF2B5EF4-FFF2-40B4-BE49-F238E27FC236}">
                <a16:creationId xmlns:a16="http://schemas.microsoft.com/office/drawing/2014/main" id="{31F0073B-82B6-324E-A26D-79BA669FF16A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03605" y="4399969"/>
            <a:ext cx="486443" cy="4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6326C1-4A8B-B04E-8B1E-016DDAFF9941}"/>
              </a:ext>
            </a:extLst>
          </p:cNvPr>
          <p:cNvSpPr txBox="1"/>
          <p:nvPr/>
        </p:nvSpPr>
        <p:spPr>
          <a:xfrm>
            <a:off x="2945606" y="0"/>
            <a:ext cx="6300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CLOTHING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1: Getting started.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and read.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998F7-9BD8-D541-8857-EF5D194FAE59}"/>
              </a:ext>
            </a:extLst>
          </p:cNvPr>
          <p:cNvSpPr/>
          <p:nvPr/>
        </p:nvSpPr>
        <p:spPr>
          <a:xfrm>
            <a:off x="0" y="910170"/>
            <a:ext cx="221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Vocabulary.</a:t>
            </a:r>
            <a:endParaRPr lang="en-VN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C26DC0-F4CF-A24A-B297-EE05A3931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8246"/>
              </p:ext>
            </p:extLst>
          </p:nvPr>
        </p:nvGraphicFramePr>
        <p:xfrm>
          <a:off x="0" y="1433390"/>
          <a:ext cx="12192000" cy="542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392">
                  <a:extLst>
                    <a:ext uri="{9D8B030D-6E8A-4147-A177-3AD203B41FA5}">
                      <a16:colId xmlns:a16="http://schemas.microsoft.com/office/drawing/2014/main" val="1557103730"/>
                    </a:ext>
                  </a:extLst>
                </a:gridCol>
                <a:gridCol w="3429769">
                  <a:extLst>
                    <a:ext uri="{9D8B030D-6E8A-4147-A177-3AD203B41FA5}">
                      <a16:colId xmlns:a16="http://schemas.microsoft.com/office/drawing/2014/main" val="750365071"/>
                    </a:ext>
                  </a:extLst>
                </a:gridCol>
                <a:gridCol w="3540606">
                  <a:extLst>
                    <a:ext uri="{9D8B030D-6E8A-4147-A177-3AD203B41FA5}">
                      <a16:colId xmlns:a16="http://schemas.microsoft.com/office/drawing/2014/main" val="514191796"/>
                    </a:ext>
                  </a:extLst>
                </a:gridCol>
                <a:gridCol w="4448233">
                  <a:extLst>
                    <a:ext uri="{9D8B030D-6E8A-4147-A177-3AD203B41FA5}">
                      <a16:colId xmlns:a16="http://schemas.microsoft.com/office/drawing/2014/main" val="3374657899"/>
                    </a:ext>
                  </a:extLst>
                </a:gridCol>
              </a:tblGrid>
              <a:tr h="452051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 (n.)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krɑːs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chéo, chữ thập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19089"/>
                  </a:ext>
                </a:extLst>
              </a:tr>
              <a:tr h="9041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Stripe (n.)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Striped (a.)	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straɪp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straɪpt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sọc, vạch kẻ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sọc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15655"/>
                  </a:ext>
                </a:extLst>
              </a:tr>
              <a:tr h="452051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Pattern (n.)	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pæt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̬.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ɚn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 kiểu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504205"/>
                  </a:ext>
                </a:extLst>
              </a:tr>
              <a:tr h="135615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Unique (a.)	         Uniquely (adv.) 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Uniqueness (n.) 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niːk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niːk.li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niːk.nəs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641454"/>
                  </a:ext>
                </a:extLst>
              </a:tr>
              <a:tr h="9041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Majority (n.)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(a.)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məˈdʒɑ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rə.t̬i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meɪ.dʒɚ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số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lớn, nhiều, chủ yếu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739755"/>
                  </a:ext>
                </a:extLst>
              </a:tr>
              <a:tr h="135615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(n.)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(a.)</a:t>
                      </a:r>
                      <a:endParaRPr lang="en-VN" sz="2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ɑːlˈtɝ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nə.t̬ɪv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VN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872161"/>
                  </a:ext>
                </a:extLst>
              </a:tr>
            </a:tbl>
          </a:graphicData>
        </a:graphic>
      </p:graphicFrame>
      <p:pic>
        <p:nvPicPr>
          <p:cNvPr id="6" name="cross.mp3" descr="cross.mp3">
            <a:hlinkClick r:id="" action="ppaction://media"/>
            <a:extLst>
              <a:ext uri="{FF2B5EF4-FFF2-40B4-BE49-F238E27FC236}">
                <a16:creationId xmlns:a16="http://schemas.microsoft.com/office/drawing/2014/main" id="{7ADF18B4-8518-A14E-8FEF-79BD19CB6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72075" y="1404817"/>
            <a:ext cx="514351" cy="514351"/>
          </a:xfrm>
          <a:prstGeom prst="rect">
            <a:avLst/>
          </a:prstGeom>
        </p:spPr>
      </p:pic>
      <p:pic>
        <p:nvPicPr>
          <p:cNvPr id="7" name="stripe.mp3" descr="stripe.mp3">
            <a:hlinkClick r:id="" action="ppaction://media"/>
            <a:extLst>
              <a:ext uri="{FF2B5EF4-FFF2-40B4-BE49-F238E27FC236}">
                <a16:creationId xmlns:a16="http://schemas.microsoft.com/office/drawing/2014/main" id="{7AF08CB0-DC5D-D44E-9071-8CEBEB3785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86363" y="1876304"/>
            <a:ext cx="514351" cy="514351"/>
          </a:xfrm>
          <a:prstGeom prst="rect">
            <a:avLst/>
          </a:prstGeom>
        </p:spPr>
      </p:pic>
      <p:pic>
        <p:nvPicPr>
          <p:cNvPr id="8" name="striped.mp3" descr="striped.mp3">
            <a:hlinkClick r:id="" action="ppaction://media"/>
            <a:extLst>
              <a:ext uri="{FF2B5EF4-FFF2-40B4-BE49-F238E27FC236}">
                <a16:creationId xmlns:a16="http://schemas.microsoft.com/office/drawing/2014/main" id="{57B18B27-D96C-7144-BED5-4BB90CD257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72140" y="2304155"/>
            <a:ext cx="514351" cy="514351"/>
          </a:xfrm>
          <a:prstGeom prst="rect">
            <a:avLst/>
          </a:prstGeom>
        </p:spPr>
      </p:pic>
      <p:pic>
        <p:nvPicPr>
          <p:cNvPr id="9" name="pattern.mp3" descr="pattern.mp3">
            <a:hlinkClick r:id="" action="ppaction://media"/>
            <a:extLst>
              <a:ext uri="{FF2B5EF4-FFF2-40B4-BE49-F238E27FC236}">
                <a16:creationId xmlns:a16="http://schemas.microsoft.com/office/drawing/2014/main" id="{4DFA5AA0-7B91-274D-A46F-E22021D81D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576887" y="2747066"/>
            <a:ext cx="519113" cy="519113"/>
          </a:xfrm>
          <a:prstGeom prst="rect">
            <a:avLst/>
          </a:prstGeom>
        </p:spPr>
      </p:pic>
      <p:pic>
        <p:nvPicPr>
          <p:cNvPr id="10" name="unique.mp3" descr="unique.mp3">
            <a:hlinkClick r:id="" action="ppaction://media"/>
            <a:extLst>
              <a:ext uri="{FF2B5EF4-FFF2-40B4-BE49-F238E27FC236}">
                <a16:creationId xmlns:a16="http://schemas.microsoft.com/office/drawing/2014/main" id="{C9B37FC1-9CF5-E44E-91E1-090A16D36BA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505453" y="3203493"/>
            <a:ext cx="461961" cy="461961"/>
          </a:xfrm>
          <a:prstGeom prst="rect">
            <a:avLst/>
          </a:prstGeom>
        </p:spPr>
      </p:pic>
      <p:pic>
        <p:nvPicPr>
          <p:cNvPr id="11" name="uniquely.mp3" descr="uniquely.mp3">
            <a:hlinkClick r:id="" action="ppaction://media"/>
            <a:extLst>
              <a:ext uri="{FF2B5EF4-FFF2-40B4-BE49-F238E27FC236}">
                <a16:creationId xmlns:a16="http://schemas.microsoft.com/office/drawing/2014/main" id="{0E0E7967-64FE-B348-8D76-AFA61B530B6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836443" y="3631344"/>
            <a:ext cx="461961" cy="461961"/>
          </a:xfrm>
          <a:prstGeom prst="rect">
            <a:avLst/>
          </a:prstGeom>
        </p:spPr>
      </p:pic>
      <p:pic>
        <p:nvPicPr>
          <p:cNvPr id="12" name="uniqueness.mp3" descr="uniqueness.mp3">
            <a:hlinkClick r:id="" action="ppaction://media"/>
            <a:extLst>
              <a:ext uri="{FF2B5EF4-FFF2-40B4-BE49-F238E27FC236}">
                <a16:creationId xmlns:a16="http://schemas.microsoft.com/office/drawing/2014/main" id="{3CB9389B-40D2-8249-B596-AF02604E236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298400" y="3996509"/>
            <a:ext cx="461961" cy="461961"/>
          </a:xfrm>
          <a:prstGeom prst="rect">
            <a:avLst/>
          </a:prstGeom>
        </p:spPr>
      </p:pic>
      <p:pic>
        <p:nvPicPr>
          <p:cNvPr id="13" name="majority.mp3" descr="majority.mp3">
            <a:hlinkClick r:id="" action="ppaction://media"/>
            <a:extLst>
              <a:ext uri="{FF2B5EF4-FFF2-40B4-BE49-F238E27FC236}">
                <a16:creationId xmlns:a16="http://schemas.microsoft.com/office/drawing/2014/main" id="{4CC3D33C-B666-4740-BD18-F579B096761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86491" y="4616525"/>
            <a:ext cx="461961" cy="461961"/>
          </a:xfrm>
          <a:prstGeom prst="rect">
            <a:avLst/>
          </a:prstGeom>
        </p:spPr>
      </p:pic>
      <p:pic>
        <p:nvPicPr>
          <p:cNvPr id="14" name="major.mp3" descr="major.mp3">
            <a:hlinkClick r:id="" action="ppaction://media"/>
            <a:extLst>
              <a:ext uri="{FF2B5EF4-FFF2-40B4-BE49-F238E27FC236}">
                <a16:creationId xmlns:a16="http://schemas.microsoft.com/office/drawing/2014/main" id="{142EC735-266B-9E46-8A6C-30401014AD8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672140" y="5016460"/>
            <a:ext cx="461961" cy="461961"/>
          </a:xfrm>
          <a:prstGeom prst="rect">
            <a:avLst/>
          </a:prstGeom>
        </p:spPr>
      </p:pic>
      <p:pic>
        <p:nvPicPr>
          <p:cNvPr id="15" name="alternative.mp3" descr="alternative.mp3">
            <a:hlinkClick r:id="" action="ppaction://media"/>
            <a:extLst>
              <a:ext uri="{FF2B5EF4-FFF2-40B4-BE49-F238E27FC236}">
                <a16:creationId xmlns:a16="http://schemas.microsoft.com/office/drawing/2014/main" id="{1B08654E-3699-DE43-83A3-730C2FDF851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86490" y="5601706"/>
            <a:ext cx="461961" cy="4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35996-E8CD-4247-83AB-2BE48B38C91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1: Match the word in column A to the explanation in column B.</a:t>
            </a:r>
            <a:endParaRPr lang="en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71C58E-3DF7-F44B-8EA9-57DF67E5B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37450"/>
              </p:ext>
            </p:extLst>
          </p:nvPr>
        </p:nvGraphicFramePr>
        <p:xfrm>
          <a:off x="0" y="719666"/>
          <a:ext cx="12192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63">
                  <a:extLst>
                    <a:ext uri="{9D8B030D-6E8A-4147-A177-3AD203B41FA5}">
                      <a16:colId xmlns:a16="http://schemas.microsoft.com/office/drawing/2014/main" val="168154744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15071622"/>
                    </a:ext>
                  </a:extLst>
                </a:gridCol>
                <a:gridCol w="9063037">
                  <a:extLst>
                    <a:ext uri="{9D8B030D-6E8A-4147-A177-3AD203B41FA5}">
                      <a16:colId xmlns:a16="http://schemas.microsoft.com/office/drawing/2014/main" val="736992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8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larger number or part of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8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VN" sz="2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VN" sz="2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or </a:t>
                      </a:r>
                      <a:r>
                        <a:rPr lang="en-VN" sz="2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that is used to </a:t>
                      </a:r>
                      <a:r>
                        <a:rPr lang="en-VN" sz="2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72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 modern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0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convenient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a person who imagines how something could be made</a:t>
                      </a:r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25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ld- fashioned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 firmly fixed in place/ not tight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0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smaller number or part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5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ake a long, straight, narrow cut in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7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 comfortable, serviceable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98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06B4FD-A65A-B146-9248-4B243E8B5819}"/>
              </a:ext>
            </a:extLst>
          </p:cNvPr>
          <p:cNvSpPr txBox="1"/>
          <p:nvPr/>
        </p:nvSpPr>
        <p:spPr>
          <a:xfrm>
            <a:off x="14288" y="5876724"/>
            <a:ext cx="164306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Answers:</a:t>
            </a:r>
            <a:endParaRPr lang="en-V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77BCC-FC62-E140-9477-82E2A07D4D02}"/>
              </a:ext>
            </a:extLst>
          </p:cNvPr>
          <p:cNvSpPr txBox="1"/>
          <p:nvPr/>
        </p:nvSpPr>
        <p:spPr>
          <a:xfrm>
            <a:off x="2350302" y="5871433"/>
            <a:ext cx="750808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	2- 	3- 	4- 	5- 	6- 	7- 	8- 	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B9EAC-71BA-3F41-AA29-BFDECD15140F}"/>
              </a:ext>
            </a:extLst>
          </p:cNvPr>
          <p:cNvSpPr txBox="1"/>
          <p:nvPr/>
        </p:nvSpPr>
        <p:spPr>
          <a:xfrm>
            <a:off x="2678915" y="5863293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E4949-6CC3-4244-A5E0-EED2E484D69B}"/>
              </a:ext>
            </a:extLst>
          </p:cNvPr>
          <p:cNvSpPr txBox="1"/>
          <p:nvPr/>
        </p:nvSpPr>
        <p:spPr>
          <a:xfrm>
            <a:off x="3600459" y="5871433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94E7C-097F-F348-B54B-B1766BF0B3A5}"/>
              </a:ext>
            </a:extLst>
          </p:cNvPr>
          <p:cNvSpPr txBox="1"/>
          <p:nvPr/>
        </p:nvSpPr>
        <p:spPr>
          <a:xfrm>
            <a:off x="4522003" y="5863293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91E7C-84CF-094C-A20D-F9C0F69050A7}"/>
              </a:ext>
            </a:extLst>
          </p:cNvPr>
          <p:cNvSpPr txBox="1"/>
          <p:nvPr/>
        </p:nvSpPr>
        <p:spPr>
          <a:xfrm>
            <a:off x="5443547" y="5875587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300CE-82AB-D142-A2C5-4141700363D0}"/>
              </a:ext>
            </a:extLst>
          </p:cNvPr>
          <p:cNvSpPr txBox="1"/>
          <p:nvPr/>
        </p:nvSpPr>
        <p:spPr>
          <a:xfrm>
            <a:off x="6365091" y="5867279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404D9-1C30-FC45-BD79-C82775A2F6E5}"/>
              </a:ext>
            </a:extLst>
          </p:cNvPr>
          <p:cNvSpPr txBox="1"/>
          <p:nvPr/>
        </p:nvSpPr>
        <p:spPr>
          <a:xfrm>
            <a:off x="7286635" y="5879573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834DA4-F12D-9743-B106-F02133AB25F6}"/>
              </a:ext>
            </a:extLst>
          </p:cNvPr>
          <p:cNvSpPr txBox="1"/>
          <p:nvPr/>
        </p:nvSpPr>
        <p:spPr>
          <a:xfrm>
            <a:off x="8203422" y="5865286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474238-B100-6D46-95E8-5EA5A72CC20F}"/>
              </a:ext>
            </a:extLst>
          </p:cNvPr>
          <p:cNvSpPr txBox="1"/>
          <p:nvPr/>
        </p:nvSpPr>
        <p:spPr>
          <a:xfrm>
            <a:off x="9120209" y="5879573"/>
            <a:ext cx="5929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944DB8-69CA-934E-B235-0F8ED90131BB}"/>
              </a:ext>
            </a:extLst>
          </p:cNvPr>
          <p:cNvSpPr txBox="1"/>
          <p:nvPr/>
        </p:nvSpPr>
        <p:spPr>
          <a:xfrm>
            <a:off x="2945606" y="0"/>
            <a:ext cx="6300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CLOTHING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1: Getting started.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C1AD2-F237-0049-AA7C-5EBEE4882471}"/>
              </a:ext>
            </a:extLst>
          </p:cNvPr>
          <p:cNvSpPr txBox="1"/>
          <p:nvPr/>
        </p:nvSpPr>
        <p:spPr>
          <a:xfrm>
            <a:off x="0" y="1138773"/>
            <a:ext cx="12192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centuries, poets, writers and musicians have mentioned the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 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poems, novels and songs.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traditional dress of Vietnamese women.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consists of a long silk tunic that is slit on the sides and worn over loose pants.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raditionally, it was frequently worn by both men and women.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design and material used for men were different form those used for women.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owadays, women usually wear it, especially on special occasions.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owever, many Vietnamese women today often prefer to wear modern clothing at work, because it is more convenient.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9477F-FC2F-C242-8C08-9EAFD3F1DD91}"/>
              </a:ext>
            </a:extLst>
          </p:cNvPr>
          <p:cNvSpPr txBox="1"/>
          <p:nvPr/>
        </p:nvSpPr>
        <p:spPr>
          <a:xfrm>
            <a:off x="0" y="4272677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fashion designers want to change the traditional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 have printed lines of poetry on the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they look modern and very fashionable.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 designers have taken inspiration from Vietnam’s ethnic minorities.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hey have visited villages and studied traditional designs and symbols such as suns, stars, crosses, and stripes.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hey have added theses patterns to the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Vietnamese women can continue to wear the unique dress, which is now both traditional and fashionable. </a:t>
            </a:r>
          </a:p>
        </p:txBody>
      </p:sp>
      <p:pic>
        <p:nvPicPr>
          <p:cNvPr id="4" name="05 Track 5">
            <a:hlinkClick r:id="" action="ppaction://media"/>
            <a:extLst>
              <a:ext uri="{FF2B5EF4-FFF2-40B4-BE49-F238E27FC236}">
                <a16:creationId xmlns:a16="http://schemas.microsoft.com/office/drawing/2014/main" id="{1344D9A6-FD81-4C41-941E-78FE4C9F0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845" y="569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22C534-DE91-DE4E-AD3F-E7AF19182E23}"/>
              </a:ext>
            </a:extLst>
          </p:cNvPr>
          <p:cNvSpPr txBox="1"/>
          <p:nvPr/>
        </p:nvSpPr>
        <p:spPr>
          <a:xfrm>
            <a:off x="0" y="1970783"/>
            <a:ext cx="12192000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really like traditional clothes. To me,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____________ beauty that no other outfit has.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looked so handsome in his fancy blue ____________.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gave an inspirational reading of his own _____________.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your _____________ for the new designs?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knew she had no ______________ but to obey.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popular _____________ food I the United States is Italian food.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prefer plain or __________ shirts?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rather you didn’t ____________ it when we’re in company.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ABFDF-1936-3D4E-B9D6-4F2E233B9FAD}"/>
              </a:ext>
            </a:extLst>
          </p:cNvPr>
          <p:cNvSpPr txBox="1"/>
          <p:nvPr/>
        </p:nvSpPr>
        <p:spPr>
          <a:xfrm>
            <a:off x="8972550" y="1985071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C1123-B7AF-1146-A33D-D1848D39C0CF}"/>
              </a:ext>
            </a:extLst>
          </p:cNvPr>
          <p:cNvSpPr txBox="1"/>
          <p:nvPr/>
        </p:nvSpPr>
        <p:spPr>
          <a:xfrm>
            <a:off x="7138979" y="2846757"/>
            <a:ext cx="114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A019E-1814-4440-8ED3-7645976650DE}"/>
              </a:ext>
            </a:extLst>
          </p:cNvPr>
          <p:cNvSpPr txBox="1"/>
          <p:nvPr/>
        </p:nvSpPr>
        <p:spPr>
          <a:xfrm>
            <a:off x="7515225" y="3283566"/>
            <a:ext cx="114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poems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E27F7-2BC0-2549-BCF4-B389CFDADDEA}"/>
              </a:ext>
            </a:extLst>
          </p:cNvPr>
          <p:cNvSpPr txBox="1"/>
          <p:nvPr/>
        </p:nvSpPr>
        <p:spPr>
          <a:xfrm>
            <a:off x="3186114" y="3708620"/>
            <a:ext cx="188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78B7F-7222-4F4F-9F52-408A88FB7F62}"/>
              </a:ext>
            </a:extLst>
          </p:cNvPr>
          <p:cNvSpPr txBox="1"/>
          <p:nvPr/>
        </p:nvSpPr>
        <p:spPr>
          <a:xfrm>
            <a:off x="4210053" y="4113909"/>
            <a:ext cx="188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82465-D82C-4F4A-9FD9-FB07257542F7}"/>
              </a:ext>
            </a:extLst>
          </p:cNvPr>
          <p:cNvSpPr txBox="1"/>
          <p:nvPr/>
        </p:nvSpPr>
        <p:spPr>
          <a:xfrm>
            <a:off x="3729038" y="4556018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32830-1476-D544-9CE2-823F8612B2E4}"/>
              </a:ext>
            </a:extLst>
          </p:cNvPr>
          <p:cNvSpPr txBox="1"/>
          <p:nvPr/>
        </p:nvSpPr>
        <p:spPr>
          <a:xfrm>
            <a:off x="4129088" y="4979805"/>
            <a:ext cx="12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striped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143BD-70C4-8A47-A8A7-75EC03C43B2E}"/>
              </a:ext>
            </a:extLst>
          </p:cNvPr>
          <p:cNvSpPr txBox="1"/>
          <p:nvPr/>
        </p:nvSpPr>
        <p:spPr>
          <a:xfrm>
            <a:off x="4024313" y="5403885"/>
            <a:ext cx="140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9B121-595A-4F4F-8FDD-BA373AAF39B3}"/>
              </a:ext>
            </a:extLst>
          </p:cNvPr>
          <p:cNvSpPr txBox="1"/>
          <p:nvPr/>
        </p:nvSpPr>
        <p:spPr>
          <a:xfrm>
            <a:off x="0" y="0"/>
            <a:ext cx="12192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2: Fill in each gap with a word from the box.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		unique	inspiration		symbolize		tunic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			striped		mention		poems</a:t>
            </a:r>
          </a:p>
          <a:p>
            <a:pPr algn="ctr"/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61A8C-B20C-1B43-8450-C98CBA1A6BC6}"/>
              </a:ext>
            </a:extLst>
          </p:cNvPr>
          <p:cNvSpPr txBox="1"/>
          <p:nvPr/>
        </p:nvSpPr>
        <p:spPr>
          <a:xfrm>
            <a:off x="300038" y="571505"/>
            <a:ext cx="1155858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1"/>
      <p:bldP spid="7" grpId="1"/>
      <p:bldP spid="8" grpId="1"/>
      <p:bldP spid="9" grpId="1"/>
      <p:bldP spid="10" grpId="1"/>
      <p:bldP spid="1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A12A4-C9EA-4745-824A-1AE0F6CD3D9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3: Read the passage (pp.13-14) and decide whether the statements that follow are True or False.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E7C360-8FA6-A141-AEBC-97F387EC5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86030"/>
              </p:ext>
            </p:extLst>
          </p:nvPr>
        </p:nvGraphicFramePr>
        <p:xfrm>
          <a:off x="-1" y="1087438"/>
          <a:ext cx="12191997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38">
                  <a:extLst>
                    <a:ext uri="{9D8B030D-6E8A-4147-A177-3AD203B41FA5}">
                      <a16:colId xmlns:a16="http://schemas.microsoft.com/office/drawing/2014/main" val="3474292704"/>
                    </a:ext>
                  </a:extLst>
                </a:gridCol>
                <a:gridCol w="1376359">
                  <a:extLst>
                    <a:ext uri="{9D8B030D-6E8A-4147-A177-3AD203B41FA5}">
                      <a16:colId xmlns:a16="http://schemas.microsoft.com/office/drawing/2014/main" val="91765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</a:t>
                      </a:r>
                      <a:r>
                        <a:rPr lang="en-VN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 dai 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been mentioned in poems, novels and songs for a long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8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design and material used for men and women weren’t the same.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3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majority of Vietnamese women prefer to wear </a:t>
                      </a:r>
                      <a:r>
                        <a:rPr lang="en-VN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 dai 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work.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6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ashion designers don’t know how to modernize the </a:t>
                      </a:r>
                      <a:r>
                        <a:rPr lang="en-VN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 dai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7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Nowadays, not only women but also men wear the </a:t>
                      </a:r>
                      <a:r>
                        <a:rPr lang="en-VN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 dai </a:t>
                      </a:r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special occasions.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49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7E42C-44A5-2E45-BF22-8F2DA56D7C45}"/>
              </a:ext>
            </a:extLst>
          </p:cNvPr>
          <p:cNvSpPr txBox="1"/>
          <p:nvPr/>
        </p:nvSpPr>
        <p:spPr>
          <a:xfrm>
            <a:off x="10815638" y="1284983"/>
            <a:ext cx="13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8B501-9765-A84D-9384-1A1082A97AA8}"/>
              </a:ext>
            </a:extLst>
          </p:cNvPr>
          <p:cNvSpPr txBox="1"/>
          <p:nvPr/>
        </p:nvSpPr>
        <p:spPr>
          <a:xfrm>
            <a:off x="10815638" y="2005748"/>
            <a:ext cx="13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3EC8F-C385-F54C-8062-ED2B6649B15D}"/>
              </a:ext>
            </a:extLst>
          </p:cNvPr>
          <p:cNvSpPr txBox="1"/>
          <p:nvPr/>
        </p:nvSpPr>
        <p:spPr>
          <a:xfrm>
            <a:off x="10815638" y="2548753"/>
            <a:ext cx="13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AC76D-613F-CD4B-9F96-DE8A699F0B84}"/>
              </a:ext>
            </a:extLst>
          </p:cNvPr>
          <p:cNvSpPr txBox="1"/>
          <p:nvPr/>
        </p:nvSpPr>
        <p:spPr>
          <a:xfrm>
            <a:off x="10815638" y="3068087"/>
            <a:ext cx="13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8B137-C7DD-9641-AF95-64E410C55608}"/>
              </a:ext>
            </a:extLst>
          </p:cNvPr>
          <p:cNvSpPr txBox="1"/>
          <p:nvPr/>
        </p:nvSpPr>
        <p:spPr>
          <a:xfrm>
            <a:off x="10815642" y="3724638"/>
            <a:ext cx="13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D4A8E-A1F4-7E45-9D45-EBEB998D1FFD}"/>
              </a:ext>
            </a:extLst>
          </p:cNvPr>
          <p:cNvSpPr txBox="1"/>
          <p:nvPr/>
        </p:nvSpPr>
        <p:spPr>
          <a:xfrm>
            <a:off x="-1" y="4729223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1 (line 1,2/ p.13):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centuries, poets, writers and musicians have mentioned the </a:t>
            </a:r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poems, novels and songs.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04D67E-20A8-EA45-A3B7-B85318821ECE}"/>
              </a:ext>
            </a:extLst>
          </p:cNvPr>
          <p:cNvSpPr txBox="1"/>
          <p:nvPr/>
        </p:nvSpPr>
        <p:spPr>
          <a:xfrm>
            <a:off x="-46" y="4729223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2 (line 4,5/ p.13):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design and material used for men were different form those used for women.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44B7A-CDEC-8648-AE91-A49D1917324E}"/>
              </a:ext>
            </a:extLst>
          </p:cNvPr>
          <p:cNvSpPr txBox="1"/>
          <p:nvPr/>
        </p:nvSpPr>
        <p:spPr>
          <a:xfrm>
            <a:off x="14201" y="4700285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3 (line 7,8/ p.13):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owever, many Vietnamese women today often prefer to wear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clothing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work, because it is more convenient.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90222-CA0D-2448-BA92-744D6CE297C1}"/>
              </a:ext>
            </a:extLst>
          </p:cNvPr>
          <p:cNvSpPr txBox="1"/>
          <p:nvPr/>
        </p:nvSpPr>
        <p:spPr>
          <a:xfrm>
            <a:off x="14201" y="4708745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4 (p.14):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 have printed lines of poetry on,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 designers have taken inspiration from Vietnam’s ethnic minorities.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4A866-5E03-654D-924F-FBBBB6CD5461}"/>
              </a:ext>
            </a:extLst>
          </p:cNvPr>
          <p:cNvSpPr txBox="1"/>
          <p:nvPr/>
        </p:nvSpPr>
        <p:spPr>
          <a:xfrm>
            <a:off x="4" y="4742565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5 (line 6/p.13):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owadays, women usually wear it, especially on special occasions.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05 Track 5">
            <a:hlinkClick r:id="" action="ppaction://media"/>
            <a:extLst>
              <a:ext uri="{FF2B5EF4-FFF2-40B4-BE49-F238E27FC236}">
                <a16:creationId xmlns:a16="http://schemas.microsoft.com/office/drawing/2014/main" id="{6F9540BB-A0FD-40C2-AAC4-D9C89819A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7449" y="498465"/>
            <a:ext cx="489679" cy="4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2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1"/>
      <p:bldP spid="10" grpId="2"/>
      <p:bldP spid="11" grpId="0"/>
      <p:bldP spid="11" grpId="1"/>
      <p:bldP spid="12" grpId="0"/>
      <p:bldP spid="12" grpId="1"/>
      <p:bldP spid="14" grpId="2"/>
      <p:bldP spid="14" grpId="3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8D707-BEDC-024F-A7D5-4589A7307006}"/>
              </a:ext>
            </a:extLst>
          </p:cNvPr>
          <p:cNvSpPr txBox="1"/>
          <p:nvPr/>
        </p:nvSpPr>
        <p:spPr>
          <a:xfrm>
            <a:off x="0" y="71440"/>
            <a:ext cx="12192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4: Complete the sentences. Use the information from the passage.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A671F-7BD1-1A4E-BCB8-4EA211805BD8}"/>
              </a:ext>
            </a:extLst>
          </p:cNvPr>
          <p:cNvSpPr txBox="1"/>
          <p:nvPr/>
        </p:nvSpPr>
        <p:spPr>
          <a:xfrm>
            <a:off x="-84944" y="987290"/>
            <a:ext cx="12192000" cy="389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long time,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the subject of _______________________.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described as a _________________________________________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Vietnamese women prefer _____________________________.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designers have modernized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printing ___________________.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alternative is to add ________________________________________.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1AE94-60CA-014E-9A8C-AE05B0FFD652}"/>
              </a:ext>
            </a:extLst>
          </p:cNvPr>
          <p:cNvSpPr txBox="1"/>
          <p:nvPr/>
        </p:nvSpPr>
        <p:spPr>
          <a:xfrm>
            <a:off x="7900993" y="1120909"/>
            <a:ext cx="37290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poems, novels and songs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95F72-30FA-E448-9216-DFEC39833733}"/>
              </a:ext>
            </a:extLst>
          </p:cNvPr>
          <p:cNvSpPr txBox="1"/>
          <p:nvPr/>
        </p:nvSpPr>
        <p:spPr>
          <a:xfrm>
            <a:off x="4795851" y="1762551"/>
            <a:ext cx="70770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long silk tunic with slits up the sides worn over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1114D-B7A8-074C-8867-CF6FD9264967}"/>
              </a:ext>
            </a:extLst>
          </p:cNvPr>
          <p:cNvSpPr/>
          <p:nvPr/>
        </p:nvSpPr>
        <p:spPr>
          <a:xfrm>
            <a:off x="529738" y="2412613"/>
            <a:ext cx="1787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loose pants</a:t>
            </a:r>
            <a:endParaRPr lang="en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631F9-BD2B-994E-8AED-F4F7321FD88C}"/>
              </a:ext>
            </a:extLst>
          </p:cNvPr>
          <p:cNvSpPr txBox="1"/>
          <p:nvPr/>
        </p:nvSpPr>
        <p:spPr>
          <a:xfrm>
            <a:off x="6895411" y="3063943"/>
            <a:ext cx="49625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to wear modern clothing at work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6FCAD-4C0D-6B48-A107-3331357E9AF4}"/>
              </a:ext>
            </a:extLst>
          </p:cNvPr>
          <p:cNvSpPr txBox="1"/>
          <p:nvPr/>
        </p:nvSpPr>
        <p:spPr>
          <a:xfrm>
            <a:off x="8705858" y="3680487"/>
            <a:ext cx="31670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lines of poetry on it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8C047-B2DD-B84A-88FD-A73F7D63538C}"/>
              </a:ext>
            </a:extLst>
          </p:cNvPr>
          <p:cNvSpPr txBox="1"/>
          <p:nvPr/>
        </p:nvSpPr>
        <p:spPr>
          <a:xfrm>
            <a:off x="4791103" y="4350345"/>
            <a:ext cx="70770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symbols such as suns, stars, crosses and stripes</a:t>
            </a:r>
          </a:p>
        </p:txBody>
      </p:sp>
      <p:pic>
        <p:nvPicPr>
          <p:cNvPr id="10" name="05 Track 5">
            <a:hlinkClick r:id="" action="ppaction://media"/>
            <a:extLst>
              <a:ext uri="{FF2B5EF4-FFF2-40B4-BE49-F238E27FC236}">
                <a16:creationId xmlns:a16="http://schemas.microsoft.com/office/drawing/2014/main" id="{2256744F-46C5-470D-8C20-BD869753D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44" y="569000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2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944DB8-69CA-934E-B235-0F8ED90131BB}"/>
              </a:ext>
            </a:extLst>
          </p:cNvPr>
          <p:cNvSpPr txBox="1"/>
          <p:nvPr/>
        </p:nvSpPr>
        <p:spPr>
          <a:xfrm>
            <a:off x="2945606" y="0"/>
            <a:ext cx="6300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CLOTHING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1: Getting started.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C1AD2-F237-0049-AA7C-5EBEE4882471}"/>
              </a:ext>
            </a:extLst>
          </p:cNvPr>
          <p:cNvSpPr txBox="1"/>
          <p:nvPr/>
        </p:nvSpPr>
        <p:spPr>
          <a:xfrm>
            <a:off x="0" y="1138773"/>
            <a:ext cx="12192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centuries, poets, writers and musicians have mentioned the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 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poems, novels and songs.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traditional dress of Vietnamese women.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consists of a long silk tunic that is slit on the sides and worn over loose pants.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raditionally, it was frequently worn by both men and women.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design and material used for men were different form those used for women.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owadays, women usually wear it, especially on special occasions.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owever, many Vietnamese women today often prefer to wear modern clothing at work, because it is more convenient.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9477F-FC2F-C242-8C08-9EAFD3F1DD91}"/>
              </a:ext>
            </a:extLst>
          </p:cNvPr>
          <p:cNvSpPr txBox="1"/>
          <p:nvPr/>
        </p:nvSpPr>
        <p:spPr>
          <a:xfrm>
            <a:off x="0" y="4272677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fashion designers want to change the traditional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 have printed lines of poetry on the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they look modern and very fashionable.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 designers have taken inspiration from Vietnam’s ethnic minorities.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hey have visited villages and studied traditional designs and symbols such as suns, stars, crosses, and stripes.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hey have added theses patterns to the </a:t>
            </a:r>
            <a:r>
              <a:rPr lang="en-V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Vietnamese women can continue to wear the unique dress, which is now both traditional and fashionable. </a:t>
            </a:r>
          </a:p>
        </p:txBody>
      </p:sp>
      <p:pic>
        <p:nvPicPr>
          <p:cNvPr id="4" name="05 Track 5">
            <a:hlinkClick r:id="" action="ppaction://media"/>
            <a:extLst>
              <a:ext uri="{FF2B5EF4-FFF2-40B4-BE49-F238E27FC236}">
                <a16:creationId xmlns:a16="http://schemas.microsoft.com/office/drawing/2014/main" id="{1344D9A6-FD81-4C41-941E-78FE4C9F0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845" y="569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A7318-A3C2-7644-A5CA-B1C020C5309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5: Answer the questions.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731A4-3BD3-5244-BC40-EBC526343C12}"/>
              </a:ext>
            </a:extLst>
          </p:cNvPr>
          <p:cNvSpPr txBox="1"/>
          <p:nvPr/>
        </p:nvSpPr>
        <p:spPr>
          <a:xfrm>
            <a:off x="0" y="723900"/>
            <a:ext cx="12192000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used to wear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tradition?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Why do the majority of  Vietnamese women prefer to wear modern clothing at work these days?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have fashion designers done to modernize the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2EB83-AA39-3E4B-8042-252D1FDBFA11}"/>
              </a:ext>
            </a:extLst>
          </p:cNvPr>
          <p:cNvSpPr txBox="1"/>
          <p:nvPr/>
        </p:nvSpPr>
        <p:spPr>
          <a:xfrm>
            <a:off x="0" y="1195388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Traditionally, both men and women used to wear the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E983E-D666-9C4C-B06A-EBBCF8D9ACB4}"/>
              </a:ext>
            </a:extLst>
          </p:cNvPr>
          <p:cNvSpPr txBox="1"/>
          <p:nvPr/>
        </p:nvSpPr>
        <p:spPr>
          <a:xfrm>
            <a:off x="0" y="2937658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They prefer to wear modern clothing at work these days because it is more convenient.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0B3F4-9CFE-BE42-A66A-7232286C1AE7}"/>
              </a:ext>
            </a:extLst>
          </p:cNvPr>
          <p:cNvSpPr txBox="1"/>
          <p:nvPr/>
        </p:nvSpPr>
        <p:spPr>
          <a:xfrm>
            <a:off x="0" y="4674364"/>
            <a:ext cx="12192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They have printed lines of poetry on the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or have added symbols such as suns, stars, crosses and stripes to the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05 Track 5">
            <a:hlinkClick r:id="" action="ppaction://media"/>
            <a:extLst>
              <a:ext uri="{FF2B5EF4-FFF2-40B4-BE49-F238E27FC236}">
                <a16:creationId xmlns:a16="http://schemas.microsoft.com/office/drawing/2014/main" id="{4EC800C9-241E-4E79-81CC-C5C0D5065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614" y="91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2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07E2F-629F-A547-A7B3-12B87531A04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6: Multiple choice.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6FAAE-CFE5-2E42-98BA-DC0C70F40421}"/>
              </a:ext>
            </a:extLst>
          </p:cNvPr>
          <p:cNvSpPr txBox="1"/>
          <p:nvPr/>
        </p:nvSpPr>
        <p:spPr>
          <a:xfrm>
            <a:off x="428624" y="723900"/>
            <a:ext cx="11763375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Vietnamese women usually wear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 special occasions.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			B. on			C. at			D. for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a long silk tunic that is slit on the sides.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in		B. consists of	C. makes from	D. wears over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Now fashion __________ want to change the traditional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writers		B. musicians	C. designers		D. poets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Have they ___________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recently?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		B. modernized	C. slit			D. marched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This room is very dirty. It _________ for ages.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didn’t used	B. wasn’t used	C. isn’t used		D. hasn’t been used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3276-57B0-3D45-A8BD-43B18039FF25}"/>
              </a:ext>
            </a:extLst>
          </p:cNvPr>
          <p:cNvSpPr/>
          <p:nvPr/>
        </p:nvSpPr>
        <p:spPr>
          <a:xfrm>
            <a:off x="3128974" y="1560194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80E467-1C8B-0548-BBAB-064D232F7B06}"/>
              </a:ext>
            </a:extLst>
          </p:cNvPr>
          <p:cNvSpPr/>
          <p:nvPr/>
        </p:nvSpPr>
        <p:spPr>
          <a:xfrm>
            <a:off x="3128974" y="2496207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C2ABC9-ADB3-1D4F-9291-E349A1FFB9EA}"/>
              </a:ext>
            </a:extLst>
          </p:cNvPr>
          <p:cNvSpPr/>
          <p:nvPr/>
        </p:nvSpPr>
        <p:spPr>
          <a:xfrm>
            <a:off x="5872181" y="3314713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27F89-8AB6-9049-B6FA-BC49C6C0DB41}"/>
              </a:ext>
            </a:extLst>
          </p:cNvPr>
          <p:cNvSpPr/>
          <p:nvPr/>
        </p:nvSpPr>
        <p:spPr>
          <a:xfrm>
            <a:off x="3100399" y="4186246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1103A1-F699-BA42-B1F0-2EDFB3E1FC03}"/>
              </a:ext>
            </a:extLst>
          </p:cNvPr>
          <p:cNvSpPr/>
          <p:nvPr/>
        </p:nvSpPr>
        <p:spPr>
          <a:xfrm>
            <a:off x="8629663" y="5013066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400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1" animBg="1"/>
      <p:bldP spid="7" grpId="1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07E2F-629F-A547-A7B3-12B87531A04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6: Multiple choice.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6FAAE-CFE5-2E42-98BA-DC0C70F40421}"/>
              </a:ext>
            </a:extLst>
          </p:cNvPr>
          <p:cNvSpPr txBox="1"/>
          <p:nvPr/>
        </p:nvSpPr>
        <p:spPr>
          <a:xfrm>
            <a:off x="514350" y="723900"/>
            <a:ext cx="11677650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For many people, the horseshoe is a _______ of good luck.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		B. signal		C. symptom		D. symbol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The designers have taken inspiration __________ this ancient town.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			B. to			C. from		D. 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considered as one of the most famous Vietnamese __________.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poets		B. poems		C. poetry		D. poetic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How many ___________ are there on the America’s flag?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symbols		B. slits		C. stripes			D. crosses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My sister finds her new pink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modern and _________.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fashionable	B. inconvenient	C. famous			D. equal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3276-57B0-3D45-A8BD-43B18039FF25}"/>
              </a:ext>
            </a:extLst>
          </p:cNvPr>
          <p:cNvSpPr/>
          <p:nvPr/>
        </p:nvSpPr>
        <p:spPr>
          <a:xfrm>
            <a:off x="8715381" y="1174432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80E467-1C8B-0548-BBAB-064D232F7B06}"/>
              </a:ext>
            </a:extLst>
          </p:cNvPr>
          <p:cNvSpPr/>
          <p:nvPr/>
        </p:nvSpPr>
        <p:spPr>
          <a:xfrm>
            <a:off x="5972187" y="2047247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C2ABC9-ADB3-1D4F-9291-E349A1FFB9EA}"/>
              </a:ext>
            </a:extLst>
          </p:cNvPr>
          <p:cNvSpPr/>
          <p:nvPr/>
        </p:nvSpPr>
        <p:spPr>
          <a:xfrm>
            <a:off x="485778" y="2871799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27F89-8AB6-9049-B6FA-BC49C6C0DB41}"/>
              </a:ext>
            </a:extLst>
          </p:cNvPr>
          <p:cNvSpPr/>
          <p:nvPr/>
        </p:nvSpPr>
        <p:spPr>
          <a:xfrm>
            <a:off x="5957899" y="3710623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1103A1-F699-BA42-B1F0-2EDFB3E1FC03}"/>
              </a:ext>
            </a:extLst>
          </p:cNvPr>
          <p:cNvSpPr/>
          <p:nvPr/>
        </p:nvSpPr>
        <p:spPr>
          <a:xfrm>
            <a:off x="485778" y="4608909"/>
            <a:ext cx="51435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42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462C7-A871-E64D-8955-65BC26A43AC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7: Use the correct from of the word in each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3D9AE-C3D2-A74A-ACEF-15FDFC27383F}"/>
              </a:ext>
            </a:extLst>
          </p:cNvPr>
          <p:cNvSpPr txBox="1"/>
          <p:nvPr/>
        </p:nvSpPr>
        <p:spPr>
          <a:xfrm>
            <a:off x="0" y="570488"/>
            <a:ext cx="12192000" cy="583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___________, we visit our relatives and friends on New Year’s Day. (tradition)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sister has the _____________ to create new designs for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(inspire)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____________ danger. (symbol)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designers have ____________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printing lines of the poetry on it. (modern)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very _____________ for me to have no car. (convenience)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my teacher of English uses is very ___________. (poetry)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one of the famous fashion ____________ in our city. (design)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___________ of the employees have university degrees. (major)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CCD61-3116-F144-8A72-8F9A1DCED894}"/>
              </a:ext>
            </a:extLst>
          </p:cNvPr>
          <p:cNvSpPr txBox="1"/>
          <p:nvPr/>
        </p:nvSpPr>
        <p:spPr>
          <a:xfrm>
            <a:off x="557212" y="727774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DA107-8D53-844D-B445-EEC5BD937AE5}"/>
              </a:ext>
            </a:extLst>
          </p:cNvPr>
          <p:cNvSpPr txBox="1"/>
          <p:nvPr/>
        </p:nvSpPr>
        <p:spPr>
          <a:xfrm>
            <a:off x="3309941" y="1337370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043E6-1E95-4A43-BAF6-31C78B652124}"/>
              </a:ext>
            </a:extLst>
          </p:cNvPr>
          <p:cNvSpPr txBox="1"/>
          <p:nvPr/>
        </p:nvSpPr>
        <p:spPr>
          <a:xfrm>
            <a:off x="1238253" y="2012212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symbolizes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3A59D-1676-4D4F-99A5-08759AE45E5A}"/>
              </a:ext>
            </a:extLst>
          </p:cNvPr>
          <p:cNvSpPr txBox="1"/>
          <p:nvPr/>
        </p:nvSpPr>
        <p:spPr>
          <a:xfrm>
            <a:off x="3748089" y="2639281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modernized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5A8B2-1287-A54C-BFEB-3F4CA6412844}"/>
              </a:ext>
            </a:extLst>
          </p:cNvPr>
          <p:cNvSpPr txBox="1"/>
          <p:nvPr/>
        </p:nvSpPr>
        <p:spPr>
          <a:xfrm>
            <a:off x="2812261" y="3923745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inconvenient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19C70-8048-4144-A836-2401850EFA5C}"/>
              </a:ext>
            </a:extLst>
          </p:cNvPr>
          <p:cNvSpPr txBox="1"/>
          <p:nvPr/>
        </p:nvSpPr>
        <p:spPr>
          <a:xfrm>
            <a:off x="7502130" y="4550624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poetic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40A46-59A1-AC4F-838B-279C8EB4CFD5}"/>
              </a:ext>
            </a:extLst>
          </p:cNvPr>
          <p:cNvSpPr txBox="1"/>
          <p:nvPr/>
        </p:nvSpPr>
        <p:spPr>
          <a:xfrm>
            <a:off x="5453069" y="5211295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designers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00955-73C9-1E48-85E7-64706E307F23}"/>
              </a:ext>
            </a:extLst>
          </p:cNvPr>
          <p:cNvSpPr txBox="1"/>
          <p:nvPr/>
        </p:nvSpPr>
        <p:spPr>
          <a:xfrm>
            <a:off x="1176343" y="5835278"/>
            <a:ext cx="207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E06B2-CAB5-5B49-BFE0-2AA8072E563A}"/>
              </a:ext>
            </a:extLst>
          </p:cNvPr>
          <p:cNvSpPr txBox="1"/>
          <p:nvPr/>
        </p:nvSpPr>
        <p:spPr>
          <a:xfrm>
            <a:off x="2945606" y="1128712"/>
            <a:ext cx="630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B15C0-4B52-C54A-9CBE-166D03C5D031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the vocabulary by heart.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lesson 2: Speak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about your favorite clothing.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448FE-C099-BB49-B872-3F755CBA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3100" y="0"/>
            <a:ext cx="942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BEB4B4-97AA-DE4D-B7BD-BE5D57F250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363" y="-11787"/>
            <a:ext cx="5144200" cy="6869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E814C-537D-B447-B26A-A74944962FB5}"/>
              </a:ext>
            </a:extLst>
          </p:cNvPr>
          <p:cNvSpPr txBox="1"/>
          <p:nvPr/>
        </p:nvSpPr>
        <p:spPr>
          <a:xfrm>
            <a:off x="1571625" y="5449697"/>
            <a:ext cx="26842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poʊ.ət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82344-887D-CF44-BE15-B635A6C99BA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3797"/>
          <a:stretch/>
        </p:blipFill>
        <p:spPr>
          <a:xfrm>
            <a:off x="6168137" y="500062"/>
            <a:ext cx="5524500" cy="3481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96B8DA-7B3E-2646-81A1-E05F76431DDD}"/>
              </a:ext>
            </a:extLst>
          </p:cNvPr>
          <p:cNvSpPr txBox="1"/>
          <p:nvPr/>
        </p:nvSpPr>
        <p:spPr>
          <a:xfrm>
            <a:off x="7215189" y="4057225"/>
            <a:ext cx="30500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poʊ.əm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1C509-9928-204B-ABAD-573786E4452A}"/>
              </a:ext>
            </a:extLst>
          </p:cNvPr>
          <p:cNvSpPr txBox="1"/>
          <p:nvPr/>
        </p:nvSpPr>
        <p:spPr>
          <a:xfrm>
            <a:off x="7215189" y="4537013"/>
            <a:ext cx="3228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poetry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poʊ.ə.tri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oet.mp3" descr="poet.mp3">
            <a:hlinkClick r:id="" action="ppaction://media"/>
            <a:extLst>
              <a:ext uri="{FF2B5EF4-FFF2-40B4-BE49-F238E27FC236}">
                <a16:creationId xmlns:a16="http://schemas.microsoft.com/office/drawing/2014/main" id="{600A84EF-65A0-3143-BCA1-B3659DD11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9094" y="5449697"/>
            <a:ext cx="523220" cy="523220"/>
          </a:xfrm>
          <a:prstGeom prst="rect">
            <a:avLst/>
          </a:prstGeom>
        </p:spPr>
      </p:pic>
      <p:pic>
        <p:nvPicPr>
          <p:cNvPr id="14" name="poem.mp3" descr="poem.mp3">
            <a:hlinkClick r:id="" action="ppaction://media"/>
            <a:extLst>
              <a:ext uri="{FF2B5EF4-FFF2-40B4-BE49-F238E27FC236}">
                <a16:creationId xmlns:a16="http://schemas.microsoft.com/office/drawing/2014/main" id="{8E6ADCCA-E368-6A4F-8697-3E87748649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204894" y="4059046"/>
            <a:ext cx="478537" cy="478537"/>
          </a:xfrm>
          <a:prstGeom prst="rect">
            <a:avLst/>
          </a:prstGeom>
        </p:spPr>
      </p:pic>
      <p:pic>
        <p:nvPicPr>
          <p:cNvPr id="15" name="poetry.mp3" descr="poetry.mp3">
            <a:hlinkClick r:id="" action="ppaction://media"/>
            <a:extLst>
              <a:ext uri="{FF2B5EF4-FFF2-40B4-BE49-F238E27FC236}">
                <a16:creationId xmlns:a16="http://schemas.microsoft.com/office/drawing/2014/main" id="{340F8A5A-2B7E-2B4D-A66A-867FFEBDFB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80230" y="4581696"/>
            <a:ext cx="478537" cy="4785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1E47BF-F187-E748-A948-9B757D6BCC38}"/>
              </a:ext>
            </a:extLst>
          </p:cNvPr>
          <p:cNvSpPr txBox="1"/>
          <p:nvPr/>
        </p:nvSpPr>
        <p:spPr>
          <a:xfrm>
            <a:off x="7179121" y="5041820"/>
            <a:ext cx="3228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poetic (a)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poʊˈet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̬.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878AA4-262D-B743-86F6-63AEFFBEB127}"/>
              </a:ext>
            </a:extLst>
          </p:cNvPr>
          <p:cNvSpPr txBox="1"/>
          <p:nvPr/>
        </p:nvSpPr>
        <p:spPr>
          <a:xfrm>
            <a:off x="7179121" y="5538200"/>
            <a:ext cx="46774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poetically (adv)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poʊˈet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̬.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ɪ.kəl.i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B899B-C889-E048-90A9-444B14642F1B}"/>
              </a:ext>
            </a:extLst>
          </p:cNvPr>
          <p:cNvSpPr txBox="1"/>
          <p:nvPr/>
        </p:nvSpPr>
        <p:spPr>
          <a:xfrm>
            <a:off x="7179120" y="6026415"/>
            <a:ext cx="2864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 of poetry (n)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oetic.mp3" descr="poetic.mp3">
            <a:hlinkClick r:id="" action="ppaction://media"/>
            <a:extLst>
              <a:ext uri="{FF2B5EF4-FFF2-40B4-BE49-F238E27FC236}">
                <a16:creationId xmlns:a16="http://schemas.microsoft.com/office/drawing/2014/main" id="{56A915E7-A116-EC44-B778-0CD5B0FE52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44031" y="5060233"/>
            <a:ext cx="535089" cy="535089"/>
          </a:xfrm>
          <a:prstGeom prst="rect">
            <a:avLst/>
          </a:prstGeom>
        </p:spPr>
      </p:pic>
      <p:pic>
        <p:nvPicPr>
          <p:cNvPr id="20" name="poetically.mp3" descr="poetically.mp3">
            <a:hlinkClick r:id="" action="ppaction://media"/>
            <a:extLst>
              <a:ext uri="{FF2B5EF4-FFF2-40B4-BE49-F238E27FC236}">
                <a16:creationId xmlns:a16="http://schemas.microsoft.com/office/drawing/2014/main" id="{F28F0DFC-ECA2-6C4F-8691-5DADB83E6CE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44031" y="5540087"/>
            <a:ext cx="535088" cy="535088"/>
          </a:xfrm>
          <a:prstGeom prst="rect">
            <a:avLst/>
          </a:prstGeom>
        </p:spPr>
      </p:pic>
      <p:pic>
        <p:nvPicPr>
          <p:cNvPr id="2" name="lines of poetry.mp3" descr="lines of poetry.mp3">
            <a:hlinkClick r:id="" action="ppaction://media"/>
            <a:extLst>
              <a:ext uri="{FF2B5EF4-FFF2-40B4-BE49-F238E27FC236}">
                <a16:creationId xmlns:a16="http://schemas.microsoft.com/office/drawing/2014/main" id="{6D1D7A71-9AF0-1048-B246-C6A5E63C50E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72719" y="61486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  <p:bldP spid="12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>
            <a:extLst>
              <a:ext uri="{FF2B5EF4-FFF2-40B4-BE49-F238E27FC236}">
                <a16:creationId xmlns:a16="http://schemas.microsoft.com/office/drawing/2014/main" id="{6E063B83-B087-514B-9215-47CA877D2C48}"/>
              </a:ext>
            </a:extLst>
          </p:cNvPr>
          <p:cNvSpPr/>
          <p:nvPr/>
        </p:nvSpPr>
        <p:spPr>
          <a:xfrm>
            <a:off x="7848600" y="14287"/>
            <a:ext cx="4343400" cy="2500312"/>
          </a:xfrm>
          <a:prstGeom prst="cloudCallout">
            <a:avLst>
              <a:gd name="adj1" fmla="val -64428"/>
              <a:gd name="adj2" fmla="val 6387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ongs: Mot thoang que huong, Xinh tuoi Viet Nam, …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0BF92B98-73F1-B54B-8CDD-32A950F01BC6}"/>
              </a:ext>
            </a:extLst>
          </p:cNvPr>
          <p:cNvSpPr/>
          <p:nvPr/>
        </p:nvSpPr>
        <p:spPr>
          <a:xfrm>
            <a:off x="-1" y="14287"/>
            <a:ext cx="4314825" cy="2500312"/>
          </a:xfrm>
          <a:prstGeom prst="cloudCallout">
            <a:avLst>
              <a:gd name="adj1" fmla="val 64977"/>
              <a:gd name="adj2" fmla="val 6992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Poems: Ao trang, Ao dai trong toi, …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2085E-8EA4-8243-B947-2FA4580CEC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000" r="29000" b="-715"/>
          <a:stretch/>
        </p:blipFill>
        <p:spPr>
          <a:xfrm>
            <a:off x="4874418" y="563089"/>
            <a:ext cx="2443164" cy="4503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3D8756-034D-8641-8C30-85638E51070D}"/>
              </a:ext>
            </a:extLst>
          </p:cNvPr>
          <p:cNvSpPr/>
          <p:nvPr/>
        </p:nvSpPr>
        <p:spPr>
          <a:xfrm>
            <a:off x="104774" y="5539817"/>
            <a:ext cx="12087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F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centuries, poets, writers and musicians have mentioned the </a:t>
            </a:r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dai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poems, novels and songs.</a:t>
            </a:r>
            <a:endParaRPr lang="en-V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E086F-A375-5849-8574-95EF12A802E9}"/>
              </a:ext>
            </a:extLst>
          </p:cNvPr>
          <p:cNvSpPr txBox="1"/>
          <p:nvPr/>
        </p:nvSpPr>
        <p:spPr>
          <a:xfrm>
            <a:off x="7317582" y="4542954"/>
            <a:ext cx="36290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 (v)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men.ʃən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810041-A059-564B-B172-95AF59808A50}"/>
              </a:ext>
            </a:extLst>
          </p:cNvPr>
          <p:cNvSpPr txBox="1"/>
          <p:nvPr/>
        </p:nvSpPr>
        <p:spPr>
          <a:xfrm>
            <a:off x="100012" y="3655795"/>
            <a:ext cx="345757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wear- wore- worn (v)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wɔːrn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wear.mp3" descr="wear.mp3">
            <a:hlinkClick r:id="" action="ppaction://media"/>
            <a:extLst>
              <a:ext uri="{FF2B5EF4-FFF2-40B4-BE49-F238E27FC236}">
                <a16:creationId xmlns:a16="http://schemas.microsoft.com/office/drawing/2014/main" id="{82BF025F-C97F-5441-9F46-C56C0C739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3780" y="4581326"/>
            <a:ext cx="642937" cy="642937"/>
          </a:xfrm>
          <a:prstGeom prst="rect">
            <a:avLst/>
          </a:prstGeom>
        </p:spPr>
      </p:pic>
      <p:pic>
        <p:nvPicPr>
          <p:cNvPr id="13" name="wore.mp3" descr="wore.mp3">
            <a:hlinkClick r:id="" action="ppaction://media"/>
            <a:extLst>
              <a:ext uri="{FF2B5EF4-FFF2-40B4-BE49-F238E27FC236}">
                <a16:creationId xmlns:a16="http://schemas.microsoft.com/office/drawing/2014/main" id="{3EC01FD8-D47F-A549-BD6D-96228DF9EB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28928" y="4581325"/>
            <a:ext cx="642937" cy="642937"/>
          </a:xfrm>
          <a:prstGeom prst="rect">
            <a:avLst/>
          </a:prstGeom>
        </p:spPr>
      </p:pic>
      <p:pic>
        <p:nvPicPr>
          <p:cNvPr id="14" name="worn.mp3" descr="worn.mp3">
            <a:hlinkClick r:id="" action="ppaction://media"/>
            <a:extLst>
              <a:ext uri="{FF2B5EF4-FFF2-40B4-BE49-F238E27FC236}">
                <a16:creationId xmlns:a16="http://schemas.microsoft.com/office/drawing/2014/main" id="{12CBA2CD-4959-044F-B66D-93AA44AA50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84076" y="4609902"/>
            <a:ext cx="642938" cy="642938"/>
          </a:xfrm>
          <a:prstGeom prst="rect">
            <a:avLst/>
          </a:prstGeom>
        </p:spPr>
      </p:pic>
      <p:pic>
        <p:nvPicPr>
          <p:cNvPr id="15" name="mention.mp3" descr="mention.mp3">
            <a:hlinkClick r:id="" action="ppaction://media"/>
            <a:extLst>
              <a:ext uri="{FF2B5EF4-FFF2-40B4-BE49-F238E27FC236}">
                <a16:creationId xmlns:a16="http://schemas.microsoft.com/office/drawing/2014/main" id="{63DB41EF-A862-824E-95C9-EDBB1C3E85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22793" y="4487064"/>
            <a:ext cx="635000" cy="63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0D0C45-4010-284C-9F4C-8FD7E380F72C}"/>
              </a:ext>
            </a:extLst>
          </p:cNvPr>
          <p:cNvSpPr txBox="1"/>
          <p:nvPr/>
        </p:nvSpPr>
        <p:spPr>
          <a:xfrm>
            <a:off x="3357563" y="3655795"/>
            <a:ext cx="14763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put on</a:t>
            </a:r>
          </a:p>
        </p:txBody>
      </p:sp>
    </p:spTree>
    <p:extLst>
      <p:ext uri="{BB962C8B-B14F-4D97-AF65-F5344CB8AC3E}">
        <p14:creationId xmlns:p14="http://schemas.microsoft.com/office/powerpoint/2010/main" val="2735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9" grpId="0"/>
      <p:bldP spid="10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D9F4D-27F7-184E-A29A-7E7A3D353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38450" cy="5357813"/>
          </a:xfrm>
          <a:prstGeom prst="rect">
            <a:avLst/>
          </a:prstGeom>
        </p:spPr>
      </p:pic>
      <p:pic>
        <p:nvPicPr>
          <p:cNvPr id="4" name="slit.mp3" descr="slit.mp3">
            <a:hlinkClick r:id="" action="ppaction://media"/>
            <a:extLst>
              <a:ext uri="{FF2B5EF4-FFF2-40B4-BE49-F238E27FC236}">
                <a16:creationId xmlns:a16="http://schemas.microsoft.com/office/drawing/2014/main" id="{6943CD50-777E-BC41-B26A-9A2FD675D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0926" y="2589994"/>
            <a:ext cx="620711" cy="620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8D8CA-7FC0-3144-8373-A15FD610BA1A}"/>
              </a:ext>
            </a:extLst>
          </p:cNvPr>
          <p:cNvSpPr txBox="1"/>
          <p:nvPr/>
        </p:nvSpPr>
        <p:spPr>
          <a:xfrm>
            <a:off x="8543594" y="2638739"/>
            <a:ext cx="22621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slit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slɪt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E294F-946B-504F-8CA9-A39E8535974B}"/>
              </a:ext>
            </a:extLst>
          </p:cNvPr>
          <p:cNvSpPr txBox="1"/>
          <p:nvPr/>
        </p:nvSpPr>
        <p:spPr>
          <a:xfrm>
            <a:off x="8543593" y="3210705"/>
            <a:ext cx="2843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slit- slit- slit (v)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4B8EA-19EA-0049-8B44-197F5E3BF2F8}"/>
              </a:ext>
            </a:extLst>
          </p:cNvPr>
          <p:cNvSpPr txBox="1"/>
          <p:nvPr/>
        </p:nvSpPr>
        <p:spPr>
          <a:xfrm>
            <a:off x="0" y="5716914"/>
            <a:ext cx="106013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long silk tunic that is slit on the sides.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175FC-5402-0F47-A12E-3E36472120DC}"/>
              </a:ext>
            </a:extLst>
          </p:cNvPr>
          <p:cNvSpPr txBox="1"/>
          <p:nvPr/>
        </p:nvSpPr>
        <p:spPr>
          <a:xfrm>
            <a:off x="8727577" y="2050817"/>
            <a:ext cx="28435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tunic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nɪk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unic.mp3" descr="tunic.mp3">
            <a:hlinkClick r:id="" action="ppaction://media"/>
            <a:extLst>
              <a:ext uri="{FF2B5EF4-FFF2-40B4-BE49-F238E27FC236}">
                <a16:creationId xmlns:a16="http://schemas.microsoft.com/office/drawing/2014/main" id="{ED8A736D-8497-424C-BFDF-D8DE3243B3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4150" y="1953326"/>
            <a:ext cx="620711" cy="6207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EBC540-23C2-C346-806F-F35760D8A508}"/>
              </a:ext>
            </a:extLst>
          </p:cNvPr>
          <p:cNvCxnSpPr/>
          <p:nvPr/>
        </p:nvCxnSpPr>
        <p:spPr>
          <a:xfrm>
            <a:off x="7229476" y="6168694"/>
            <a:ext cx="414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5A923-D1B9-A54B-B968-CDF1A7CD93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375"/>
          <a:stretch/>
        </p:blipFill>
        <p:spPr>
          <a:xfrm>
            <a:off x="2233411" y="639781"/>
            <a:ext cx="7953777" cy="428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54031A-A074-0048-A674-F83578F0403D}"/>
              </a:ext>
            </a:extLst>
          </p:cNvPr>
          <p:cNvSpPr txBox="1"/>
          <p:nvPr/>
        </p:nvSpPr>
        <p:spPr>
          <a:xfrm>
            <a:off x="7272006" y="4925433"/>
            <a:ext cx="22621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loose (a)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luːs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BF5E9-DB75-3749-8F7F-0FDFD256A66F}"/>
              </a:ext>
            </a:extLst>
          </p:cNvPr>
          <p:cNvSpPr txBox="1"/>
          <p:nvPr/>
        </p:nvSpPr>
        <p:spPr>
          <a:xfrm>
            <a:off x="3012613" y="4925433"/>
            <a:ext cx="22621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 (a)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taɪt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A0A1F-8F0E-7C4E-A7DB-3D52B224C673}"/>
              </a:ext>
            </a:extLst>
          </p:cNvPr>
          <p:cNvSpPr txBox="1"/>
          <p:nvPr/>
        </p:nvSpPr>
        <p:spPr>
          <a:xfrm>
            <a:off x="7272006" y="5448653"/>
            <a:ext cx="31007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loosen (v)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ː.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loose.mp3" descr="loose.mp3">
            <a:hlinkClick r:id="" action="ppaction://media"/>
            <a:extLst>
              <a:ext uri="{FF2B5EF4-FFF2-40B4-BE49-F238E27FC236}">
                <a16:creationId xmlns:a16="http://schemas.microsoft.com/office/drawing/2014/main" id="{C2F533C7-30C3-8840-A8B4-661400FB2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75041" y="4865575"/>
            <a:ext cx="642937" cy="642937"/>
          </a:xfrm>
          <a:prstGeom prst="rect">
            <a:avLst/>
          </a:prstGeom>
        </p:spPr>
      </p:pic>
      <p:pic>
        <p:nvPicPr>
          <p:cNvPr id="10" name="loosen.mp3" descr="loosen.mp3">
            <a:hlinkClick r:id="" action="ppaction://media"/>
            <a:extLst>
              <a:ext uri="{FF2B5EF4-FFF2-40B4-BE49-F238E27FC236}">
                <a16:creationId xmlns:a16="http://schemas.microsoft.com/office/drawing/2014/main" id="{25A9E9EE-BEF6-4449-8C38-19F453A00F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72725" y="5388794"/>
            <a:ext cx="642937" cy="642937"/>
          </a:xfrm>
          <a:prstGeom prst="rect">
            <a:avLst/>
          </a:prstGeom>
        </p:spPr>
      </p:pic>
      <p:pic>
        <p:nvPicPr>
          <p:cNvPr id="11" name="tight.mp3" descr="tight.mp3">
            <a:hlinkClick r:id="" action="ppaction://media"/>
            <a:extLst>
              <a:ext uri="{FF2B5EF4-FFF2-40B4-BE49-F238E27FC236}">
                <a16:creationId xmlns:a16="http://schemas.microsoft.com/office/drawing/2014/main" id="{C863F79C-B085-384C-A9CC-15779DA159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41202" y="4809218"/>
            <a:ext cx="642937" cy="642937"/>
          </a:xfrm>
          <a:prstGeom prst="rect">
            <a:avLst/>
          </a:prstGeom>
        </p:spPr>
      </p:pic>
      <p:sp>
        <p:nvSpPr>
          <p:cNvPr id="15" name="Not Equal 14">
            <a:extLst>
              <a:ext uri="{FF2B5EF4-FFF2-40B4-BE49-F238E27FC236}">
                <a16:creationId xmlns:a16="http://schemas.microsoft.com/office/drawing/2014/main" id="{7F07BAB7-0F53-E247-9B05-C51A12EE85C5}"/>
              </a:ext>
            </a:extLst>
          </p:cNvPr>
          <p:cNvSpPr/>
          <p:nvPr/>
        </p:nvSpPr>
        <p:spPr>
          <a:xfrm>
            <a:off x="6013223" y="4879862"/>
            <a:ext cx="1085850" cy="62865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33A19-5FE1-5D45-8954-5BD6900092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14825" y="0"/>
            <a:ext cx="7162349" cy="5043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182D9-D4B2-7E4D-83AE-EE6874DA91A0}"/>
              </a:ext>
            </a:extLst>
          </p:cNvPr>
          <p:cNvSpPr txBox="1"/>
          <p:nvPr/>
        </p:nvSpPr>
        <p:spPr>
          <a:xfrm>
            <a:off x="2852736" y="5268333"/>
            <a:ext cx="32432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(v)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dɪˈzaɪn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92C00-C1A8-FA40-802C-65E15EEF6E46}"/>
              </a:ext>
            </a:extLst>
          </p:cNvPr>
          <p:cNvSpPr txBox="1"/>
          <p:nvPr/>
        </p:nvSpPr>
        <p:spPr>
          <a:xfrm>
            <a:off x="2752723" y="5892925"/>
            <a:ext cx="63341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 designer (n)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fæʃ.ən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dɪˈzaɪ.nɚ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C60A0-AB73-9F46-895F-C89247752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971" y="0"/>
            <a:ext cx="7488056" cy="4973410"/>
          </a:xfrm>
          <a:prstGeom prst="rect">
            <a:avLst/>
          </a:prstGeom>
        </p:spPr>
      </p:pic>
      <p:pic>
        <p:nvPicPr>
          <p:cNvPr id="8" name="design.mp3" descr="design.mp3">
            <a:hlinkClick r:id="" action="ppaction://media"/>
            <a:extLst>
              <a:ext uri="{FF2B5EF4-FFF2-40B4-BE49-F238E27FC236}">
                <a16:creationId xmlns:a16="http://schemas.microsoft.com/office/drawing/2014/main" id="{3F13F79D-30E5-C845-90C9-C79C12E9D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8866" y="5246232"/>
            <a:ext cx="646693" cy="646693"/>
          </a:xfrm>
          <a:prstGeom prst="rect">
            <a:avLst/>
          </a:prstGeom>
        </p:spPr>
      </p:pic>
      <p:pic>
        <p:nvPicPr>
          <p:cNvPr id="9" name="fashion designer.mp3" descr="fashion designer.mp3">
            <a:hlinkClick r:id="" action="ppaction://media"/>
            <a:extLst>
              <a:ext uri="{FF2B5EF4-FFF2-40B4-BE49-F238E27FC236}">
                <a16:creationId xmlns:a16="http://schemas.microsoft.com/office/drawing/2014/main" id="{6FA308C1-62D7-A342-BD02-8F5B65B87B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48953" y="5859373"/>
            <a:ext cx="590324" cy="590324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1F52E393-79D2-AA46-849A-1BBECF1FD87E}"/>
              </a:ext>
            </a:extLst>
          </p:cNvPr>
          <p:cNvSpPr/>
          <p:nvPr/>
        </p:nvSpPr>
        <p:spPr>
          <a:xfrm rot="19225265">
            <a:off x="6268420" y="331087"/>
            <a:ext cx="242952" cy="628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46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3723D-0C9D-9843-B1C3-5C83251BE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3443290" cy="3443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1F3AA-EF4F-FB4C-8C90-36E8EFF278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" y="3414711"/>
            <a:ext cx="3443289" cy="3443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022FA-A1E1-CE49-A93D-AEBA1C32C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288" y="3400061"/>
            <a:ext cx="3472230" cy="3472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03F43-86C4-3748-B04B-2E7D99E25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288" y="-1"/>
            <a:ext cx="3472231" cy="3429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180D3-0DCA-FD44-B1E7-97A9F25B551A}"/>
              </a:ext>
            </a:extLst>
          </p:cNvPr>
          <p:cNvSpPr txBox="1"/>
          <p:nvPr/>
        </p:nvSpPr>
        <p:spPr>
          <a:xfrm>
            <a:off x="7086600" y="3138451"/>
            <a:ext cx="37433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(n)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məˈtɪr.i.əl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material.mp3" descr="material.mp3">
            <a:hlinkClick r:id="" action="ppaction://media"/>
            <a:extLst>
              <a:ext uri="{FF2B5EF4-FFF2-40B4-BE49-F238E27FC236}">
                <a16:creationId xmlns:a16="http://schemas.microsoft.com/office/drawing/2014/main" id="{A208E3D8-3F4D-E641-BE8E-47DFCF911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29925" y="3051586"/>
            <a:ext cx="696949" cy="6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3232</Words>
  <Application>Microsoft Office PowerPoint</Application>
  <PresentationFormat>Widescreen</PresentationFormat>
  <Paragraphs>380</Paragraphs>
  <Slides>35</Slides>
  <Notes>2</Notes>
  <HiddenSlides>0</HiddenSlides>
  <MMClips>109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Huong Nguyen</cp:lastModifiedBy>
  <cp:revision>9</cp:revision>
  <dcterms:created xsi:type="dcterms:W3CDTF">2021-08-19T08:43:21Z</dcterms:created>
  <dcterms:modified xsi:type="dcterms:W3CDTF">2021-08-22T04:42:21Z</dcterms:modified>
</cp:coreProperties>
</file>