
<file path=[Content_Types].xml><?xml version="1.0" encoding="utf-8"?>
<Types xmlns="http://schemas.openxmlformats.org/package/2006/content-types">
  <Default Extension="tmp" ContentType="image/png"/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57" r:id="rId5"/>
    <p:sldId id="274" r:id="rId6"/>
    <p:sldId id="291" r:id="rId7"/>
    <p:sldId id="275" r:id="rId8"/>
    <p:sldId id="287" r:id="rId9"/>
    <p:sldId id="276" r:id="rId10"/>
    <p:sldId id="277" r:id="rId11"/>
    <p:sldId id="290" r:id="rId12"/>
    <p:sldId id="278" r:id="rId13"/>
    <p:sldId id="279" r:id="rId14"/>
    <p:sldId id="280" r:id="rId15"/>
    <p:sldId id="281" r:id="rId16"/>
    <p:sldId id="282" r:id="rId17"/>
    <p:sldId id="288" r:id="rId18"/>
    <p:sldId id="266" r:id="rId19"/>
    <p:sldId id="289" r:id="rId20"/>
    <p:sldId id="283" r:id="rId21"/>
    <p:sldId id="267" r:id="rId22"/>
    <p:sldId id="268" r:id="rId23"/>
    <p:sldId id="269" r:id="rId24"/>
    <p:sldId id="270" r:id="rId25"/>
    <p:sldId id="292" r:id="rId26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14E9A-F9F1-4570-ADC9-5D06FCE4F66C}" type="datetimeFigureOut">
              <a:rPr lang="vi-VN" smtClean="0"/>
              <a:t>23/08/2021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312E9-B077-4E19-8F90-A14AF30D868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77986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14E9A-F9F1-4570-ADC9-5D06FCE4F66C}" type="datetimeFigureOut">
              <a:rPr lang="vi-VN" smtClean="0"/>
              <a:t>23/08/2021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312E9-B077-4E19-8F90-A14AF30D868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6008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14E9A-F9F1-4570-ADC9-5D06FCE4F66C}" type="datetimeFigureOut">
              <a:rPr lang="vi-VN" smtClean="0"/>
              <a:t>23/08/2021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312E9-B077-4E19-8F90-A14AF30D868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46162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D8643AE-4668-0E40-97EF-1D9DE9DCB8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65126"/>
            <a:ext cx="7886700" cy="883571"/>
          </a:xfrm>
        </p:spPr>
        <p:txBody>
          <a:bodyPr/>
          <a:lstStyle>
            <a:lvl1pPr algn="ctr">
              <a:defRPr>
                <a:ln>
                  <a:noFill/>
                </a:ln>
                <a:effectLst/>
              </a:defRPr>
            </a:lvl1pPr>
          </a:lstStyle>
          <a:p>
            <a:r>
              <a:rPr lang="en-US" dirty="0"/>
              <a:t>Vocabulary item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2373E751-061A-D249-877C-F217E7DD94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94FD9-6AA4-2C49-B77B-F39885F9B3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7CEF6F8B-1E10-FE4B-A222-A584C68A8D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10749" y="1248697"/>
            <a:ext cx="5387975" cy="649288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</a:lstStyle>
          <a:p>
            <a:pPr lvl="0"/>
            <a:r>
              <a:rPr lang="en-US" dirty="0"/>
              <a:t>Pronunciation</a:t>
            </a:r>
          </a:p>
        </p:txBody>
      </p:sp>
      <p:sp>
        <p:nvSpPr>
          <p:cNvPr id="7" name="Vertical Text Placeholder 6">
            <a:extLst>
              <a:ext uri="{FF2B5EF4-FFF2-40B4-BE49-F238E27FC236}">
                <a16:creationId xmlns="" xmlns:a16="http://schemas.microsoft.com/office/drawing/2014/main" id="{9D06F3D9-66B6-374D-B9EB-5A9AE22DD90E}"/>
              </a:ext>
            </a:extLst>
          </p:cNvPr>
          <p:cNvSpPr>
            <a:spLocks noGrp="1"/>
          </p:cNvSpPr>
          <p:nvPr>
            <p:ph type="body" orient="vert" sz="quarter" idx="12" hasCustomPrompt="1"/>
          </p:nvPr>
        </p:nvSpPr>
        <p:spPr>
          <a:xfrm>
            <a:off x="8367713" y="265113"/>
            <a:ext cx="539750" cy="2998787"/>
          </a:xfrm>
        </p:spPr>
        <p:txBody>
          <a:bodyPr vert="eaVert"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Translation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D42D17E7-3AEA-3C4A-9D82-080D545BDE5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8650" y="1966913"/>
            <a:ext cx="7739063" cy="370681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A122C93B-3014-764B-8178-F52CBE218F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5772150"/>
            <a:ext cx="7739063" cy="708025"/>
          </a:xfrm>
        </p:spPr>
        <p:txBody>
          <a:bodyPr/>
          <a:lstStyle>
            <a:lvl1pPr marL="0" indent="0">
              <a:buNone/>
              <a:defRPr b="1" i="1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</a:lstStyle>
          <a:p>
            <a:pPr lvl="0"/>
            <a:r>
              <a:rPr lang="en-US" dirty="0"/>
              <a:t>Example sentence</a:t>
            </a:r>
          </a:p>
        </p:txBody>
      </p:sp>
    </p:spTree>
    <p:extLst>
      <p:ext uri="{BB962C8B-B14F-4D97-AF65-F5344CB8AC3E}">
        <p14:creationId xmlns:p14="http://schemas.microsoft.com/office/powerpoint/2010/main" val="630075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14E9A-F9F1-4570-ADC9-5D06FCE4F66C}" type="datetimeFigureOut">
              <a:rPr lang="vi-VN" smtClean="0"/>
              <a:t>23/08/2021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312E9-B077-4E19-8F90-A14AF30D868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74729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14E9A-F9F1-4570-ADC9-5D06FCE4F66C}" type="datetimeFigureOut">
              <a:rPr lang="vi-VN" smtClean="0"/>
              <a:t>23/08/2021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312E9-B077-4E19-8F90-A14AF30D868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88419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14E9A-F9F1-4570-ADC9-5D06FCE4F66C}" type="datetimeFigureOut">
              <a:rPr lang="vi-VN" smtClean="0"/>
              <a:t>23/08/2021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312E9-B077-4E19-8F90-A14AF30D868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02320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14E9A-F9F1-4570-ADC9-5D06FCE4F66C}" type="datetimeFigureOut">
              <a:rPr lang="vi-VN" smtClean="0"/>
              <a:t>23/08/2021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312E9-B077-4E19-8F90-A14AF30D868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69669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14E9A-F9F1-4570-ADC9-5D06FCE4F66C}" type="datetimeFigureOut">
              <a:rPr lang="vi-VN" smtClean="0"/>
              <a:t>23/08/2021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312E9-B077-4E19-8F90-A14AF30D868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19454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14E9A-F9F1-4570-ADC9-5D06FCE4F66C}" type="datetimeFigureOut">
              <a:rPr lang="vi-VN" smtClean="0"/>
              <a:t>23/08/2021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312E9-B077-4E19-8F90-A14AF30D868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19105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14E9A-F9F1-4570-ADC9-5D06FCE4F66C}" type="datetimeFigureOut">
              <a:rPr lang="vi-VN" smtClean="0"/>
              <a:t>23/08/2021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312E9-B077-4E19-8F90-A14AF30D868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80167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14E9A-F9F1-4570-ADC9-5D06FCE4F66C}" type="datetimeFigureOut">
              <a:rPr lang="vi-VN" smtClean="0"/>
              <a:t>23/08/2021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312E9-B077-4E19-8F90-A14AF30D868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52996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14E9A-F9F1-4570-ADC9-5D06FCE4F66C}" type="datetimeFigureOut">
              <a:rPr lang="vi-VN" smtClean="0"/>
              <a:t>23/08/2021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312E9-B077-4E19-8F90-A14AF30D868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56517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24.png"/><Relationship Id="rId4" Type="http://schemas.openxmlformats.org/officeDocument/2006/relationships/image" Target="../media/image23.tm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18.pn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27.png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27.pn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media" Target="../media/media10.mp3"/><Relationship Id="rId7" Type="http://schemas.openxmlformats.org/officeDocument/2006/relationships/image" Target="../media/image22.pn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29.jpeg"/><Relationship Id="rId5" Type="http://schemas.openxmlformats.org/officeDocument/2006/relationships/slideLayout" Target="../slideLayouts/slideLayout12.xml"/><Relationship Id="rId4" Type="http://schemas.openxmlformats.org/officeDocument/2006/relationships/audio" Target="../media/media10.mp3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5" Type="http://schemas.openxmlformats.org/officeDocument/2006/relationships/image" Target="../media/image30.jpe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microsoft.com/office/2007/relationships/media" Target="../media/media8.mp3"/><Relationship Id="rId18" Type="http://schemas.openxmlformats.org/officeDocument/2006/relationships/audio" Target="../media/media10.mp3"/><Relationship Id="rId26" Type="http://schemas.openxmlformats.org/officeDocument/2006/relationships/image" Target="../media/image18.png"/><Relationship Id="rId3" Type="http://schemas.microsoft.com/office/2007/relationships/media" Target="../media/media3.mp3"/><Relationship Id="rId21" Type="http://schemas.openxmlformats.org/officeDocument/2006/relationships/slideLayout" Target="../slideLayouts/slideLayout2.xml"/><Relationship Id="rId7" Type="http://schemas.microsoft.com/office/2007/relationships/media" Target="../media/media5.mp3"/><Relationship Id="rId12" Type="http://schemas.openxmlformats.org/officeDocument/2006/relationships/audio" Target="../media/media7.mp3"/><Relationship Id="rId17" Type="http://schemas.microsoft.com/office/2007/relationships/media" Target="../media/media10.mp3"/><Relationship Id="rId25" Type="http://schemas.openxmlformats.org/officeDocument/2006/relationships/image" Target="../media/image24.png"/><Relationship Id="rId2" Type="http://schemas.openxmlformats.org/officeDocument/2006/relationships/audio" Target="../media/media1.mp3"/><Relationship Id="rId16" Type="http://schemas.openxmlformats.org/officeDocument/2006/relationships/audio" Target="../media/media9.mp3"/><Relationship Id="rId20" Type="http://schemas.openxmlformats.org/officeDocument/2006/relationships/audio" Target="../media/media11.mp3"/><Relationship Id="rId1" Type="http://schemas.microsoft.com/office/2007/relationships/media" Target="../media/media1.mp3"/><Relationship Id="rId6" Type="http://schemas.openxmlformats.org/officeDocument/2006/relationships/audio" Target="../media/media4.mp3"/><Relationship Id="rId11" Type="http://schemas.microsoft.com/office/2007/relationships/media" Target="../media/media7.mp3"/><Relationship Id="rId24" Type="http://schemas.openxmlformats.org/officeDocument/2006/relationships/image" Target="../media/image22.png"/><Relationship Id="rId5" Type="http://schemas.microsoft.com/office/2007/relationships/media" Target="../media/media4.mp3"/><Relationship Id="rId15" Type="http://schemas.microsoft.com/office/2007/relationships/media" Target="../media/media9.mp3"/><Relationship Id="rId23" Type="http://schemas.openxmlformats.org/officeDocument/2006/relationships/image" Target="../media/image20.png"/><Relationship Id="rId10" Type="http://schemas.openxmlformats.org/officeDocument/2006/relationships/audio" Target="../media/media6.mp3"/><Relationship Id="rId19" Type="http://schemas.microsoft.com/office/2007/relationships/media" Target="../media/media11.mp3"/><Relationship Id="rId4" Type="http://schemas.openxmlformats.org/officeDocument/2006/relationships/audio" Target="../media/media3.mp3"/><Relationship Id="rId9" Type="http://schemas.microsoft.com/office/2007/relationships/media" Target="../media/media6.mp3"/><Relationship Id="rId14" Type="http://schemas.openxmlformats.org/officeDocument/2006/relationships/audio" Target="../media/media8.mp3"/><Relationship Id="rId22" Type="http://schemas.openxmlformats.org/officeDocument/2006/relationships/image" Target="../media/image15.png"/><Relationship Id="rId27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tmp"/><Relationship Id="rId3" Type="http://schemas.openxmlformats.org/officeDocument/2006/relationships/image" Target="../media/image4.tmp"/><Relationship Id="rId7" Type="http://schemas.openxmlformats.org/officeDocument/2006/relationships/image" Target="../media/image8.tmp"/><Relationship Id="rId12" Type="http://schemas.openxmlformats.org/officeDocument/2006/relationships/image" Target="../media/image13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tmp"/><Relationship Id="rId11" Type="http://schemas.openxmlformats.org/officeDocument/2006/relationships/image" Target="../media/image12.tmp"/><Relationship Id="rId5" Type="http://schemas.openxmlformats.org/officeDocument/2006/relationships/image" Target="../media/image6.tmp"/><Relationship Id="rId10" Type="http://schemas.openxmlformats.org/officeDocument/2006/relationships/image" Target="../media/image11.tmp"/><Relationship Id="rId4" Type="http://schemas.openxmlformats.org/officeDocument/2006/relationships/image" Target="../media/image5.tmp"/><Relationship Id="rId9" Type="http://schemas.openxmlformats.org/officeDocument/2006/relationships/image" Target="../media/image10.tm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2.jpeg"/><Relationship Id="rId7" Type="http://schemas.openxmlformats.org/officeDocument/2006/relationships/image" Target="../media/image35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tmp"/><Relationship Id="rId5" Type="http://schemas.openxmlformats.org/officeDocument/2006/relationships/image" Target="../media/image34.png"/><Relationship Id="rId10" Type="http://schemas.openxmlformats.org/officeDocument/2006/relationships/image" Target="../media/image26.jpg"/><Relationship Id="rId4" Type="http://schemas.openxmlformats.org/officeDocument/2006/relationships/image" Target="../media/image33.jpeg"/><Relationship Id="rId9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m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794" y="476672"/>
            <a:ext cx="7772400" cy="1470025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UNIT 2 : CLOTHING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b="1" dirty="0" smtClean="0"/>
              <a:t>Lesson </a:t>
            </a:r>
            <a:r>
              <a:rPr lang="en-US" sz="4000" b="1" dirty="0" smtClean="0"/>
              <a:t>2: </a:t>
            </a:r>
            <a:r>
              <a:rPr lang="en-US" sz="4000" b="1" dirty="0" smtClean="0"/>
              <a:t>Speak</a:t>
            </a:r>
            <a:br>
              <a:rPr lang="en-US" sz="4000" b="1" dirty="0" smtClean="0"/>
            </a:br>
            <a:endParaRPr lang="vi-VN" sz="4000" b="1" dirty="0"/>
          </a:p>
        </p:txBody>
      </p:sp>
      <p:pic>
        <p:nvPicPr>
          <p:cNvPr id="2050" name="Picture 2" descr="https://i2.wp.com/www.pullingcurls.com/wp-content/uploads/2020/09/how-many-clothes-do-kids-need_-1-500x5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844824"/>
            <a:ext cx="4762500" cy="477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2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FE00185-54E4-B242-97DE-66C927C0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</a:t>
            </a:r>
            <a:r>
              <a:rPr lang="en-US" dirty="0" smtClean="0"/>
              <a:t>ade (v)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B42DA40-4803-3442-A3E0-14CD82A86D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78013" y="1248697"/>
            <a:ext cx="5387975" cy="649288"/>
          </a:xfrm>
        </p:spPr>
        <p:txBody>
          <a:bodyPr/>
          <a:lstStyle/>
          <a:p>
            <a:r>
              <a:rPr lang="en-US" dirty="0"/>
              <a:t>/</a:t>
            </a:r>
            <a:r>
              <a:rPr lang="en-US" dirty="0" err="1"/>
              <a:t>feɪd</a:t>
            </a:r>
            <a:r>
              <a:rPr lang="en-US" dirty="0"/>
              <a:t>/ </a:t>
            </a:r>
          </a:p>
        </p:txBody>
      </p:sp>
      <p:sp>
        <p:nvSpPr>
          <p:cNvPr id="4" name="Vertical Text Placeholder 3">
            <a:extLst>
              <a:ext uri="{FF2B5EF4-FFF2-40B4-BE49-F238E27FC236}">
                <a16:creationId xmlns="" xmlns:a16="http://schemas.microsoft.com/office/drawing/2014/main" id="{06C2B0FA-69CF-6B4C-9CEC-8B45D194F988}"/>
              </a:ext>
            </a:extLst>
          </p:cNvPr>
          <p:cNvSpPr>
            <a:spLocks noGrp="1"/>
          </p:cNvSpPr>
          <p:nvPr>
            <p:ph type="body" orient="vert"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nhạt</a:t>
            </a:r>
            <a:r>
              <a:rPr lang="en-US" dirty="0"/>
              <a:t> </a:t>
            </a:r>
            <a:endParaRPr lang="vi-VN" dirty="0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52DFDE1E-283F-A943-8002-2174CA056A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1560" y="5949280"/>
            <a:ext cx="7739063" cy="708025"/>
          </a:xfrm>
        </p:spPr>
        <p:txBody>
          <a:bodyPr>
            <a:normAutofit/>
          </a:bodyPr>
          <a:lstStyle/>
          <a:p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you hang 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clothes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out in the bright sun, they will </a:t>
            </a:r>
            <a:r>
              <a:rPr lang="en-US" sz="24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fade.</a:t>
            </a:r>
            <a:endParaRPr lang="vi-VN" sz="2400" b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Placeholder 6" descr="Screen Clipping"/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8" r="8828"/>
          <a:stretch>
            <a:fillRect/>
          </a:stretch>
        </p:blipFill>
        <p:spPr>
          <a:xfrm>
            <a:off x="2051720" y="1988840"/>
            <a:ext cx="5667921" cy="3706812"/>
          </a:xfrm>
        </p:spPr>
      </p:pic>
      <p:pic>
        <p:nvPicPr>
          <p:cNvPr id="5" name="ukfacin02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88224" y="13407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72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86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4" grpId="0" build="p"/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vi-VN" sz="2000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fade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feɪd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(v)                        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+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fade away                             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+ faded /ˈ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feɪ.dɪd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adj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          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lang="en-US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1433954" y="2811107"/>
            <a:ext cx="2600563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 13"/>
          <p:cNvSpPr/>
          <p:nvPr/>
        </p:nvSpPr>
        <p:spPr>
          <a:xfrm>
            <a:off x="1403648" y="3284984"/>
            <a:ext cx="2600563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28360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FE00185-54E4-B242-97DE-66C927C0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</a:t>
            </a:r>
            <a:r>
              <a:rPr lang="en-US" dirty="0" smtClean="0"/>
              <a:t>weater (n)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B42DA40-4803-3442-A3E0-14CD82A86D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78013" y="1248697"/>
            <a:ext cx="5387975" cy="649288"/>
          </a:xfrm>
        </p:spPr>
        <p:txBody>
          <a:bodyPr/>
          <a:lstStyle/>
          <a:p>
            <a:r>
              <a:rPr lang="en-US" dirty="0"/>
              <a:t>/ˈ</a:t>
            </a:r>
            <a:r>
              <a:rPr lang="en-US" dirty="0" err="1"/>
              <a:t>swetə</a:t>
            </a:r>
            <a:r>
              <a:rPr lang="en-US" dirty="0"/>
              <a:t>(r)/ </a:t>
            </a:r>
          </a:p>
        </p:txBody>
      </p:sp>
      <p:sp>
        <p:nvSpPr>
          <p:cNvPr id="4" name="Vertical Text Placeholder 3">
            <a:extLst>
              <a:ext uri="{FF2B5EF4-FFF2-40B4-BE49-F238E27FC236}">
                <a16:creationId xmlns="" xmlns:a16="http://schemas.microsoft.com/office/drawing/2014/main" id="{06C2B0FA-69CF-6B4C-9CEC-8B45D194F988}"/>
              </a:ext>
            </a:extLst>
          </p:cNvPr>
          <p:cNvSpPr>
            <a:spLocks noGrp="1"/>
          </p:cNvSpPr>
          <p:nvPr>
            <p:ph type="body" orient="vert"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áo</a:t>
            </a:r>
            <a:r>
              <a:rPr lang="en-US" dirty="0"/>
              <a:t> </a:t>
            </a:r>
            <a:r>
              <a:rPr lang="en-US" dirty="0" err="1"/>
              <a:t>len</a:t>
            </a:r>
            <a:endParaRPr lang="vi-VN" dirty="0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52DFDE1E-283F-A943-8002-2174CA056A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/>
          </a:bodyPr>
          <a:lstStyle/>
          <a:p>
            <a:pPr fontAlgn="base"/>
            <a:r>
              <a:rPr lang="en-US" b="0" dirty="0"/>
              <a:t>She has knitted me beautiful </a:t>
            </a:r>
            <a:r>
              <a:rPr lang="en-US" b="0" dirty="0">
                <a:solidFill>
                  <a:srgbClr val="FF0000"/>
                </a:solidFill>
              </a:rPr>
              <a:t>sweaters</a:t>
            </a:r>
            <a:r>
              <a:rPr lang="en-US" b="0" dirty="0"/>
              <a:t> and socks.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6146" name="Picture 2" descr="https://www.duluthtrading.com/dw/image/v2/BBNM_PRD/on/demandware.static/-/Sites-dtc-master-catalog/default/dwc3e255e9/images/large/94202_DRH.jpg?sw=1350&amp;sh=1000&amp;sm=fi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44824"/>
            <a:ext cx="5328592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ukswast01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30825" y="12837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72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74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4" grpId="0" build="p"/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FE00185-54E4-B242-97DE-66C927C0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</a:t>
            </a:r>
            <a:r>
              <a:rPr lang="en-US" dirty="0" smtClean="0"/>
              <a:t>aggy (</a:t>
            </a:r>
            <a:r>
              <a:rPr lang="en-US" dirty="0" err="1" smtClean="0"/>
              <a:t>adj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B42DA40-4803-3442-A3E0-14CD82A86D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78013" y="1248697"/>
            <a:ext cx="5387975" cy="649288"/>
          </a:xfrm>
        </p:spPr>
        <p:txBody>
          <a:bodyPr/>
          <a:lstStyle/>
          <a:p>
            <a:r>
              <a:rPr lang="en-US" dirty="0"/>
              <a:t>/ˈ</a:t>
            </a:r>
            <a:r>
              <a:rPr lang="en-US" dirty="0" err="1"/>
              <a:t>bæɡi</a:t>
            </a:r>
            <a:r>
              <a:rPr lang="en-US" dirty="0"/>
              <a:t>/ </a:t>
            </a:r>
          </a:p>
        </p:txBody>
      </p:sp>
      <p:sp>
        <p:nvSpPr>
          <p:cNvPr id="4" name="Vertical Text Placeholder 3">
            <a:extLst>
              <a:ext uri="{FF2B5EF4-FFF2-40B4-BE49-F238E27FC236}">
                <a16:creationId xmlns="" xmlns:a16="http://schemas.microsoft.com/office/drawing/2014/main" id="{06C2B0FA-69CF-6B4C-9CEC-8B45D194F988}"/>
              </a:ext>
            </a:extLst>
          </p:cNvPr>
          <p:cNvSpPr>
            <a:spLocks noGrp="1"/>
          </p:cNvSpPr>
          <p:nvPr>
            <p:ph type="body" orient="vert"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rộng</a:t>
            </a:r>
            <a:r>
              <a:rPr lang="en-US" dirty="0"/>
              <a:t> </a:t>
            </a:r>
            <a:r>
              <a:rPr lang="en-US" dirty="0" err="1"/>
              <a:t>thùng</a:t>
            </a:r>
            <a:r>
              <a:rPr lang="en-US" dirty="0"/>
              <a:t> </a:t>
            </a:r>
            <a:r>
              <a:rPr lang="en-US" dirty="0" err="1"/>
              <a:t>thình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52DFDE1E-283F-A943-8002-2174CA056A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vi-VN" b="0" dirty="0">
                <a:solidFill>
                  <a:srgbClr val="FF0000"/>
                </a:solidFill>
              </a:rPr>
              <a:t>baggy</a:t>
            </a:r>
            <a:r>
              <a:rPr lang="vi-VN" b="0" dirty="0"/>
              <a:t> trousers</a:t>
            </a:r>
            <a:endParaRPr lang="en-US" dirty="0"/>
          </a:p>
        </p:txBody>
      </p:sp>
      <p:pic>
        <p:nvPicPr>
          <p:cNvPr id="22" name="Picture Placeholder 21"/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11" b="35011"/>
          <a:stretch>
            <a:fillRect/>
          </a:stretch>
        </p:blipFill>
        <p:spPr>
          <a:xfrm>
            <a:off x="1763688" y="1988840"/>
            <a:ext cx="5544616" cy="3706812"/>
          </a:xfrm>
        </p:spPr>
      </p:pic>
      <p:pic>
        <p:nvPicPr>
          <p:cNvPr id="5" name="ukbag__00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609037" y="12687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72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74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4" grpId="0" build="p"/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FE00185-54E4-B242-97DE-66C927C0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457197"/>
            <a:ext cx="7886700" cy="883571"/>
          </a:xfrm>
        </p:spPr>
        <p:txBody>
          <a:bodyPr>
            <a:normAutofit/>
          </a:bodyPr>
          <a:lstStyle/>
          <a:p>
            <a:r>
              <a:rPr lang="en-US" dirty="0"/>
              <a:t>p</a:t>
            </a:r>
            <a:r>
              <a:rPr lang="en-US" dirty="0" smtClean="0"/>
              <a:t>lain (</a:t>
            </a:r>
            <a:r>
              <a:rPr lang="en-US" dirty="0" err="1" smtClean="0"/>
              <a:t>adj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B42DA40-4803-3442-A3E0-14CD82A86D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78013" y="1248697"/>
            <a:ext cx="5387975" cy="649288"/>
          </a:xfrm>
        </p:spPr>
        <p:txBody>
          <a:bodyPr/>
          <a:lstStyle/>
          <a:p>
            <a:r>
              <a:rPr lang="en-US" dirty="0"/>
              <a:t>/</a:t>
            </a:r>
            <a:r>
              <a:rPr lang="en-US" dirty="0" err="1"/>
              <a:t>pleɪn</a:t>
            </a:r>
            <a:r>
              <a:rPr lang="en-US" dirty="0"/>
              <a:t>/ </a:t>
            </a:r>
          </a:p>
        </p:txBody>
      </p:sp>
      <p:sp>
        <p:nvSpPr>
          <p:cNvPr id="4" name="Vertical Text Placeholder 3">
            <a:extLst>
              <a:ext uri="{FF2B5EF4-FFF2-40B4-BE49-F238E27FC236}">
                <a16:creationId xmlns="" xmlns:a16="http://schemas.microsoft.com/office/drawing/2014/main" id="{06C2B0FA-69CF-6B4C-9CEC-8B45D194F988}"/>
              </a:ext>
            </a:extLst>
          </p:cNvPr>
          <p:cNvSpPr>
            <a:spLocks noGrp="1"/>
          </p:cNvSpPr>
          <p:nvPr>
            <p:ph type="body" orient="vert"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trơn</a:t>
            </a:r>
            <a:r>
              <a:rPr lang="en-US" dirty="0"/>
              <a:t>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52DFDE1E-283F-A943-8002-2174CA056A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4456" y="6077303"/>
            <a:ext cx="7739063" cy="708025"/>
          </a:xfrm>
        </p:spPr>
        <p:txBody>
          <a:bodyPr/>
          <a:lstStyle/>
          <a:p>
            <a:r>
              <a:rPr lang="en-US" b="0" dirty="0"/>
              <a:t>She wore a </a:t>
            </a:r>
            <a:r>
              <a:rPr lang="en-US" b="0" dirty="0">
                <a:solidFill>
                  <a:srgbClr val="FF0000"/>
                </a:solidFill>
              </a:rPr>
              <a:t>plain</a:t>
            </a:r>
            <a:r>
              <a:rPr lang="en-US" b="0" dirty="0"/>
              <a:t> black dress.</a:t>
            </a:r>
            <a:endParaRPr lang="en-US" dirty="0"/>
          </a:p>
        </p:txBody>
      </p:sp>
      <p:pic>
        <p:nvPicPr>
          <p:cNvPr id="7175" name="Picture 7" descr="Image 01 - Girls Maxi School Dress Kids Black Long Sleeve Holiday Abaya Top Islamic Jilba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844823"/>
            <a:ext cx="3528392" cy="4232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ukpkk__02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20272" y="13407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72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96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4" grpId="0" build="p"/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FE00185-54E4-B242-97DE-66C927C0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385189"/>
            <a:ext cx="7886700" cy="883571"/>
          </a:xfrm>
        </p:spPr>
        <p:txBody>
          <a:bodyPr>
            <a:normAutofit/>
          </a:bodyPr>
          <a:lstStyle/>
          <a:p>
            <a:r>
              <a:rPr lang="en-US" dirty="0"/>
              <a:t>casual </a:t>
            </a:r>
            <a:r>
              <a:rPr lang="en-US" dirty="0" smtClean="0"/>
              <a:t>clothes  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B42DA40-4803-3442-A3E0-14CD82A86D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78013" y="1248697"/>
            <a:ext cx="5387975" cy="649288"/>
          </a:xfrm>
        </p:spPr>
        <p:txBody>
          <a:bodyPr/>
          <a:lstStyle/>
          <a:p>
            <a:r>
              <a:rPr lang="en-US" dirty="0"/>
              <a:t>/ˈ</a:t>
            </a:r>
            <a:r>
              <a:rPr lang="en-US" dirty="0" err="1"/>
              <a:t>kæʒuəl</a:t>
            </a:r>
            <a:r>
              <a:rPr lang="en-US" dirty="0"/>
              <a:t> </a:t>
            </a:r>
            <a:r>
              <a:rPr lang="en-US" dirty="0" err="1"/>
              <a:t>kləʊðz</a:t>
            </a:r>
            <a:r>
              <a:rPr lang="en-US" dirty="0"/>
              <a:t>/ </a:t>
            </a:r>
          </a:p>
        </p:txBody>
      </p:sp>
      <p:sp>
        <p:nvSpPr>
          <p:cNvPr id="4" name="Vertical Text Placeholder 3">
            <a:extLst>
              <a:ext uri="{FF2B5EF4-FFF2-40B4-BE49-F238E27FC236}">
                <a16:creationId xmlns="" xmlns:a16="http://schemas.microsoft.com/office/drawing/2014/main" id="{06C2B0FA-69CF-6B4C-9CEC-8B45D194F988}"/>
              </a:ext>
            </a:extLst>
          </p:cNvPr>
          <p:cNvSpPr>
            <a:spLocks noGrp="1"/>
          </p:cNvSpPr>
          <p:nvPr>
            <p:ph type="body" orient="vert"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/>
              <a:t>quần</a:t>
            </a:r>
            <a:r>
              <a:rPr lang="en-US" dirty="0"/>
              <a:t> </a:t>
            </a:r>
            <a:r>
              <a:rPr lang="en-US" dirty="0" err="1"/>
              <a:t>áo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</a:t>
            </a:r>
            <a:r>
              <a:rPr lang="en-US" dirty="0" err="1"/>
              <a:t>thường</a:t>
            </a:r>
            <a:r>
              <a:rPr lang="en-US" dirty="0"/>
              <a:t>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52DFDE1E-283F-A943-8002-2174CA056A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1560" y="5949280"/>
            <a:ext cx="7739063" cy="708025"/>
          </a:xfrm>
        </p:spPr>
        <p:txBody>
          <a:bodyPr>
            <a:normAutofit fontScale="77500" lnSpcReduction="20000"/>
          </a:bodyPr>
          <a:lstStyle/>
          <a:p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Everyone else was in jeans and </a:t>
            </a:r>
            <a:r>
              <a:rPr lang="en-US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casual </a:t>
            </a:r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gear and 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had my office clothes on - I stuck out like a sore thumb.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Fashion young people in stylish casual clothes vecto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060848"/>
            <a:ext cx="578787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ukcaste00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228184" y="1268760"/>
            <a:ext cx="609600" cy="609600"/>
          </a:xfrm>
          <a:prstGeom prst="rect">
            <a:avLst/>
          </a:prstGeom>
        </p:spPr>
      </p:pic>
      <p:pic>
        <p:nvPicPr>
          <p:cNvPr id="8" name="ukclosu005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236296" y="128954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72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72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84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4" grpId="0" build="p"/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FE00185-54E4-B242-97DE-66C927C0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</a:t>
            </a:r>
            <a:r>
              <a:rPr lang="en-US" dirty="0" smtClean="0"/>
              <a:t>ccasion (n)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B42DA40-4803-3442-A3E0-14CD82A86D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78013" y="1248697"/>
            <a:ext cx="5387975" cy="649288"/>
          </a:xfrm>
        </p:spPr>
        <p:txBody>
          <a:bodyPr/>
          <a:lstStyle/>
          <a:p>
            <a:r>
              <a:rPr lang="en-US" dirty="0"/>
              <a:t>/</a:t>
            </a:r>
            <a:r>
              <a:rPr lang="en-US" dirty="0" err="1"/>
              <a:t>əˈkeɪ.ʒən</a:t>
            </a:r>
            <a:r>
              <a:rPr lang="en-US" dirty="0"/>
              <a:t>/ </a:t>
            </a:r>
          </a:p>
        </p:txBody>
      </p:sp>
      <p:sp>
        <p:nvSpPr>
          <p:cNvPr id="4" name="Vertical Text Placeholder 3">
            <a:extLst>
              <a:ext uri="{FF2B5EF4-FFF2-40B4-BE49-F238E27FC236}">
                <a16:creationId xmlns="" xmlns:a16="http://schemas.microsoft.com/office/drawing/2014/main" id="{06C2B0FA-69CF-6B4C-9CEC-8B45D194F988}"/>
              </a:ext>
            </a:extLst>
          </p:cNvPr>
          <p:cNvSpPr>
            <a:spLocks noGrp="1"/>
          </p:cNvSpPr>
          <p:nvPr>
            <p:ph type="body" orient="vert" sz="quarter" idx="12"/>
          </p:nvPr>
        </p:nvSpPr>
        <p:spPr>
          <a:xfrm>
            <a:off x="8367713" y="265113"/>
            <a:ext cx="539750" cy="4892079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xảy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, </a:t>
            </a:r>
            <a:r>
              <a:rPr lang="en-US" dirty="0" err="1"/>
              <a:t>dịp</a:t>
            </a:r>
            <a:endParaRPr lang="vi-VN" dirty="0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52DFDE1E-283F-A943-8002-2174CA056A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visited England on the </a:t>
            </a:r>
            <a:r>
              <a:rPr lang="en-US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occasion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his daughter’s wedding.</a:t>
            </a:r>
            <a:endParaRPr lang="vi-VN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ukobsti02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948264" y="1484784"/>
            <a:ext cx="609600" cy="609600"/>
          </a:xfrm>
          <a:prstGeom prst="rect">
            <a:avLst/>
          </a:prstGeom>
        </p:spPr>
      </p:pic>
      <p:pic>
        <p:nvPicPr>
          <p:cNvPr id="4100" name="Picture 4" descr="The front of the historic church was transformed with dozens of blooms for the occas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123015"/>
            <a:ext cx="4280740" cy="349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72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06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4" grpId="0" build="p"/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vi-VN" sz="20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occasion  /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əˈkeɪ.ʒən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(n)                   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dịp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occasional /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əˈkeɪ.ʒənəl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adj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       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+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the occasion of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        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2000" dirty="0"/>
          </a:p>
        </p:txBody>
      </p:sp>
      <p:sp>
        <p:nvSpPr>
          <p:cNvPr id="8" name="Rectangle 7"/>
          <p:cNvSpPr/>
          <p:nvPr/>
        </p:nvSpPr>
        <p:spPr>
          <a:xfrm>
            <a:off x="1099066" y="2616932"/>
            <a:ext cx="239281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ectangle 8"/>
          <p:cNvSpPr/>
          <p:nvPr/>
        </p:nvSpPr>
        <p:spPr>
          <a:xfrm>
            <a:off x="1099067" y="2996952"/>
            <a:ext cx="224879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43986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836712"/>
            <a:ext cx="3600400" cy="5472608"/>
          </a:xfrm>
        </p:spPr>
        <p:txBody>
          <a:bodyPr>
            <a:normAutofit/>
          </a:bodyPr>
          <a:lstStyle/>
          <a:p>
            <a:r>
              <a:rPr lang="en-US" dirty="0"/>
              <a:t>s</a:t>
            </a:r>
            <a:r>
              <a:rPr lang="en-US" dirty="0" smtClean="0"/>
              <a:t>tripe</a:t>
            </a:r>
          </a:p>
          <a:p>
            <a:r>
              <a:rPr lang="en-US" dirty="0"/>
              <a:t>s</a:t>
            </a:r>
            <a:r>
              <a:rPr lang="en-US" dirty="0" smtClean="0"/>
              <a:t>leeve</a:t>
            </a:r>
          </a:p>
          <a:p>
            <a:r>
              <a:rPr lang="en-US" dirty="0"/>
              <a:t>p</a:t>
            </a:r>
            <a:r>
              <a:rPr lang="en-US" dirty="0" smtClean="0"/>
              <a:t>laid</a:t>
            </a:r>
          </a:p>
          <a:p>
            <a:r>
              <a:rPr lang="en-US" dirty="0"/>
              <a:t>f</a:t>
            </a:r>
            <a:r>
              <a:rPr lang="en-US" dirty="0" smtClean="0"/>
              <a:t>ade</a:t>
            </a:r>
          </a:p>
          <a:p>
            <a:r>
              <a:rPr lang="en-US" dirty="0"/>
              <a:t>s</a:t>
            </a:r>
            <a:r>
              <a:rPr lang="en-US" dirty="0" smtClean="0"/>
              <a:t>weater</a:t>
            </a:r>
          </a:p>
          <a:p>
            <a:r>
              <a:rPr lang="en-US" dirty="0"/>
              <a:t>b</a:t>
            </a:r>
            <a:r>
              <a:rPr lang="en-US" dirty="0" smtClean="0"/>
              <a:t>aggy</a:t>
            </a:r>
          </a:p>
          <a:p>
            <a:r>
              <a:rPr lang="en-US" dirty="0"/>
              <a:t>p</a:t>
            </a:r>
            <a:r>
              <a:rPr lang="en-US" dirty="0" smtClean="0"/>
              <a:t>lain</a:t>
            </a:r>
          </a:p>
          <a:p>
            <a:r>
              <a:rPr lang="en-US" dirty="0"/>
              <a:t>c</a:t>
            </a:r>
            <a:r>
              <a:rPr lang="en-US" dirty="0" smtClean="0"/>
              <a:t>asual clothes</a:t>
            </a:r>
          </a:p>
          <a:p>
            <a:r>
              <a:rPr lang="en-US" dirty="0" smtClean="0"/>
              <a:t>occasion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vi-VN" dirty="0"/>
          </a:p>
        </p:txBody>
      </p:sp>
      <p:pic>
        <p:nvPicPr>
          <p:cNvPr id="4" name="ukstrik01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2699792" y="808972"/>
            <a:ext cx="609600" cy="609600"/>
          </a:xfrm>
          <a:prstGeom prst="rect">
            <a:avLst/>
          </a:prstGeom>
        </p:spPr>
      </p:pic>
      <p:pic>
        <p:nvPicPr>
          <p:cNvPr id="5" name="uksleep005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3238848" y="1279607"/>
            <a:ext cx="609600" cy="609600"/>
          </a:xfrm>
          <a:prstGeom prst="rect">
            <a:avLst/>
          </a:prstGeom>
        </p:spPr>
      </p:pic>
      <p:pic>
        <p:nvPicPr>
          <p:cNvPr id="6" name="ukpkk__022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3707904" y="1903063"/>
            <a:ext cx="609600" cy="609600"/>
          </a:xfrm>
          <a:prstGeom prst="rect">
            <a:avLst/>
          </a:prstGeom>
        </p:spPr>
      </p:pic>
      <p:pic>
        <p:nvPicPr>
          <p:cNvPr id="7" name="ukfacin025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4317504" y="2512663"/>
            <a:ext cx="609600" cy="609600"/>
          </a:xfrm>
          <a:prstGeom prst="rect">
            <a:avLst/>
          </a:prstGeom>
        </p:spPr>
      </p:pic>
      <p:pic>
        <p:nvPicPr>
          <p:cNvPr id="8" name="ukswast011.mp3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4927104" y="3117505"/>
            <a:ext cx="609600" cy="609600"/>
          </a:xfrm>
          <a:prstGeom prst="rect">
            <a:avLst/>
          </a:prstGeom>
        </p:spPr>
      </p:pic>
      <p:pic>
        <p:nvPicPr>
          <p:cNvPr id="9" name="ukbag__006.mp3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5536704" y="3539480"/>
            <a:ext cx="609600" cy="609600"/>
          </a:xfrm>
          <a:prstGeom prst="rect">
            <a:avLst/>
          </a:prstGeom>
        </p:spPr>
      </p:pic>
      <p:pic>
        <p:nvPicPr>
          <p:cNvPr id="10" name="ukpkk__023.mp3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6146304" y="4149080"/>
            <a:ext cx="609600" cy="609600"/>
          </a:xfrm>
          <a:prstGeom prst="rect">
            <a:avLst/>
          </a:prstGeom>
        </p:spPr>
      </p:pic>
      <p:pic>
        <p:nvPicPr>
          <p:cNvPr id="11" name="ukcaste007.mp3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6660232" y="4758680"/>
            <a:ext cx="609600" cy="609600"/>
          </a:xfrm>
          <a:prstGeom prst="rect">
            <a:avLst/>
          </a:prstGeom>
        </p:spPr>
      </p:pic>
      <p:pic>
        <p:nvPicPr>
          <p:cNvPr id="12" name="ukclosu005.mp3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7567380" y="4763669"/>
            <a:ext cx="609600" cy="609600"/>
          </a:xfrm>
          <a:prstGeom prst="rect">
            <a:avLst/>
          </a:prstGeom>
        </p:spPr>
      </p:pic>
      <p:pic>
        <p:nvPicPr>
          <p:cNvPr id="13" name="ukobsti022.mp3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8192323" y="5373269"/>
            <a:ext cx="609600" cy="609600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18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7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96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77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86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74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74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96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72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84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6" dur="106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idx="1"/>
          </p:nvPr>
        </p:nvSpPr>
        <p:spPr>
          <a:xfrm>
            <a:off x="457200" y="188913"/>
            <a:ext cx="8229600" cy="5937250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1.stripe 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straɪp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(n)                                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sọc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+ striped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adj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                                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sọc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- sleeve 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sliːv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(n)                              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+ sleeved 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sliːvd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adj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                    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+ sleeveless /ˈ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sliːvləs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adj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            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+ short-sleeved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adj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                      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plaid 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plæd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adj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                             :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fade 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feɪd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(v)                                    :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+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fade away                                     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+ faded /ˈ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feɪ.dɪd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adj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                 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5: sweater /ˈ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swetən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(r)/ (n)                    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len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6: baggy /ˈ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bæɡi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adj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                         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thình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7: plain  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pleɪn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adj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                           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casual clothes /ˈ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kæʒuəl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kləʊðz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(n)  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occasion  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əˈkeɪ.ʒən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(n)                   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dịp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+ occasional 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əˈkeɪ.ʒənəl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adj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       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+ on the occasion of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          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17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26" name="Content Placeholder 25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894" y="3467839"/>
            <a:ext cx="800212" cy="790685"/>
          </a:xfrm>
        </p:spPr>
      </p:pic>
      <p:sp>
        <p:nvSpPr>
          <p:cNvPr id="4" name="Oval 3"/>
          <p:cNvSpPr/>
          <p:nvPr/>
        </p:nvSpPr>
        <p:spPr>
          <a:xfrm>
            <a:off x="3704991" y="3284984"/>
            <a:ext cx="1728192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CLOTHING</a:t>
            </a:r>
            <a:endParaRPr lang="vi-VN" dirty="0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3688224" y="2662064"/>
            <a:ext cx="510149" cy="7200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475375" y="4438003"/>
            <a:ext cx="0" cy="86320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4569087" y="2348880"/>
            <a:ext cx="3180" cy="88086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5057176" y="2789312"/>
            <a:ext cx="522936" cy="5928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2843808" y="3861048"/>
            <a:ext cx="844416" cy="4902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433361" y="3894584"/>
            <a:ext cx="650807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904865" y="4407024"/>
            <a:ext cx="528318" cy="67816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3516854" y="4293096"/>
            <a:ext cx="451729" cy="67816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2987824" y="3229744"/>
            <a:ext cx="822712" cy="3339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991" y="714369"/>
            <a:ext cx="1473652" cy="1584176"/>
          </a:xfrm>
          <a:prstGeom prst="rect">
            <a:avLst/>
          </a:prstGeom>
        </p:spPr>
      </p:pic>
      <p:pic>
        <p:nvPicPr>
          <p:cNvPr id="30" name="Picture 29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355" y="1840148"/>
            <a:ext cx="1305107" cy="914528"/>
          </a:xfrm>
          <a:prstGeom prst="rect">
            <a:avLst/>
          </a:prstGeom>
        </p:spPr>
      </p:pic>
      <p:pic>
        <p:nvPicPr>
          <p:cNvPr id="31" name="Picture 30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658" y="3405184"/>
            <a:ext cx="66684" cy="47632"/>
          </a:xfrm>
          <a:prstGeom prst="rect">
            <a:avLst/>
          </a:prstGeom>
        </p:spPr>
      </p:pic>
      <p:pic>
        <p:nvPicPr>
          <p:cNvPr id="32" name="Picture 31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177360"/>
            <a:ext cx="1368152" cy="1009791"/>
          </a:xfrm>
          <a:prstGeom prst="rect">
            <a:avLst/>
          </a:prstGeom>
        </p:spPr>
      </p:pic>
      <p:pic>
        <p:nvPicPr>
          <p:cNvPr id="33" name="Picture 32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524" y="4857385"/>
            <a:ext cx="933580" cy="857370"/>
          </a:xfrm>
          <a:prstGeom prst="rect">
            <a:avLst/>
          </a:prstGeom>
        </p:spPr>
      </p:pic>
      <p:pic>
        <p:nvPicPr>
          <p:cNvPr id="34" name="Picture 33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710" y="5347991"/>
            <a:ext cx="685896" cy="733527"/>
          </a:xfrm>
          <a:prstGeom prst="rect">
            <a:avLst/>
          </a:prstGeom>
        </p:spPr>
      </p:pic>
      <p:pic>
        <p:nvPicPr>
          <p:cNvPr id="36" name="Picture 35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551" y="3711599"/>
            <a:ext cx="905001" cy="828791"/>
          </a:xfrm>
          <a:prstGeom prst="rect">
            <a:avLst/>
          </a:prstGeom>
        </p:spPr>
      </p:pic>
      <p:pic>
        <p:nvPicPr>
          <p:cNvPr id="37" name="Picture 36" descr="Screen Clippi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326" y="4895895"/>
            <a:ext cx="914528" cy="952633"/>
          </a:xfrm>
          <a:prstGeom prst="rect">
            <a:avLst/>
          </a:prstGeom>
        </p:spPr>
      </p:pic>
      <p:pic>
        <p:nvPicPr>
          <p:cNvPr id="38" name="Picture 37" descr="Screen Clippi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905" y="2810585"/>
            <a:ext cx="790685" cy="838317"/>
          </a:xfrm>
          <a:prstGeom prst="rect">
            <a:avLst/>
          </a:prstGeom>
        </p:spPr>
      </p:pic>
      <p:pic>
        <p:nvPicPr>
          <p:cNvPr id="39" name="Picture 38" descr="Screen Clippi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278" y="1671326"/>
            <a:ext cx="895475" cy="99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07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20292" y="145905"/>
            <a:ext cx="459354" cy="3064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1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956" y="2148325"/>
            <a:ext cx="459354" cy="3064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956" y="4536705"/>
            <a:ext cx="459354" cy="3064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843808" y="145905"/>
            <a:ext cx="459354" cy="3064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837403" y="2173297"/>
            <a:ext cx="459354" cy="3064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464310" y="1774202"/>
            <a:ext cx="1879987" cy="34119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stripe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02179" y="4026648"/>
            <a:ext cx="1801505" cy="34119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sleeve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39062" y="6309320"/>
            <a:ext cx="1801505" cy="34119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plaid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441228" y="3734374"/>
            <a:ext cx="1801505" cy="34119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sweater 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3441228" y="1774199"/>
            <a:ext cx="1801505" cy="34119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fade   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picture of stri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10" y="148804"/>
            <a:ext cx="1905000" cy="1495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s://dictionary.cambridge.org/images/full/sleeve_noun_002_34206.jpg?version=5.0.18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10" y="2153397"/>
            <a:ext cx="1905000" cy="175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icture of plai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33" y="4519331"/>
            <a:ext cx="1817582" cy="1685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ww.oxfordlearnersdictionaries.com/media/english/thumb/c/clo/cloth/clothes_sweater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938" y="2205747"/>
            <a:ext cx="2030421" cy="1495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Placeholder 6" descr="Screen Clipping"/>
          <p:cNvPicPr>
            <a:picLocks noGrp="1" noChangeAspect="1"/>
          </p:cNvPicPr>
          <p:nvPr>
            <p:ph type="pic"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8" r="8828"/>
          <a:stretch>
            <a:fillRect/>
          </a:stretch>
        </p:blipFill>
        <p:spPr>
          <a:xfrm>
            <a:off x="3350768" y="144845"/>
            <a:ext cx="2199411" cy="1522528"/>
          </a:xfrm>
        </p:spPr>
      </p:pic>
      <p:pic>
        <p:nvPicPr>
          <p:cNvPr id="29" name="Picture 2" descr="15 Best Fancy Fonts for Your Next Special Occasi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" r="2155"/>
          <a:stretch>
            <a:fillRect/>
          </a:stretch>
        </p:blipFill>
        <p:spPr bwMode="auto">
          <a:xfrm>
            <a:off x="6732240" y="4383497"/>
            <a:ext cx="2421810" cy="1702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7" descr="Image 01 - Girls Maxi School Dress Kids Black Long Sleeve Holiday Abaya Top Islamic Jilbab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1851"/>
            <a:ext cx="2411760" cy="162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Fashion young people in stylish casual clothes vector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734" y="2211808"/>
            <a:ext cx="2411760" cy="1489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ounded Rectangle 31"/>
          <p:cNvSpPr/>
          <p:nvPr/>
        </p:nvSpPr>
        <p:spPr>
          <a:xfrm>
            <a:off x="3492957" y="6309319"/>
            <a:ext cx="1801505" cy="34119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 baggy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979767" y="4536705"/>
            <a:ext cx="459354" cy="3064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253044" y="4383498"/>
            <a:ext cx="459354" cy="3064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283380" y="2211807"/>
            <a:ext cx="459354" cy="3064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384319" y="145905"/>
            <a:ext cx="459354" cy="3064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7132742" y="1652696"/>
            <a:ext cx="1801505" cy="34119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plain 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7030647" y="3750705"/>
            <a:ext cx="2005694" cy="34119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c</a:t>
            </a:r>
            <a:r>
              <a:rPr lang="en-US" sz="2400" dirty="0" smtClean="0">
                <a:solidFill>
                  <a:srgbClr val="FF0000"/>
                </a:solidFill>
              </a:rPr>
              <a:t>asual clothes 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7132742" y="6279769"/>
            <a:ext cx="1801505" cy="34119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occasion  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40" name="Picture Placeholder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11" b="35011"/>
          <a:stretch>
            <a:fillRect/>
          </a:stretch>
        </p:blipFill>
        <p:spPr>
          <a:xfrm>
            <a:off x="3484395" y="4497282"/>
            <a:ext cx="2239733" cy="158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488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32" grpId="0" animBg="1"/>
      <p:bldP spid="37" grpId="0" animBg="1"/>
      <p:bldP spid="38" grpId="0" animBg="1"/>
      <p:bldP spid="3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57246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Match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phrases to the pictures.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304" y="1412776"/>
            <a:ext cx="4464496" cy="51125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5712" y="1844824"/>
            <a:ext cx="3756248" cy="4896544"/>
          </a:xfrm>
          <a:prstGeom prst="rect">
            <a:avLst/>
          </a:prstGeom>
        </p:spPr>
        <p:txBody>
          <a:bodyPr lIns="0" tIns="0" rIns="0" bIns="0"/>
          <a:lstStyle/>
          <a:p>
            <a:pPr algn="just">
              <a:lnSpc>
                <a:spcPts val="2615"/>
              </a:lnSpc>
              <a:spcAft>
                <a:spcPts val="0"/>
              </a:spcAft>
            </a:pPr>
            <a:r>
              <a:rPr lang="en-US" sz="2400" kern="1200" dirty="0">
                <a:solidFill>
                  <a:srgbClr val="535353"/>
                </a:solidFill>
                <a:effectLst/>
                <a:latin typeface="Times New Roman"/>
                <a:ea typeface="Times New Roman"/>
              </a:rPr>
              <a:t>1.    </a:t>
            </a:r>
            <a:r>
              <a:rPr lang="en-US" sz="2400" kern="1200" dirty="0">
                <a:solidFill>
                  <a:srgbClr val="3D3D3D"/>
                </a:solidFill>
                <a:effectLst/>
                <a:latin typeface="Times New Roman"/>
                <a:ea typeface="Times New Roman"/>
              </a:rPr>
              <a:t>a colorful T-shirt</a:t>
            </a:r>
            <a:endParaRPr lang="vi-VN" sz="2400" dirty="0">
              <a:effectLst/>
              <a:latin typeface="Times New Roman"/>
              <a:ea typeface="Times New Roman"/>
            </a:endParaRPr>
          </a:p>
          <a:p>
            <a:pPr algn="just">
              <a:lnSpc>
                <a:spcPts val="2615"/>
              </a:lnSpc>
              <a:spcAft>
                <a:spcPts val="0"/>
              </a:spcAft>
            </a:pPr>
            <a:r>
              <a:rPr lang="en-US" sz="2400" kern="1200" dirty="0">
                <a:solidFill>
                  <a:srgbClr val="3D3D3D"/>
                </a:solidFill>
                <a:effectLst/>
                <a:latin typeface="Times New Roman"/>
                <a:ea typeface="Times New Roman"/>
              </a:rPr>
              <a:t>2.    </a:t>
            </a:r>
            <a:r>
              <a:rPr lang="en-US" sz="2400" kern="1200" dirty="0">
                <a:solidFill>
                  <a:srgbClr val="535353"/>
                </a:solidFill>
                <a:effectLst/>
                <a:latin typeface="Times New Roman"/>
                <a:ea typeface="Times New Roman"/>
              </a:rPr>
              <a:t>a </a:t>
            </a:r>
            <a:r>
              <a:rPr lang="en-US" sz="2400" kern="1200" dirty="0">
                <a:solidFill>
                  <a:srgbClr val="3D3D3D"/>
                </a:solidFill>
                <a:effectLst/>
                <a:latin typeface="Times New Roman"/>
                <a:ea typeface="Times New Roman"/>
              </a:rPr>
              <a:t>plaid</a:t>
            </a:r>
            <a:r>
              <a:rPr lang="en-US" sz="2400" kern="1200" dirty="0">
                <a:solidFill>
                  <a:srgbClr val="535353"/>
                </a:solidFill>
                <a:effectLst/>
                <a:latin typeface="Times New Roman"/>
                <a:ea typeface="Times New Roman"/>
              </a:rPr>
              <a:t> skirt</a:t>
            </a:r>
            <a:endParaRPr lang="vi-VN" sz="2400" dirty="0">
              <a:effectLst/>
              <a:latin typeface="Times New Roman"/>
              <a:ea typeface="Times New Roman"/>
            </a:endParaRPr>
          </a:p>
          <a:p>
            <a:pPr algn="just">
              <a:lnSpc>
                <a:spcPts val="2615"/>
              </a:lnSpc>
              <a:spcAft>
                <a:spcPts val="0"/>
              </a:spcAft>
            </a:pPr>
            <a:r>
              <a:rPr lang="en-US" sz="2400" kern="1200" dirty="0">
                <a:solidFill>
                  <a:srgbClr val="535353"/>
                </a:solidFill>
                <a:effectLst/>
                <a:latin typeface="Times New Roman"/>
                <a:ea typeface="Times New Roman"/>
              </a:rPr>
              <a:t>3.    a plain suit</a:t>
            </a:r>
            <a:endParaRPr lang="vi-VN" sz="2400" dirty="0">
              <a:effectLst/>
              <a:latin typeface="Times New Roman"/>
              <a:ea typeface="Times New Roman"/>
            </a:endParaRPr>
          </a:p>
          <a:p>
            <a:pPr algn="just">
              <a:lnSpc>
                <a:spcPts val="2495"/>
              </a:lnSpc>
              <a:spcAft>
                <a:spcPts val="0"/>
              </a:spcAft>
            </a:pPr>
            <a:r>
              <a:rPr lang="en-US" sz="2400" kern="1200" dirty="0">
                <a:solidFill>
                  <a:srgbClr val="3D3D3D"/>
                </a:solidFill>
                <a:effectLst/>
                <a:latin typeface="Times New Roman"/>
                <a:ea typeface="Times New Roman"/>
              </a:rPr>
              <a:t>4.    </a:t>
            </a:r>
            <a:r>
              <a:rPr lang="en-US" sz="2400" kern="1200" dirty="0">
                <a:solidFill>
                  <a:srgbClr val="535353"/>
                </a:solidFill>
                <a:effectLst/>
                <a:latin typeface="Times New Roman"/>
                <a:ea typeface="Times New Roman"/>
              </a:rPr>
              <a:t> a short-sleeved  </a:t>
            </a:r>
            <a:r>
              <a:rPr lang="en-US" sz="2400" kern="1200" dirty="0">
                <a:solidFill>
                  <a:srgbClr val="3D3D3D"/>
                </a:solidFill>
                <a:effectLst/>
                <a:latin typeface="Times New Roman"/>
                <a:ea typeface="Times New Roman"/>
              </a:rPr>
              <a:t>blouse</a:t>
            </a:r>
            <a:endParaRPr lang="vi-VN" sz="2400" dirty="0">
              <a:effectLst/>
              <a:latin typeface="Times New Roman"/>
              <a:ea typeface="Times New Roman"/>
            </a:endParaRPr>
          </a:p>
          <a:p>
            <a:pPr algn="just">
              <a:lnSpc>
                <a:spcPts val="2495"/>
              </a:lnSpc>
              <a:spcAft>
                <a:spcPts val="0"/>
              </a:spcAft>
            </a:pPr>
            <a:r>
              <a:rPr lang="en-US" sz="2400" kern="1200" dirty="0">
                <a:solidFill>
                  <a:srgbClr val="202020"/>
                </a:solidFill>
                <a:effectLst/>
                <a:latin typeface="Times New Roman"/>
                <a:ea typeface="Times New Roman"/>
              </a:rPr>
              <a:t>5.     </a:t>
            </a:r>
            <a:r>
              <a:rPr lang="en-US" sz="2400" kern="1200" dirty="0">
                <a:solidFill>
                  <a:srgbClr val="535353"/>
                </a:solidFill>
                <a:effectLst/>
                <a:latin typeface="Times New Roman"/>
                <a:ea typeface="Times New Roman"/>
              </a:rPr>
              <a:t>a </a:t>
            </a:r>
            <a:r>
              <a:rPr lang="en-US" sz="2400" kern="1200" dirty="0">
                <a:solidFill>
                  <a:srgbClr val="3D3D3D"/>
                </a:solidFill>
                <a:effectLst/>
                <a:latin typeface="Times New Roman"/>
                <a:ea typeface="Times New Roman"/>
              </a:rPr>
              <a:t>sleeveless sweater</a:t>
            </a:r>
            <a:endParaRPr lang="vi-VN" sz="2400" dirty="0">
              <a:effectLst/>
              <a:latin typeface="Times New Roman"/>
              <a:ea typeface="Times New Roman"/>
            </a:endParaRPr>
          </a:p>
          <a:p>
            <a:pPr algn="just">
              <a:lnSpc>
                <a:spcPts val="2615"/>
              </a:lnSpc>
              <a:spcAft>
                <a:spcPts val="0"/>
              </a:spcAft>
            </a:pPr>
            <a:r>
              <a:rPr lang="en-US" sz="2400" kern="1200" dirty="0">
                <a:solidFill>
                  <a:srgbClr val="535353"/>
                </a:solidFill>
                <a:effectLst/>
                <a:latin typeface="Times New Roman"/>
                <a:ea typeface="Times New Roman"/>
              </a:rPr>
              <a:t>6.     a striped shirt</a:t>
            </a:r>
            <a:endParaRPr lang="vi-VN" sz="2400" dirty="0">
              <a:effectLst/>
              <a:latin typeface="Times New Roman"/>
              <a:ea typeface="Times New Roman"/>
            </a:endParaRPr>
          </a:p>
          <a:p>
            <a:pPr algn="just">
              <a:lnSpc>
                <a:spcPts val="2615"/>
              </a:lnSpc>
              <a:spcAft>
                <a:spcPts val="0"/>
              </a:spcAft>
            </a:pPr>
            <a:r>
              <a:rPr lang="en-US" sz="2400" kern="1200" dirty="0">
                <a:solidFill>
                  <a:srgbClr val="535353"/>
                </a:solidFill>
                <a:effectLst/>
                <a:latin typeface="Times New Roman"/>
                <a:ea typeface="Times New Roman"/>
              </a:rPr>
              <a:t>7.    </a:t>
            </a:r>
            <a:r>
              <a:rPr lang="en-US" sz="2400" kern="1200" dirty="0">
                <a:solidFill>
                  <a:srgbClr val="3D3D3D"/>
                </a:solidFill>
                <a:effectLst/>
                <a:latin typeface="Times New Roman"/>
                <a:ea typeface="Times New Roman"/>
              </a:rPr>
              <a:t>baggy pants</a:t>
            </a:r>
            <a:endParaRPr lang="vi-VN" sz="2400" dirty="0">
              <a:effectLst/>
              <a:latin typeface="Times New Roman"/>
              <a:ea typeface="Times New Roman"/>
            </a:endParaRPr>
          </a:p>
          <a:p>
            <a:pPr algn="just">
              <a:lnSpc>
                <a:spcPts val="2615"/>
              </a:lnSpc>
              <a:spcAft>
                <a:spcPts val="0"/>
              </a:spcAft>
            </a:pPr>
            <a:r>
              <a:rPr lang="en-US" sz="2400" kern="1200" dirty="0">
                <a:solidFill>
                  <a:srgbClr val="535353"/>
                </a:solidFill>
                <a:effectLst/>
                <a:latin typeface="Times New Roman"/>
                <a:ea typeface="Times New Roman"/>
              </a:rPr>
              <a:t>8.     </a:t>
            </a:r>
            <a:r>
              <a:rPr lang="en-US" sz="2400" kern="1200" dirty="0">
                <a:solidFill>
                  <a:srgbClr val="3D3D3D"/>
                </a:solidFill>
                <a:effectLst/>
                <a:latin typeface="Times New Roman"/>
                <a:ea typeface="Times New Roman"/>
              </a:rPr>
              <a:t>faded jeans</a:t>
            </a:r>
            <a:endParaRPr lang="vi-VN" sz="2400" dirty="0"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5250"/>
              </a:spcAft>
            </a:pPr>
            <a:r>
              <a:rPr lang="en-US" sz="2400" kern="1200" dirty="0">
                <a:solidFill>
                  <a:srgbClr val="535353"/>
                </a:solidFill>
                <a:effectLst/>
                <a:latin typeface="Times New Roman"/>
                <a:ea typeface="Times New Roman"/>
              </a:rPr>
              <a:t>9.     </a:t>
            </a:r>
            <a:r>
              <a:rPr lang="en-US" sz="2400" kern="1200" dirty="0">
                <a:solidFill>
                  <a:srgbClr val="3D3D3D"/>
                </a:solidFill>
                <a:effectLst/>
                <a:latin typeface="Times New Roman"/>
                <a:ea typeface="Times New Roman"/>
              </a:rPr>
              <a:t>blue </a:t>
            </a:r>
            <a:r>
              <a:rPr lang="en-US" sz="2400" kern="1200" dirty="0">
                <a:solidFill>
                  <a:srgbClr val="535353"/>
                </a:solidFill>
                <a:effectLst/>
                <a:latin typeface="Times New Roman"/>
                <a:ea typeface="Times New Roman"/>
              </a:rPr>
              <a:t>shorts</a:t>
            </a:r>
            <a:endParaRPr lang="vi-VN" sz="2400" dirty="0">
              <a:effectLst/>
              <a:latin typeface="Times New Roman"/>
              <a:ea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8052" y="116632"/>
            <a:ext cx="40419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PRACTICE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40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4824536" cy="61206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92080" y="1844824"/>
            <a:ext cx="46085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/>
              <a:t>Answers:</a:t>
            </a:r>
            <a:endParaRPr lang="vi-VN" dirty="0"/>
          </a:p>
          <a:p>
            <a:r>
              <a:rPr lang="en-US" dirty="0"/>
              <a:t>a - 1.</a:t>
            </a:r>
            <a:r>
              <a:rPr lang="en-US" i="1" dirty="0"/>
              <a:t> </a:t>
            </a:r>
            <a:r>
              <a:rPr lang="en-US" dirty="0"/>
              <a:t>a colorful T-shirt                                   </a:t>
            </a:r>
            <a:endParaRPr lang="vi-VN" dirty="0"/>
          </a:p>
          <a:p>
            <a:r>
              <a:rPr lang="en-US" dirty="0"/>
              <a:t>b - 5. a sleeveless sweater</a:t>
            </a:r>
            <a:endParaRPr lang="vi-VN" dirty="0"/>
          </a:p>
          <a:p>
            <a:r>
              <a:rPr lang="en-US" dirty="0"/>
              <a:t>c - 6. a striped shirt                                              </a:t>
            </a:r>
            <a:endParaRPr lang="vi-VN" dirty="0"/>
          </a:p>
          <a:p>
            <a:r>
              <a:rPr lang="en-US" dirty="0"/>
              <a:t>d - 3. a plain suit</a:t>
            </a:r>
            <a:endParaRPr lang="vi-VN" dirty="0"/>
          </a:p>
          <a:p>
            <a:r>
              <a:rPr lang="en-US" dirty="0"/>
              <a:t>e - 8. faded jeans                                              </a:t>
            </a:r>
            <a:endParaRPr lang="vi-VN" dirty="0"/>
          </a:p>
          <a:p>
            <a:r>
              <a:rPr lang="en-US" dirty="0"/>
              <a:t>f - 4. a short - sleeved blouse</a:t>
            </a:r>
            <a:endParaRPr lang="vi-VN" dirty="0"/>
          </a:p>
          <a:p>
            <a:r>
              <a:rPr lang="en-US" dirty="0"/>
              <a:t>g - 7. baggy pants                                                </a:t>
            </a:r>
            <a:endParaRPr lang="vi-VN" dirty="0"/>
          </a:p>
          <a:p>
            <a:r>
              <a:rPr lang="en-US" dirty="0"/>
              <a:t>h - 2. a plaid skirt</a:t>
            </a:r>
            <a:endParaRPr lang="vi-VN" dirty="0"/>
          </a:p>
          <a:p>
            <a:r>
              <a:rPr lang="en-US" dirty="0" err="1"/>
              <a:t>i</a:t>
            </a:r>
            <a:r>
              <a:rPr lang="en-US" dirty="0"/>
              <a:t> - 9. blue shorts</a:t>
            </a:r>
            <a:endParaRPr lang="vi-VN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79776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720080"/>
          </a:xfrm>
        </p:spPr>
        <p:txBody>
          <a:bodyPr>
            <a:normAutofit/>
          </a:bodyPr>
          <a:lstStyle/>
          <a:p>
            <a:pPr algn="l"/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Complete the conservation with given words in the box: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692696"/>
            <a:ext cx="8856984" cy="1296144"/>
          </a:xfrm>
          <a:ln w="38100"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 casual clothes                           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B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/.   What’s your favorite type of clothing? 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C/. It’s simple and beautiful            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/.Why do you wear these clothes?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E/. I don’t like colorful clothes       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/.It makes students to be more polite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school.                 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79512" y="2276872"/>
            <a:ext cx="8856984" cy="3816424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-Erik: What do you usually wear on the weekend?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-Son Tung MTP(STMTP): I usually wear (1)_______________, for example a T-shirt and shorts or pants.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-Erik: (2)________________________?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-ST MTP: It’s convenient for me at home.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-Erik: (3)__________________________?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-ST MTP: I like the simple clothes : white shirts and dark trousers. _(4)________________because they are not suitable for the Vietnamese people, especially for girls and young women.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-Erik: What do you think of your school uniform?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-ST MTP: (5)_________________________________ white shirts and dark pants for boys and white shirt and plain skirts for girls. (6)_______________________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6621" y="6237312"/>
            <a:ext cx="56695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/>
              <a:t>Answer </a:t>
            </a:r>
            <a:r>
              <a:rPr lang="en-US" b="1" u="sng" dirty="0" smtClean="0"/>
              <a:t>:</a:t>
            </a:r>
            <a:r>
              <a:rPr lang="en-US" b="1" dirty="0" smtClean="0"/>
              <a:t>1A</a:t>
            </a:r>
            <a:r>
              <a:rPr lang="en-US" b="1" dirty="0"/>
              <a:t>, 2D, 3B, 4E, 5C , 6 F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48542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 A SURVEY: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869102"/>
              </p:ext>
            </p:extLst>
          </p:nvPr>
        </p:nvGraphicFramePr>
        <p:xfrm>
          <a:off x="251521" y="908720"/>
          <a:ext cx="8424936" cy="48965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00400"/>
                <a:gridCol w="1224136"/>
                <a:gridCol w="1224136"/>
                <a:gridCol w="1224136"/>
                <a:gridCol w="1152128"/>
              </a:tblGrid>
              <a:tr h="5539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u="sng" dirty="0">
                          <a:effectLst/>
                        </a:rPr>
                        <a:t>NAME</a:t>
                      </a:r>
                      <a:endParaRPr lang="vi-VN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u="sng" dirty="0">
                          <a:effectLst/>
                        </a:rPr>
                        <a:t>ST1</a:t>
                      </a:r>
                      <a:endParaRPr lang="vi-VN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u="sng" dirty="0">
                          <a:effectLst/>
                        </a:rPr>
                        <a:t>ST2</a:t>
                      </a:r>
                      <a:endParaRPr lang="vi-VN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u="sng" dirty="0">
                          <a:effectLst/>
                        </a:rPr>
                        <a:t>ST3</a:t>
                      </a:r>
                      <a:endParaRPr lang="vi-VN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u="sng" dirty="0">
                          <a:effectLst/>
                        </a:rPr>
                        <a:t>ST4</a:t>
                      </a:r>
                      <a:endParaRPr lang="vi-VN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078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What do you usually wear on the weekend? Why?</a:t>
                      </a:r>
                      <a:endParaRPr lang="vi-VN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vi-VN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vi-VN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vi-VN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u="none" strike="noStrike" dirty="0">
                          <a:effectLst/>
                        </a:rPr>
                        <a:t> </a:t>
                      </a:r>
                      <a:endParaRPr lang="vi-VN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078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What’s your favorite type of clothing ? Why?</a:t>
                      </a:r>
                      <a:endParaRPr lang="vi-VN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vi-VN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vi-VN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vi-VN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vi-VN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190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 you like school uniform? </a:t>
                      </a:r>
                      <a:endParaRPr lang="vi-VN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u="none" strike="noStrike" dirty="0">
                          <a:effectLst/>
                        </a:rPr>
                        <a:t> </a:t>
                      </a:r>
                      <a:endParaRPr lang="vi-VN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u="none" strike="noStrike" dirty="0">
                          <a:effectLst/>
                        </a:rPr>
                        <a:t> </a:t>
                      </a:r>
                      <a:endParaRPr lang="vi-VN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vi-VN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vi-VN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078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What do you think of your school uniform?</a:t>
                      </a:r>
                      <a:endParaRPr lang="vi-VN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vi-VN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vi-VN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vi-VN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u="none" strike="noStrike" dirty="0">
                          <a:effectLst/>
                        </a:rPr>
                        <a:t> </a:t>
                      </a:r>
                      <a:endParaRPr lang="vi-VN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849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  <a: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052936"/>
          </a:xfrm>
          <a:solidFill>
            <a:schemeClr val="accent3"/>
          </a:solidFill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-Learn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words by heart.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-Practice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survey.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-Prepare 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esson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Listen.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51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1026" name="Picture 2" descr="https://www.woodwardenglish.com/wp-content/uploads/2020/04/clothes-english-vocabulary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28092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56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5649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I: VOCABULARY:</a:t>
            </a:r>
            <a:r>
              <a:rPr lang="vi-VN" dirty="0">
                <a:solidFill>
                  <a:srgbClr val="FF0000"/>
                </a:solidFill>
              </a:rPr>
              <a:t/>
            </a:r>
            <a:br>
              <a:rPr lang="vi-VN" dirty="0">
                <a:solidFill>
                  <a:srgbClr val="FF0000"/>
                </a:solidFill>
              </a:rPr>
            </a:br>
            <a:endParaRPr lang="vi-V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22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FE00185-54E4-B242-97DE-66C927C0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</a:t>
            </a:r>
            <a:r>
              <a:rPr lang="en-US" dirty="0" smtClean="0"/>
              <a:t>tripe (n)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B42DA40-4803-3442-A3E0-14CD82A86D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78013" y="1248697"/>
            <a:ext cx="5387975" cy="649288"/>
          </a:xfrm>
        </p:spPr>
        <p:txBody>
          <a:bodyPr/>
          <a:lstStyle/>
          <a:p>
            <a:r>
              <a:rPr lang="en-US" dirty="0"/>
              <a:t>/</a:t>
            </a:r>
            <a:r>
              <a:rPr lang="en-US" dirty="0" err="1"/>
              <a:t>straɪp</a:t>
            </a:r>
            <a:r>
              <a:rPr lang="en-US" dirty="0"/>
              <a:t>/ </a:t>
            </a:r>
          </a:p>
        </p:txBody>
      </p:sp>
      <p:sp>
        <p:nvSpPr>
          <p:cNvPr id="4" name="Vertical Text Placeholder 3">
            <a:extLst>
              <a:ext uri="{FF2B5EF4-FFF2-40B4-BE49-F238E27FC236}">
                <a16:creationId xmlns="" xmlns:a16="http://schemas.microsoft.com/office/drawing/2014/main" id="{06C2B0FA-69CF-6B4C-9CEC-8B45D194F988}"/>
              </a:ext>
            </a:extLst>
          </p:cNvPr>
          <p:cNvSpPr>
            <a:spLocks noGrp="1"/>
          </p:cNvSpPr>
          <p:nvPr>
            <p:ph type="body" orient="vert"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sọc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52DFDE1E-283F-A943-8002-2174CA056A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0" dirty="0"/>
              <a:t>I </a:t>
            </a:r>
            <a:r>
              <a:rPr lang="en-US" b="0" dirty="0" smtClean="0"/>
              <a:t>chose</a:t>
            </a:r>
            <a:r>
              <a:rPr lang="en-US" b="0" dirty="0"/>
              <a:t> the fabric with </a:t>
            </a:r>
            <a:r>
              <a:rPr lang="en-US" b="0" dirty="0">
                <a:solidFill>
                  <a:srgbClr val="FF0000"/>
                </a:solidFill>
              </a:rPr>
              <a:t>stripes.</a:t>
            </a:r>
          </a:p>
        </p:txBody>
      </p:sp>
      <p:pic>
        <p:nvPicPr>
          <p:cNvPr id="5" name="ukstrik01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08304" y="1215868"/>
            <a:ext cx="609600" cy="609600"/>
          </a:xfrm>
          <a:prstGeom prst="rect">
            <a:avLst/>
          </a:prstGeom>
        </p:spPr>
      </p:pic>
      <p:pic>
        <p:nvPicPr>
          <p:cNvPr id="1026" name="Picture 2" descr="https://www.thestripescompany.com/images/item-type-images/striped-fabrics-roll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88840"/>
            <a:ext cx="569778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94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70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4" grpId="0" build="p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FE00185-54E4-B242-97DE-66C927C0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striped (</a:t>
            </a:r>
            <a:r>
              <a:rPr lang="en-US" dirty="0" err="1" smtClean="0"/>
              <a:t>adj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B42DA40-4803-3442-A3E0-14CD82A86D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78013" y="1248697"/>
            <a:ext cx="5387975" cy="649288"/>
          </a:xfrm>
        </p:spPr>
        <p:txBody>
          <a:bodyPr/>
          <a:lstStyle/>
          <a:p>
            <a:r>
              <a:rPr lang="en-US" dirty="0"/>
              <a:t>/</a:t>
            </a:r>
            <a:r>
              <a:rPr lang="en-US" dirty="0" err="1"/>
              <a:t>straɪp</a:t>
            </a:r>
            <a:r>
              <a:rPr lang="en-US" dirty="0"/>
              <a:t>/ </a:t>
            </a:r>
          </a:p>
        </p:txBody>
      </p:sp>
      <p:sp>
        <p:nvSpPr>
          <p:cNvPr id="4" name="Vertical Text Placeholder 3">
            <a:extLst>
              <a:ext uri="{FF2B5EF4-FFF2-40B4-BE49-F238E27FC236}">
                <a16:creationId xmlns="" xmlns:a16="http://schemas.microsoft.com/office/drawing/2014/main" id="{06C2B0FA-69CF-6B4C-9CEC-8B45D194F988}"/>
              </a:ext>
            </a:extLst>
          </p:cNvPr>
          <p:cNvSpPr>
            <a:spLocks noGrp="1"/>
          </p:cNvSpPr>
          <p:nvPr>
            <p:ph type="body" orient="vert"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c</a:t>
            </a:r>
            <a:r>
              <a:rPr lang="en-US" dirty="0" err="1" smtClean="0"/>
              <a:t>ó</a:t>
            </a:r>
            <a:r>
              <a:rPr lang="en-US" dirty="0" smtClean="0"/>
              <a:t> </a:t>
            </a:r>
            <a:r>
              <a:rPr lang="en-US" dirty="0" err="1" smtClean="0"/>
              <a:t>sọc</a:t>
            </a:r>
            <a:endParaRPr lang="en-US" dirty="0"/>
          </a:p>
        </p:txBody>
      </p:sp>
      <p:pic>
        <p:nvPicPr>
          <p:cNvPr id="3074" name="Picture 2" descr="http://moralfibres.co.uk/wp-content/uploads/2017/05/how-to-wash-white-striped-cloth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641" y="2060848"/>
            <a:ext cx="4680521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ukstrik01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76256" y="12687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63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94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FE00185-54E4-B242-97DE-66C927C0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</a:t>
            </a:r>
            <a:r>
              <a:rPr lang="en-US" dirty="0" smtClean="0"/>
              <a:t>leeve (n)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B42DA40-4803-3442-A3E0-14CD82A86D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78013" y="1248697"/>
            <a:ext cx="5387975" cy="649288"/>
          </a:xfrm>
        </p:spPr>
        <p:txBody>
          <a:bodyPr/>
          <a:lstStyle/>
          <a:p>
            <a:r>
              <a:rPr lang="en-US" dirty="0"/>
              <a:t>/</a:t>
            </a:r>
            <a:r>
              <a:rPr lang="en-US" dirty="0" err="1"/>
              <a:t>sliːv</a:t>
            </a:r>
            <a:r>
              <a:rPr lang="en-US" dirty="0"/>
              <a:t>/ </a:t>
            </a:r>
          </a:p>
        </p:txBody>
      </p:sp>
      <p:sp>
        <p:nvSpPr>
          <p:cNvPr id="4" name="Vertical Text Placeholder 3">
            <a:extLst>
              <a:ext uri="{FF2B5EF4-FFF2-40B4-BE49-F238E27FC236}">
                <a16:creationId xmlns="" xmlns:a16="http://schemas.microsoft.com/office/drawing/2014/main" id="{06C2B0FA-69CF-6B4C-9CEC-8B45D194F988}"/>
              </a:ext>
            </a:extLst>
          </p:cNvPr>
          <p:cNvSpPr>
            <a:spLocks noGrp="1"/>
          </p:cNvSpPr>
          <p:nvPr>
            <p:ph type="body" orient="vert"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tay</a:t>
            </a:r>
            <a:r>
              <a:rPr lang="en-US" dirty="0"/>
              <a:t> </a:t>
            </a:r>
            <a:r>
              <a:rPr lang="en-US" dirty="0" err="1"/>
              <a:t>áo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52DFDE1E-283F-A943-8002-2174CA056A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0" dirty="0"/>
              <a:t>The </a:t>
            </a:r>
            <a:r>
              <a:rPr lang="en-US" b="0" dirty="0">
                <a:solidFill>
                  <a:srgbClr val="FF0000"/>
                </a:solidFill>
              </a:rPr>
              <a:t>sleeves</a:t>
            </a:r>
            <a:r>
              <a:rPr lang="en-US" b="0" dirty="0"/>
              <a:t> are too long for me.</a:t>
            </a:r>
            <a:endParaRPr lang="en-US" dirty="0"/>
          </a:p>
        </p:txBody>
      </p:sp>
      <p:pic>
        <p:nvPicPr>
          <p:cNvPr id="4098" name="Picture 2" descr="https://bizweb.dktcdn.net/100/369/010/products/peace-longsleeve-7a-w.jpg?v=1615779137423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49" b="30849"/>
          <a:stretch>
            <a:fillRect/>
          </a:stretch>
        </p:blipFill>
        <p:spPr bwMode="auto">
          <a:xfrm>
            <a:off x="2339752" y="2014569"/>
            <a:ext cx="4176464" cy="370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>
            <a:off x="2339752" y="3717032"/>
            <a:ext cx="504056" cy="86409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5940152" y="3867975"/>
            <a:ext cx="720080" cy="86409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uksleep00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24471" y="12380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72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96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4" grpId="0" build="p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                                                 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sleeved /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sliːvd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adj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                                                  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sleeve (n):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short-sleeved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adj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endParaRPr lang="en-US" sz="2400" dirty="0" smtClean="0"/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sleeveless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/ˈ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sliːvləs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adj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411760" y="1988840"/>
            <a:ext cx="1287869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411760" y="3089140"/>
            <a:ext cx="129284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411760" y="3068960"/>
            <a:ext cx="1287869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699629" y="1628800"/>
            <a:ext cx="1880483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Rectangle 19"/>
          <p:cNvSpPr/>
          <p:nvPr/>
        </p:nvSpPr>
        <p:spPr>
          <a:xfrm>
            <a:off x="3699629" y="2888940"/>
            <a:ext cx="1736467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Rectangle 20"/>
          <p:cNvSpPr/>
          <p:nvPr/>
        </p:nvSpPr>
        <p:spPr>
          <a:xfrm>
            <a:off x="3704601" y="3717032"/>
            <a:ext cx="2379567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8581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FE00185-54E4-B242-97DE-66C927C0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</a:t>
            </a:r>
            <a:r>
              <a:rPr lang="en-US" dirty="0" smtClean="0"/>
              <a:t>laid (</a:t>
            </a:r>
            <a:r>
              <a:rPr lang="en-US" dirty="0" err="1" smtClean="0"/>
              <a:t>adj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B42DA40-4803-3442-A3E0-14CD82A86D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78013" y="1248697"/>
            <a:ext cx="5387975" cy="649288"/>
          </a:xfrm>
        </p:spPr>
        <p:txBody>
          <a:bodyPr/>
          <a:lstStyle/>
          <a:p>
            <a:r>
              <a:rPr lang="en-US" dirty="0"/>
              <a:t>/</a:t>
            </a:r>
            <a:r>
              <a:rPr lang="en-US" dirty="0" err="1"/>
              <a:t>plæd</a:t>
            </a:r>
            <a:r>
              <a:rPr lang="en-US" dirty="0"/>
              <a:t>/ </a:t>
            </a:r>
          </a:p>
        </p:txBody>
      </p:sp>
      <p:sp>
        <p:nvSpPr>
          <p:cNvPr id="4" name="Vertical Text Placeholder 3">
            <a:extLst>
              <a:ext uri="{FF2B5EF4-FFF2-40B4-BE49-F238E27FC236}">
                <a16:creationId xmlns="" xmlns:a16="http://schemas.microsoft.com/office/drawing/2014/main" id="{06C2B0FA-69CF-6B4C-9CEC-8B45D194F988}"/>
              </a:ext>
            </a:extLst>
          </p:cNvPr>
          <p:cNvSpPr>
            <a:spLocks noGrp="1"/>
          </p:cNvSpPr>
          <p:nvPr>
            <p:ph type="body" orient="vert"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có</a:t>
            </a:r>
            <a:r>
              <a:rPr lang="en-US" dirty="0"/>
              <a:t> ca-</a:t>
            </a:r>
            <a:r>
              <a:rPr lang="en-US" dirty="0" err="1"/>
              <a:t>rô</a:t>
            </a:r>
            <a:r>
              <a:rPr lang="en-US" dirty="0"/>
              <a:t>, </a:t>
            </a:r>
            <a:r>
              <a:rPr lang="en-US" dirty="0" err="1"/>
              <a:t>kẻ</a:t>
            </a:r>
            <a:r>
              <a:rPr lang="en-US" dirty="0"/>
              <a:t> ô </a:t>
            </a:r>
            <a:r>
              <a:rPr lang="en-US" dirty="0" err="1"/>
              <a:t>vuông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52DFDE1E-283F-A943-8002-2174CA056A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5772150"/>
            <a:ext cx="8119814" cy="708025"/>
          </a:xfrm>
        </p:spPr>
        <p:txBody>
          <a:bodyPr>
            <a:normAutofit fontScale="92500"/>
          </a:bodyPr>
          <a:lstStyle/>
          <a:p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b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plaid</a:t>
            </a:r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a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pattern of squares and </a:t>
            </a:r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lines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on </a:t>
            </a:r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cloth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5122" name="Picture 2" descr="https://cdn.w600.comps.canstockphoto.com/burberry-plaid-scottish-cage-background-drawing_csp6022579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995056"/>
            <a:ext cx="4762500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ukpkk__02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372200" y="13854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72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77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4" grpId="0" build="p"/>
      <p:bldP spid="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543</Words>
  <Application>Microsoft Office PowerPoint</Application>
  <PresentationFormat>On-screen Show (4:3)</PresentationFormat>
  <Paragraphs>160</Paragraphs>
  <Slides>25</Slides>
  <Notes>0</Notes>
  <HiddenSlides>0</HiddenSlides>
  <MMClips>21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Lato Semibold</vt:lpstr>
      <vt:lpstr>Times New Roman</vt:lpstr>
      <vt:lpstr>Office Theme</vt:lpstr>
      <vt:lpstr>UNIT 2 : CLOTHING  Lesson 2: Speak </vt:lpstr>
      <vt:lpstr>PowerPoint Presentation</vt:lpstr>
      <vt:lpstr>PowerPoint Presentation</vt:lpstr>
      <vt:lpstr>I: VOCABULARY: </vt:lpstr>
      <vt:lpstr>stripe (n)</vt:lpstr>
      <vt:lpstr>striped (adj)</vt:lpstr>
      <vt:lpstr>sleeve (n)</vt:lpstr>
      <vt:lpstr>PowerPoint Presentation</vt:lpstr>
      <vt:lpstr>plaid (adj)</vt:lpstr>
      <vt:lpstr>fade (v) </vt:lpstr>
      <vt:lpstr>PowerPoint Presentation</vt:lpstr>
      <vt:lpstr>sweater (n)</vt:lpstr>
      <vt:lpstr>baggy (adj)</vt:lpstr>
      <vt:lpstr>plain (adj)</vt:lpstr>
      <vt:lpstr>casual clothes   </vt:lpstr>
      <vt:lpstr>occasion (n)</vt:lpstr>
      <vt:lpstr>PowerPoint Presentation</vt:lpstr>
      <vt:lpstr>PowerPoint Presentation</vt:lpstr>
      <vt:lpstr>PowerPoint Presentation</vt:lpstr>
      <vt:lpstr>PowerPoint Presentation</vt:lpstr>
      <vt:lpstr>1. Match the phrases to the pictures.</vt:lpstr>
      <vt:lpstr>PowerPoint Presentation</vt:lpstr>
      <vt:lpstr>2. Complete the conservation with given words in the box: </vt:lpstr>
      <vt:lpstr>3. TAKE A SURVEY:  </vt:lpstr>
      <vt:lpstr>III. Homework: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 : CLOTHING  Lesson 3: Speak</dc:title>
  <dc:creator>Kieu_Anh</dc:creator>
  <cp:lastModifiedBy>Sony</cp:lastModifiedBy>
  <cp:revision>50</cp:revision>
  <dcterms:created xsi:type="dcterms:W3CDTF">2021-08-20T12:32:18Z</dcterms:created>
  <dcterms:modified xsi:type="dcterms:W3CDTF">2021-08-23T03:21:27Z</dcterms:modified>
</cp:coreProperties>
</file>