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61" r:id="rId5"/>
    <p:sldId id="257" r:id="rId6"/>
    <p:sldId id="268" r:id="rId7"/>
    <p:sldId id="260" r:id="rId8"/>
    <p:sldId id="259" r:id="rId9"/>
    <p:sldId id="258" r:id="rId10"/>
    <p:sldId id="267" r:id="rId11"/>
    <p:sldId id="266" r:id="rId12"/>
    <p:sldId id="272" r:id="rId13"/>
    <p:sldId id="277" r:id="rId14"/>
    <p:sldId id="276" r:id="rId15"/>
    <p:sldId id="274" r:id="rId16"/>
    <p:sldId id="278" r:id="rId17"/>
    <p:sldId id="275" r:id="rId18"/>
    <p:sldId id="273" r:id="rId19"/>
    <p:sldId id="279" r:id="rId20"/>
    <p:sldId id="280" r:id="rId21"/>
    <p:sldId id="282" r:id="rId22"/>
    <p:sldId id="281" r:id="rId23"/>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4E3DB-78C1-4406-8917-C7BED2AA6130}"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4E3DB-78C1-4406-8917-C7BED2AA6130}"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4E3DB-78C1-4406-8917-C7BED2AA6130}"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4E3DB-78C1-4406-8917-C7BED2AA6130}"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4E3DB-78C1-4406-8917-C7BED2AA6130}"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4E3DB-78C1-4406-8917-C7BED2AA6130}"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4E3DB-78C1-4406-8917-C7BED2AA6130}"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4E3DB-78C1-4406-8917-C7BED2AA6130}" type="datetimeFigureOut">
              <a:rPr lang="en-US" smtClean="0"/>
              <a:t>9/27/2021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77D9-390A-4DA7-8D29-14C598622C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hyperlink" Target="https://vi.wikipedia.org/wiki/Di_t%C3%ADch_qu%E1%BB%91c_gia_%C4%91%E1%BA%B7c_bi%E1%BB%87t" TargetMode="External"/><Relationship Id="rId3" Type="http://schemas.openxmlformats.org/officeDocument/2006/relationships/hyperlink" Target="https://vi.wikipedia.org/wiki/Th%C3%A1p" TargetMode="External"/><Relationship Id="rId7" Type="http://schemas.openxmlformats.org/officeDocument/2006/relationships/hyperlink" Target="https://vi.wikipedia.org/wiki/Vi%E1%BB%87t_Na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vi.wikipedia.org/wiki/V%C4%A9nh_Ph%C3%BAc" TargetMode="External"/><Relationship Id="rId5" Type="http://schemas.openxmlformats.org/officeDocument/2006/relationships/hyperlink" Target="https://vi.wikipedia.org/wiki/S%C3%B4ng_L%C3%B4_(huy%E1%BB%87n)" TargetMode="External"/><Relationship Id="rId4" Type="http://schemas.openxmlformats.org/officeDocument/2006/relationships/hyperlink" Target="https://vi.wikipedia.org/wiki/Nh%C3%A0_Tr%E1%BA%A7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vi.wikipedia.org/wiki/M%C3%A9t" TargetMode="External"/><Relationship Id="rId7" Type="http://schemas.openxmlformats.org/officeDocument/2006/relationships/hyperlink" Target="https://vi.wikipedia.org/wiki/H%C3%ACnh_ch%E1%BB%AF_nh%E1%BA%ADt"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vi.wikipedia.org/wiki/G%E1%BA%A1ch" TargetMode="External"/><Relationship Id="rId5" Type="http://schemas.openxmlformats.org/officeDocument/2006/relationships/hyperlink" Target="https://vi.wikipedia.org/wiki/H%C3%ACnh_vu%C3%B4ng" TargetMode="External"/><Relationship Id="rId4" Type="http://schemas.openxmlformats.org/officeDocument/2006/relationships/hyperlink" Target="https://vi.wikipedia.org/w/index.php?title=B%C3%ACnh_%C4%91%E1%BB%93&amp;action=edit&amp;redlink=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vi.wikipedia.org/w/index.php?title=H%E1%BB%8Da_ti%E1%BA%BFt&amp;action=edit&amp;redlink=1" TargetMode="External"/><Relationship Id="rId13" Type="http://schemas.openxmlformats.org/officeDocument/2006/relationships/hyperlink" Target="https://vi.wikipedia.org/wiki/R%E1%BB%93ng" TargetMode="External"/><Relationship Id="rId3" Type="http://schemas.openxmlformats.org/officeDocument/2006/relationships/hyperlink" Target="https://vi.wikipedia.org/w/index.php?title=G%E1%BA%A1ch_kh%E1%BA%A9u&amp;action=edit&amp;redlink=1" TargetMode="External"/><Relationship Id="rId7" Type="http://schemas.openxmlformats.org/officeDocument/2006/relationships/hyperlink" Target="https://vi.wikipedia.org/w/index.php?title=Hoa_v%C4%83n&amp;action=edit&amp;redlink=1" TargetMode="External"/><Relationship Id="rId12" Type="http://schemas.openxmlformats.org/officeDocument/2006/relationships/hyperlink" Target="https://vi.wikipedia.org/w/index.php?title=L%C3%A1_%C4%91%E1%BB%81&amp;action=edit&amp;redlink=1"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vi.wikipedia.org/w/index.php?title=G%E1%BA%A1ch_%E1%BB%91p&amp;action=edit&amp;redlink=1" TargetMode="External"/><Relationship Id="rId11" Type="http://schemas.openxmlformats.org/officeDocument/2006/relationships/hyperlink" Target="https://vi.wikipedia.org/wiki/Sen" TargetMode="External"/><Relationship Id="rId5" Type="http://schemas.openxmlformats.org/officeDocument/2006/relationships/hyperlink" Target="https://vi.wikipedia.org/wiki/M%E1%BB%99ng" TargetMode="External"/><Relationship Id="rId15" Type="http://schemas.openxmlformats.org/officeDocument/2006/relationships/hyperlink" Target="https://vi.wikipedia.org/wiki/Chanh" TargetMode="External"/><Relationship Id="rId10" Type="http://schemas.openxmlformats.org/officeDocument/2006/relationships/hyperlink" Target="https://vi.wikipedia.org/wiki/Hoa_c%C3%BAc" TargetMode="External"/><Relationship Id="rId4" Type="http://schemas.openxmlformats.org/officeDocument/2006/relationships/hyperlink" Target="https://vi.wikipedia.org/w/index.php?title=M%C3%A1i&amp;action=edit&amp;redlink=1" TargetMode="External"/><Relationship Id="rId9" Type="http://schemas.openxmlformats.org/officeDocument/2006/relationships/hyperlink" Target="https://vi.wikipedia.org/wiki/Th%C3%A1p_B%C3%ACnh_S%C6%A1n#cite_note-1" TargetMode="External"/><Relationship Id="rId14" Type="http://schemas.openxmlformats.org/officeDocument/2006/relationships/hyperlink" Target="https://vi.wikipedia.org/wiki/S%C6%B0_t%E1%BB%A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vi.wikipedia.org/wiki/An_Sinh" TargetMode="External"/><Relationship Id="rId3" Type="http://schemas.openxmlformats.org/officeDocument/2006/relationships/hyperlink" Target="https://vi.wikipedia.org/wiki/Vua_Tr%E1%BA%A7n" TargetMode="External"/><Relationship Id="rId7" Type="http://schemas.openxmlformats.org/officeDocument/2006/relationships/hyperlink" Target="https://vi.wikipedia.org/wiki/L%E1%BB%8Bch_s%E1%BB%AD_Vi%E1%BB%87t_Nam" TargetMode="External"/><Relationship Id="rId2" Type="http://schemas.openxmlformats.org/officeDocument/2006/relationships/hyperlink" Target="https://vi.wikipedia.org/wiki/Khu_di_t%C3%ADch_nh%C3%A0_Tr%E1%BA%A7n_%E1%BB%9F_%C4%90%C3%B4ng_Tri%E1%BB%81u" TargetMode="External"/><Relationship Id="rId1" Type="http://schemas.openxmlformats.org/officeDocument/2006/relationships/slideLayout" Target="../slideLayouts/slideLayout2.xml"/><Relationship Id="rId6" Type="http://schemas.openxmlformats.org/officeDocument/2006/relationships/hyperlink" Target="https://vi.wikipedia.org/wiki/Nguy%E1%BB%85n" TargetMode="External"/><Relationship Id="rId11" Type="http://schemas.openxmlformats.org/officeDocument/2006/relationships/hyperlink" Target="https://vi.wikipedia.org/wiki/H%C3%A0_N%E1%BB%99i" TargetMode="External"/><Relationship Id="rId5" Type="http://schemas.openxmlformats.org/officeDocument/2006/relationships/hyperlink" Target="https://vi.wikipedia.org/wiki/L%C3%AA" TargetMode="External"/><Relationship Id="rId10" Type="http://schemas.openxmlformats.org/officeDocument/2006/relationships/hyperlink" Target="https://vi.wikipedia.org/wiki/Qu%E1%BA%A3ng_Ninh" TargetMode="External"/><Relationship Id="rId4" Type="http://schemas.openxmlformats.org/officeDocument/2006/relationships/hyperlink" Target="https://vi.wikipedia.org/wiki/Tr%E1%BA%A7n" TargetMode="External"/><Relationship Id="rId9" Type="http://schemas.openxmlformats.org/officeDocument/2006/relationships/hyperlink" Target="https://vi.wikipedia.org/wiki/%C4%90%C3%B4ng_Tri%E1%BB%81u"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vi.wikipedia.org/wiki/Tr%E1%BA%A7n_Ngh%E1%BB%87_T%C3%B4ng" TargetMode="External"/><Relationship Id="rId3" Type="http://schemas.openxmlformats.org/officeDocument/2006/relationships/hyperlink" Target="https://vi.wikipedia.org/wiki/Tr%E1%BA%A7n_Th%C3%A1nh_T%C3%B4ng" TargetMode="External"/><Relationship Id="rId7" Type="http://schemas.openxmlformats.org/officeDocument/2006/relationships/hyperlink" Target="https://vi.wikipedia.org/wiki/Tr%E1%BA%A7n_Hi%E1%BA%BFn_T%C3%B4ng" TargetMode="External"/><Relationship Id="rId12" Type="http://schemas.openxmlformats.org/officeDocument/2006/relationships/hyperlink" Target="https://vi.wikipedia.org/wiki/B%C3%ACnh_%C4%90%E1%BB%8Bnh" TargetMode="External"/><Relationship Id="rId2" Type="http://schemas.openxmlformats.org/officeDocument/2006/relationships/hyperlink" Target="https://vi.wikipedia.org/wiki/Tr%E1%BA%A7n_Th%C3%A1i_T%C3%B4ng" TargetMode="External"/><Relationship Id="rId1" Type="http://schemas.openxmlformats.org/officeDocument/2006/relationships/slideLayout" Target="../slideLayouts/slideLayout2.xml"/><Relationship Id="rId6" Type="http://schemas.openxmlformats.org/officeDocument/2006/relationships/hyperlink" Target="https://vi.wikipedia.org/wiki/Tr%E1%BA%A7n_Minh_T%C3%B4ng" TargetMode="External"/><Relationship Id="rId11" Type="http://schemas.openxmlformats.org/officeDocument/2006/relationships/hyperlink" Target="https://vi.wikipedia.org/wiki/Granit" TargetMode="External"/><Relationship Id="rId5" Type="http://schemas.openxmlformats.org/officeDocument/2006/relationships/hyperlink" Target="https://vi.wikipedia.org/wiki/Tr%E1%BA%A7n_Anh_T%C3%B4ng" TargetMode="External"/><Relationship Id="rId10" Type="http://schemas.openxmlformats.org/officeDocument/2006/relationships/hyperlink" Target="https://vi.wikipedia.org/wiki/H%E1%BA%ADu_Tr%E1%BA%A7n" TargetMode="External"/><Relationship Id="rId4" Type="http://schemas.openxmlformats.org/officeDocument/2006/relationships/hyperlink" Target="https://vi.wikipedia.org/wiki/Tr%E1%BA%A7n_Nh%C3%A2n_T%C3%B4ng" TargetMode="External"/><Relationship Id="rId9" Type="http://schemas.openxmlformats.org/officeDocument/2006/relationships/hyperlink" Target="https://vi.wikipedia.org/wiki/Gi%E1%BA%A3n_%C4%90%E1%BB%8Bnh_%C4%90%E1%BA%B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04800" y="395992"/>
            <a:ext cx="8534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vi-VN"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TIẾT 2- BÀI 8: </a:t>
            </a:r>
            <a:endPar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vi-VN"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THƯỜNG THỨC MĨ THUẬT</a:t>
            </a:r>
            <a:endParaRPr kumimoji="0" lang="en-US" sz="3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200000"/>
              </a:lnSpc>
              <a:spcBef>
                <a:spcPct val="0"/>
              </a:spcBef>
              <a:spcAft>
                <a:spcPct val="0"/>
              </a:spcAft>
              <a:buClrTx/>
              <a:buSzTx/>
              <a:buFontTx/>
              <a:buNone/>
              <a:tabLst/>
            </a:pPr>
            <a:r>
              <a:rPr kumimoji="0" lang="en-US" sz="3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MỘT SỐ CÔNG TRÌNH MĨ THUẬT THỜI TRẦN</a:t>
            </a:r>
            <a:endParaRPr kumimoji="0" lang="en-US" sz="3600"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ctr" defTabSz="914400" rtl="0" eaLnBrk="0" fontAlgn="base" latinLnBrk="0" hangingPunct="0">
              <a:lnSpc>
                <a:spcPct val="2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( 1226-1400)</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data.nslide.com/doc/236/SGK_My_thuat_7__84jpg.jpg"/>
          <p:cNvPicPr>
            <a:picLocks noChangeAspect="1" noChangeArrowheads="1"/>
          </p:cNvPicPr>
          <p:nvPr/>
        </p:nvPicPr>
        <p:blipFill>
          <a:blip r:embed="rId2" cstate="print"/>
          <a:srcRect/>
          <a:stretch>
            <a:fillRect/>
          </a:stretch>
        </p:blipFill>
        <p:spPr bwMode="auto">
          <a:xfrm>
            <a:off x="1066800" y="513267"/>
            <a:ext cx="6629400" cy="4211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8" descr="h31-136"/>
          <p:cNvPicPr>
            <a:picLocks noChangeAspect="1" noChangeArrowheads="1"/>
          </p:cNvPicPr>
          <p:nvPr/>
        </p:nvPicPr>
        <p:blipFill>
          <a:blip r:embed="rId3" cstate="print"/>
          <a:srcRect/>
          <a:stretch>
            <a:fillRect/>
          </a:stretch>
        </p:blipFill>
        <p:spPr bwMode="auto">
          <a:xfrm>
            <a:off x="762000" y="457199"/>
            <a:ext cx="7391400" cy="513291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5632311"/>
          </a:xfrm>
          <a:prstGeom prst="rect">
            <a:avLst/>
          </a:prstGeom>
        </p:spPr>
        <p:txBody>
          <a:bodyPr wrap="square">
            <a:spAutoFit/>
          </a:bodyPr>
          <a:lstStyle/>
          <a:p>
            <a:pPr algn="just"/>
            <a:r>
              <a:rPr lang="vi-VN" sz="2400" dirty="0">
                <a:latin typeface="Times New Roman" pitchFamily="18" charset="0"/>
                <a:cs typeface="Times New Roman" pitchFamily="18" charset="0"/>
              </a:rPr>
              <a:t>"Tượng hổ ở lăng Trần Thủ Độ (Thái Bình). Trần Thủ Độ là thái sư triều Trần, ông là người uy dũng, quyết đoán, người góp phần dựng lên vương triều Trần, người có vai trò quan trọng trong chiến thắng chống quân xâm lược Mông Cổ (1258). Khu lăng mộ của ông được xây dựng vào năm 1264 tại Thái Bình, ở lăng có tạc một con hổ. Tượng hổ có kích thước gần như thật (dài 1m43), thân hình thon, bộ ức nở nang, bắp vế căng tròn. Tượng đã lột tả tính cách dũng mãnh của vị chúa sơn lâm ngay cả trong tư thế rất thư thái: nằm xoải chân, chân thu về phía trước, đầu ngẩng cao. Tượng hổ tạo khối đơn giản, dứt khoát, có chọn lọc và được sắp xếp một cách chặt chẽ, vững chãi. Sự trau chuốt, nuột nà của hình khối và đường nét với những đường chải mượt của tóc hổ, những đường vằn đều đặn trên ức tạo nên những hoa văn trang trí tôn thêm vẻ đẹp của hổ. Thông qua hình tượng con hổ, các nghệ sĩ điêu khắc thời xưa đã nắm bắt và lột tả được tính cách, vẻ đường bệ, lẫm liệt của Thái sư Trần Thủ Độ."</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ham lang mo Thai su Tran Thu Do"/>
          <p:cNvPicPr>
            <a:picLocks noChangeAspect="1" noChangeArrowheads="1"/>
          </p:cNvPicPr>
          <p:nvPr/>
        </p:nvPicPr>
        <p:blipFill>
          <a:blip r:embed="rId2" cstate="print"/>
          <a:srcRect/>
          <a:stretch>
            <a:fillRect/>
          </a:stretch>
        </p:blipFill>
        <p:spPr bwMode="auto">
          <a:xfrm>
            <a:off x="228600" y="762000"/>
            <a:ext cx="8698382" cy="5791200"/>
          </a:xfrm>
          <a:prstGeom prst="rect">
            <a:avLst/>
          </a:prstGeom>
          <a:noFill/>
        </p:spPr>
      </p:pic>
      <p:pic>
        <p:nvPicPr>
          <p:cNvPr id="3" name="Picture 2" descr="Tham lang mo Thai su Tran Thu Do-Hinh-8"/>
          <p:cNvPicPr>
            <a:picLocks noChangeAspect="1" noChangeArrowheads="1"/>
          </p:cNvPicPr>
          <p:nvPr/>
        </p:nvPicPr>
        <p:blipFill>
          <a:blip r:embed="rId3" cstate="print"/>
          <a:srcRect/>
          <a:stretch>
            <a:fillRect/>
          </a:stretch>
        </p:blipFill>
        <p:spPr bwMode="auto">
          <a:xfrm>
            <a:off x="228600" y="762000"/>
            <a:ext cx="8698382" cy="5791200"/>
          </a:xfrm>
          <a:prstGeom prst="rect">
            <a:avLst/>
          </a:prstGeom>
          <a:noFill/>
        </p:spPr>
      </p:pic>
      <p:pic>
        <p:nvPicPr>
          <p:cNvPr id="4" name="Picture 2" descr="Tham lang mo Thai su Tran Thu Do-Hinh-5"/>
          <p:cNvPicPr>
            <a:picLocks noChangeAspect="1" noChangeArrowheads="1"/>
          </p:cNvPicPr>
          <p:nvPr/>
        </p:nvPicPr>
        <p:blipFill>
          <a:blip r:embed="rId4" cstate="print"/>
          <a:srcRect/>
          <a:stretch>
            <a:fillRect/>
          </a:stretch>
        </p:blipFill>
        <p:spPr bwMode="auto">
          <a:xfrm>
            <a:off x="228600" y="762000"/>
            <a:ext cx="8698382" cy="5791200"/>
          </a:xfrm>
          <a:prstGeom prst="rect">
            <a:avLst/>
          </a:prstGeom>
          <a:noFill/>
        </p:spPr>
      </p:pic>
      <p:pic>
        <p:nvPicPr>
          <p:cNvPr id="5" name="Picture 2" descr="Tham lang mo Thai su Tran Thu Do-Hinh-2"/>
          <p:cNvPicPr>
            <a:picLocks noChangeAspect="1" noChangeArrowheads="1"/>
          </p:cNvPicPr>
          <p:nvPr/>
        </p:nvPicPr>
        <p:blipFill>
          <a:blip r:embed="rId5" cstate="print"/>
          <a:srcRect/>
          <a:stretch>
            <a:fillRect/>
          </a:stretch>
        </p:blipFill>
        <p:spPr bwMode="auto">
          <a:xfrm>
            <a:off x="228600" y="762000"/>
            <a:ext cx="8698382" cy="5791200"/>
          </a:xfrm>
          <a:prstGeom prst="rect">
            <a:avLst/>
          </a:prstGeom>
          <a:noFill/>
        </p:spPr>
      </p:pic>
      <p:pic>
        <p:nvPicPr>
          <p:cNvPr id="6" name="Picture 2" descr="Tham lang mo Thai su Tran Thu Do-Hinh-3"/>
          <p:cNvPicPr>
            <a:picLocks noChangeAspect="1" noChangeArrowheads="1"/>
          </p:cNvPicPr>
          <p:nvPr/>
        </p:nvPicPr>
        <p:blipFill>
          <a:blip r:embed="rId6" cstate="print"/>
          <a:srcRect/>
          <a:stretch>
            <a:fillRect/>
          </a:stretch>
        </p:blipFill>
        <p:spPr bwMode="auto">
          <a:xfrm>
            <a:off x="228600" y="762000"/>
            <a:ext cx="8698382" cy="5791200"/>
          </a:xfrm>
          <a:prstGeom prst="rect">
            <a:avLst/>
          </a:prstGeom>
          <a:noFill/>
        </p:spPr>
      </p:pic>
      <p:pic>
        <p:nvPicPr>
          <p:cNvPr id="7" name="Picture 2" descr="Tham lang mo Thai su Tran Thu Do-Hinh-6"/>
          <p:cNvPicPr>
            <a:picLocks noChangeAspect="1" noChangeArrowheads="1"/>
          </p:cNvPicPr>
          <p:nvPr/>
        </p:nvPicPr>
        <p:blipFill>
          <a:blip r:embed="rId7" cstate="print"/>
          <a:srcRect/>
          <a:stretch>
            <a:fillRect/>
          </a:stretch>
        </p:blipFill>
        <p:spPr bwMode="auto">
          <a:xfrm>
            <a:off x="228600" y="762000"/>
            <a:ext cx="8698382" cy="5791200"/>
          </a:xfrm>
          <a:prstGeom prst="rect">
            <a:avLst/>
          </a:prstGeom>
          <a:noFill/>
        </p:spPr>
      </p:pic>
      <p:sp>
        <p:nvSpPr>
          <p:cNvPr id="9" name="Rectangle 8"/>
          <p:cNvSpPr/>
          <p:nvPr/>
        </p:nvSpPr>
        <p:spPr>
          <a:xfrm>
            <a:off x="2514600" y="76200"/>
            <a:ext cx="4006610" cy="646331"/>
          </a:xfrm>
          <a:prstGeom prst="rect">
            <a:avLst/>
          </a:prstGeom>
        </p:spPr>
        <p:txBody>
          <a:bodyPr wrap="none">
            <a:spAutoFit/>
          </a:bodyPr>
          <a:lstStyle/>
          <a:p>
            <a:r>
              <a:rPr lang="en-US" sz="3600" b="1" dirty="0" smtClean="0">
                <a:solidFill>
                  <a:srgbClr val="FF0000"/>
                </a:solidFill>
                <a:latin typeface="Times New Roman" pitchFamily="18" charset="0"/>
                <a:cs typeface="Times New Roman" pitchFamily="18" charset="0"/>
              </a:rPr>
              <a:t>L</a:t>
            </a:r>
            <a:r>
              <a:rPr lang="vi-VN" sz="3600" b="1" dirty="0" smtClean="0">
                <a:solidFill>
                  <a:srgbClr val="FF0000"/>
                </a:solidFill>
                <a:latin typeface="Times New Roman" pitchFamily="18" charset="0"/>
                <a:cs typeface="Times New Roman" pitchFamily="18" charset="0"/>
              </a:rPr>
              <a:t>ăng Trần Thủ Độ </a:t>
            </a:r>
            <a:endParaRPr lang="en-US" sz="3600" b="1" dirty="0">
              <a:solidFill>
                <a:srgbClr val="FF0000"/>
              </a:solidFill>
              <a:latin typeface="Times New Roman" pitchFamily="18" charset="0"/>
              <a:cs typeface="Times New Roman" pitchFamily="18" charset="0"/>
            </a:endParaRPr>
          </a:p>
        </p:txBody>
      </p:sp>
      <p:sp>
        <p:nvSpPr>
          <p:cNvPr id="11" name="Rectangle 10"/>
          <p:cNvSpPr/>
          <p:nvPr/>
        </p:nvSpPr>
        <p:spPr>
          <a:xfrm>
            <a:off x="3033758" y="3244334"/>
            <a:ext cx="3076483" cy="369332"/>
          </a:xfrm>
          <a:prstGeom prst="rect">
            <a:avLst/>
          </a:prstGeom>
        </p:spPr>
        <p:txBody>
          <a:bodyPr wrap="none">
            <a:spAutoFit/>
          </a:bodyPr>
          <a:lstStyle/>
          <a:p>
            <a:r>
              <a:rPr lang="en-US" b="1" i="1" dirty="0" err="1"/>
              <a:t>Chạm</a:t>
            </a:r>
            <a:r>
              <a:rPr lang="en-US" b="1" i="1" dirty="0"/>
              <a:t> </a:t>
            </a:r>
            <a:r>
              <a:rPr lang="en-US" b="1" i="1" dirty="0" err="1"/>
              <a:t>khắc</a:t>
            </a:r>
            <a:r>
              <a:rPr lang="en-US" b="1" i="1" dirty="0"/>
              <a:t> </a:t>
            </a:r>
            <a:r>
              <a:rPr lang="en-US" b="1" i="1" dirty="0" err="1"/>
              <a:t>gỗ</a:t>
            </a:r>
            <a:r>
              <a:rPr lang="en-US" b="1" i="1" dirty="0"/>
              <a:t> ở </a:t>
            </a:r>
            <a:r>
              <a:rPr lang="en-US" b="1" i="1" dirty="0" err="1"/>
              <a:t>chùa</a:t>
            </a:r>
            <a:r>
              <a:rPr lang="en-US" b="1" i="1" dirty="0"/>
              <a:t> </a:t>
            </a:r>
            <a:r>
              <a:rPr lang="en-US" b="1" i="1" dirty="0" err="1"/>
              <a:t>Thái</a:t>
            </a:r>
            <a:r>
              <a:rPr lang="en-US" b="1" i="1" dirty="0"/>
              <a:t> </a:t>
            </a:r>
            <a:r>
              <a:rPr lang="en-US" b="1" i="1" dirty="0" err="1"/>
              <a:t>Lạc</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300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0"/>
                                        <p:tgtEl>
                                          <p:spTgt spid="26626"/>
                                        </p:tgtEl>
                                      </p:cBhvr>
                                    </p:animEffect>
                                  </p:childTnLst>
                                </p:cTn>
                              </p:par>
                            </p:childTnLst>
                          </p:cTn>
                        </p:par>
                        <p:par>
                          <p:cTn id="8" fill="hold">
                            <p:stCondLst>
                              <p:cond delay="8000"/>
                            </p:stCondLst>
                            <p:childTnLst>
                              <p:par>
                                <p:cTn id="9" presetID="8" presetClass="entr" presetSubtype="16"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5000"/>
                                        <p:tgtEl>
                                          <p:spTgt spid="3"/>
                                        </p:tgtEl>
                                      </p:cBhvr>
                                    </p:animEffect>
                                  </p:childTnLst>
                                </p:cTn>
                              </p:par>
                            </p:childTnLst>
                          </p:cTn>
                        </p:par>
                        <p:par>
                          <p:cTn id="12" fill="hold">
                            <p:stCondLst>
                              <p:cond delay="16000"/>
                            </p:stCondLst>
                            <p:childTnLst>
                              <p:par>
                                <p:cTn id="13" presetID="5" presetClass="entr" presetSubtype="10" fill="hold" nodeType="after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0"/>
                                        <p:tgtEl>
                                          <p:spTgt spid="4"/>
                                        </p:tgtEl>
                                      </p:cBhvr>
                                    </p:animEffect>
                                  </p:childTnLst>
                                </p:cTn>
                              </p:par>
                            </p:childTnLst>
                          </p:cTn>
                        </p:par>
                        <p:par>
                          <p:cTn id="16" fill="hold">
                            <p:stCondLst>
                              <p:cond delay="24000"/>
                            </p:stCondLst>
                            <p:childTnLst>
                              <p:par>
                                <p:cTn id="17" presetID="3" presetClass="entr" presetSubtype="10" fill="hold" nodeType="after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0"/>
                                        <p:tgtEl>
                                          <p:spTgt spid="5"/>
                                        </p:tgtEl>
                                      </p:cBhvr>
                                    </p:animEffect>
                                  </p:childTnLst>
                                </p:cTn>
                              </p:par>
                            </p:childTnLst>
                          </p:cTn>
                        </p:par>
                        <p:par>
                          <p:cTn id="20" fill="hold">
                            <p:stCondLst>
                              <p:cond delay="32000"/>
                            </p:stCondLst>
                            <p:childTnLst>
                              <p:par>
                                <p:cTn id="21" presetID="5" presetClass="entr" presetSubtype="10" fill="hold" nodeType="afterEffect">
                                  <p:stCondLst>
                                    <p:cond delay="300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0"/>
                                        <p:tgtEl>
                                          <p:spTgt spid="6"/>
                                        </p:tgtEl>
                                      </p:cBhvr>
                                    </p:animEffect>
                                  </p:childTnLst>
                                </p:cTn>
                              </p:par>
                            </p:childTnLst>
                          </p:cTn>
                        </p:par>
                        <p:par>
                          <p:cTn id="24" fill="hold">
                            <p:stCondLst>
                              <p:cond delay="40000"/>
                            </p:stCondLst>
                            <p:childTnLst>
                              <p:par>
                                <p:cTn id="25" presetID="3" presetClass="entr" presetSubtype="10" fill="hold" nodeType="afterEffect">
                                  <p:stCondLst>
                                    <p:cond delay="300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1371600" y="241518"/>
            <a:ext cx="6781800" cy="1015663"/>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pPr>
            <a:r>
              <a:rPr lang="en-US" sz="2400" b="1" u="sng" dirty="0" smtClean="0">
                <a:solidFill>
                  <a:srgbClr val="FF0000"/>
                </a:solidFill>
                <a:latin typeface="Times New Roman" pitchFamily="18" charset="0"/>
                <a:cs typeface="Times New Roman" pitchFamily="18" charset="0"/>
              </a:rPr>
              <a:t>CHẠM KHẮC GỖ Ở CHÙA THÁI LẠC:</a:t>
            </a:r>
            <a:endParaRPr lang="en-US" sz="2400" b="1" u="sng" dirty="0">
              <a:solidFill>
                <a:srgbClr val="FF0000"/>
              </a:solidFill>
              <a:latin typeface="Times New Roman" pitchFamily="18" charset="0"/>
              <a:cs typeface="Times New Roman" pitchFamily="18" charset="0"/>
            </a:endParaRPr>
          </a:p>
          <a:p>
            <a:pPr algn="ctr">
              <a:spcBef>
                <a:spcPct val="50000"/>
              </a:spcBef>
            </a:pPr>
            <a:r>
              <a:rPr lang="en-US" sz="2400" b="1" u="sng" dirty="0" smtClean="0">
                <a:solidFill>
                  <a:srgbClr val="FF0000"/>
                </a:solidFill>
                <a:latin typeface="Times New Roman" pitchFamily="18" charset="0"/>
                <a:cs typeface="Times New Roman" pitchFamily="18" charset="0"/>
              </a:rPr>
              <a:t>(HƯNG YÊN)</a:t>
            </a:r>
            <a:endParaRPr lang="en-US" sz="2400" b="1" u="sng" dirty="0">
              <a:solidFill>
                <a:srgbClr val="FF0000"/>
              </a:solidFill>
              <a:latin typeface="Times New Roman" pitchFamily="18" charset="0"/>
              <a:cs typeface="Times New Roman" pitchFamily="18" charset="0"/>
            </a:endParaRPr>
          </a:p>
        </p:txBody>
      </p:sp>
      <p:pic>
        <p:nvPicPr>
          <p:cNvPr id="32775" name="Picture 7" descr="IMG_0005"/>
          <p:cNvPicPr>
            <a:picLocks noChangeAspect="1" noChangeArrowheads="1"/>
          </p:cNvPicPr>
          <p:nvPr/>
        </p:nvPicPr>
        <p:blipFill>
          <a:blip r:embed="rId2" cstate="print"/>
          <a:srcRect/>
          <a:stretch>
            <a:fillRect/>
          </a:stretch>
        </p:blipFill>
        <p:spPr bwMode="auto">
          <a:xfrm>
            <a:off x="5562600" y="2057400"/>
            <a:ext cx="2667000" cy="2743200"/>
          </a:xfrm>
          <a:prstGeom prst="rect">
            <a:avLst/>
          </a:prstGeom>
          <a:noFill/>
        </p:spPr>
      </p:pic>
      <p:pic>
        <p:nvPicPr>
          <p:cNvPr id="32776" name="Picture 8" descr="IMG_0004"/>
          <p:cNvPicPr>
            <a:picLocks noChangeAspect="1" noChangeArrowheads="1"/>
          </p:cNvPicPr>
          <p:nvPr/>
        </p:nvPicPr>
        <p:blipFill>
          <a:blip r:embed="rId3" cstate="print"/>
          <a:srcRect/>
          <a:stretch>
            <a:fillRect/>
          </a:stretch>
        </p:blipFill>
        <p:spPr bwMode="auto">
          <a:xfrm>
            <a:off x="762000" y="2133600"/>
            <a:ext cx="4191000" cy="270033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hùa Thái Lạc"/>
          <p:cNvPicPr>
            <a:picLocks noChangeAspect="1" noChangeArrowheads="1"/>
          </p:cNvPicPr>
          <p:nvPr/>
        </p:nvPicPr>
        <p:blipFill>
          <a:blip r:embed="rId2" cstate="print"/>
          <a:srcRect/>
          <a:stretch>
            <a:fillRect/>
          </a:stretch>
        </p:blipFill>
        <p:spPr bwMode="auto">
          <a:xfrm>
            <a:off x="381000" y="914400"/>
            <a:ext cx="8458200" cy="5469637"/>
          </a:xfrm>
          <a:prstGeom prst="rect">
            <a:avLst/>
          </a:prstGeom>
          <a:noFill/>
        </p:spPr>
      </p:pic>
      <p:sp>
        <p:nvSpPr>
          <p:cNvPr id="3" name="Rectangle 2"/>
          <p:cNvSpPr/>
          <p:nvPr/>
        </p:nvSpPr>
        <p:spPr>
          <a:xfrm>
            <a:off x="3200400" y="228600"/>
            <a:ext cx="3339376" cy="646331"/>
          </a:xfrm>
          <a:prstGeom prst="rect">
            <a:avLst/>
          </a:prstGeom>
        </p:spPr>
        <p:txBody>
          <a:bodyPr wrap="none">
            <a:spAutoFit/>
          </a:bodyPr>
          <a:lstStyle/>
          <a:p>
            <a:r>
              <a:rPr lang="en-US" sz="3600" b="1" dirty="0" err="1">
                <a:solidFill>
                  <a:srgbClr val="FF0000"/>
                </a:solidFill>
                <a:latin typeface="Arial" pitchFamily="34" charset="0"/>
                <a:cs typeface="Arial" pitchFamily="34" charset="0"/>
              </a:rPr>
              <a:t>Chùa</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Thái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Lạc</a:t>
            </a:r>
            <a:endParaRPr lang="en-US" sz="3600" b="1" dirty="0">
              <a:solidFill>
                <a:srgbClr val="FF0000"/>
              </a:solidFill>
              <a:latin typeface="Arial" pitchFamily="34" charset="0"/>
              <a:cs typeface="Arial" pitchFamily="34" charset="0"/>
            </a:endParaRPr>
          </a:p>
        </p:txBody>
      </p:sp>
      <p:pic>
        <p:nvPicPr>
          <p:cNvPr id="33796" name="Picture 4" descr="chùa Thái Lạc"/>
          <p:cNvPicPr>
            <a:picLocks noChangeAspect="1" noChangeArrowheads="1"/>
          </p:cNvPicPr>
          <p:nvPr/>
        </p:nvPicPr>
        <p:blipFill>
          <a:blip r:embed="rId3" cstate="print"/>
          <a:srcRect/>
          <a:stretch>
            <a:fillRect/>
          </a:stretch>
        </p:blipFill>
        <p:spPr bwMode="auto">
          <a:xfrm>
            <a:off x="381000" y="914400"/>
            <a:ext cx="8458200" cy="54864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in)">
                                      <p:cBhvr>
                                        <p:cTn id="12"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7831"/>
            <a:ext cx="8839200" cy="2462213"/>
          </a:xfrm>
          <a:prstGeom prst="rect">
            <a:avLst/>
          </a:prstGeom>
        </p:spPr>
        <p:txBody>
          <a:bodyPr wrap="square">
            <a:spAutoFit/>
          </a:bodyPr>
          <a:lstStyle/>
          <a:p>
            <a:pPr algn="just"/>
            <a:r>
              <a:rPr lang="vi-VN" sz="2200" dirty="0">
                <a:latin typeface="Times New Roman" pitchFamily="18" charset="0"/>
                <a:cs typeface="Times New Roman" pitchFamily="18" charset="0"/>
              </a:rPr>
              <a:t>Chùa thường gọi là chùa Thái Lạc, tọa lạc ở thôn Thái Lạc, xã Lạc Hồng, huyện Văn Lâm, tỉnh Hưng Yên. Chùa thuộc hệ phái Bắc tông.</a:t>
            </a:r>
          </a:p>
          <a:p>
            <a:pPr algn="just"/>
            <a:r>
              <a:rPr lang="vi-VN" sz="2200" dirty="0">
                <a:latin typeface="Times New Roman" pitchFamily="18" charset="0"/>
                <a:cs typeface="Times New Roman" pitchFamily="18" charset="0"/>
              </a:rPr>
              <a:t>Chùa được khởi dựng từ đời Trần, đầu thế kỷ XIV. Ngôi chùa hiện nay được xây theo kiểu “Nội Công Ngoại Quốc”, đã được trùng tu, xây dựng lại nhiều lần ở các thế kỷ XVI, XVII, XVIII, XIX. Bàn thờ ở thượng điện có bốn pho tượng các nữ thần Pháp Vân, Pháp Vũ, Pháp Lôi, Pháp Điện, là các vị thần trong hệ thống Tứ Pháp, gốc ở vùng Dâu (Bắc Ninh).</a:t>
            </a:r>
          </a:p>
        </p:txBody>
      </p:sp>
      <p:sp>
        <p:nvSpPr>
          <p:cNvPr id="3" name="Rectangle 2"/>
          <p:cNvSpPr/>
          <p:nvPr/>
        </p:nvSpPr>
        <p:spPr>
          <a:xfrm>
            <a:off x="152400" y="3277850"/>
            <a:ext cx="8839200" cy="1107996"/>
          </a:xfrm>
          <a:prstGeom prst="rect">
            <a:avLst/>
          </a:prstGeom>
        </p:spPr>
        <p:txBody>
          <a:bodyPr wrap="square">
            <a:spAutoFit/>
          </a:bodyPr>
          <a:lstStyle/>
          <a:p>
            <a:pPr algn="just"/>
            <a:r>
              <a:rPr lang="vi-VN" sz="2200" dirty="0">
                <a:latin typeface="Times New Roman" pitchFamily="18" charset="0"/>
                <a:cs typeface="Times New Roman" pitchFamily="18" charset="0"/>
              </a:rPr>
              <a:t>Chùa được khởi dựng từ đời Trần, đầu thế kỷ 14. Ngôi chùa hiện nay được xây theo kiểu “Nội Công Ngoại Quốc”, gồm tiền đường năm gian, ba gian thượng điện, hai dãy hành lang mỗi bên chín gian, nhà tổ bảy gian.</a:t>
            </a:r>
            <a:endParaRPr lang="en-US" sz="2200" dirty="0">
              <a:latin typeface="Times New Roman" pitchFamily="18" charset="0"/>
              <a:cs typeface="Times New Roman" pitchFamily="18" charset="0"/>
            </a:endParaRPr>
          </a:p>
        </p:txBody>
      </p:sp>
      <p:sp>
        <p:nvSpPr>
          <p:cNvPr id="4" name="Rectangle 3"/>
          <p:cNvSpPr/>
          <p:nvPr/>
        </p:nvSpPr>
        <p:spPr>
          <a:xfrm>
            <a:off x="152400" y="4954250"/>
            <a:ext cx="8839200" cy="1446550"/>
          </a:xfrm>
          <a:prstGeom prst="rect">
            <a:avLst/>
          </a:prstGeom>
        </p:spPr>
        <p:txBody>
          <a:bodyPr wrap="square">
            <a:spAutoFit/>
          </a:bodyPr>
          <a:lstStyle/>
          <a:p>
            <a:pPr algn="just"/>
            <a:r>
              <a:rPr lang="vi-VN" sz="2200" dirty="0">
                <a:latin typeface="Times New Roman" pitchFamily="18" charset="0"/>
                <a:cs typeface="Times New Roman" pitchFamily="18" charset="0"/>
              </a:rPr>
              <a:t>Đặc biệt, chùa còn giữ được các tấm ván bưng chạm khắc trang trí của thế kỷ XIV, là những tiêu bản duy nhất ở Việt Nam, với những đề tài như Thiên nữ dâng hoa, nhạc công biểu diễn đàn, nhị, tiêu, sáo; phù điêu chạm rồng, phượng...</a:t>
            </a:r>
            <a:endParaRPr lang="en-US" sz="22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8" name="Text Box 12"/>
          <p:cNvSpPr txBox="1">
            <a:spLocks noChangeArrowheads="1"/>
          </p:cNvSpPr>
          <p:nvPr/>
        </p:nvSpPr>
        <p:spPr bwMode="auto">
          <a:xfrm>
            <a:off x="1219200" y="1646237"/>
            <a:ext cx="6781800" cy="3293209"/>
          </a:xfrm>
          <a:prstGeom prst="rect">
            <a:avLst/>
          </a:prstGeom>
          <a:noFill/>
          <a:ln w="9525">
            <a:noFill/>
            <a:miter lim="800000"/>
            <a:headEnd/>
            <a:tailEnd/>
          </a:ln>
          <a:effectLst/>
        </p:spPr>
        <p:txBody>
          <a:bodyPr>
            <a:spAutoFit/>
          </a:bodyPr>
          <a:lstStyle/>
          <a:p>
            <a:pPr>
              <a:spcBef>
                <a:spcPct val="50000"/>
              </a:spcBef>
            </a:pPr>
            <a:r>
              <a:rPr lang="en-US" sz="3200" b="1" i="1" dirty="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Chùa</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được</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xây</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từ</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thời</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Trần</a:t>
            </a:r>
            <a:r>
              <a:rPr lang="en-US" sz="3200" b="1" i="1" dirty="0" smtClean="0">
                <a:solidFill>
                  <a:schemeClr val="tx2"/>
                </a:solidFill>
                <a:latin typeface="Times New Roman" pitchFamily="18" charset="0"/>
                <a:cs typeface="Times New Roman" pitchFamily="18" charset="0"/>
              </a:rPr>
              <a:t> (1225-1400) tai </a:t>
            </a:r>
            <a:r>
              <a:rPr lang="en-US" sz="3200" b="1" i="1" dirty="0" err="1" smtClean="0">
                <a:solidFill>
                  <a:schemeClr val="tx2"/>
                </a:solidFill>
                <a:latin typeface="Times New Roman" pitchFamily="18" charset="0"/>
                <a:cs typeface="Times New Roman" pitchFamily="18" charset="0"/>
              </a:rPr>
              <a:t>Hưng</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Yên</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chùa</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đã</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bị</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hư</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hỏng</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nặng</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Nhừng</a:t>
            </a:r>
            <a:r>
              <a:rPr lang="en-US" sz="3200" b="1" i="1" dirty="0" smtClean="0">
                <a:solidFill>
                  <a:schemeClr val="tx2"/>
                </a:solidFill>
                <a:latin typeface="Times New Roman" pitchFamily="18" charset="0"/>
                <a:cs typeface="Times New Roman" pitchFamily="18" charset="0"/>
              </a:rPr>
              <a:t> di </a:t>
            </a:r>
            <a:r>
              <a:rPr lang="en-US" sz="3200" b="1" i="1" dirty="0" err="1" smtClean="0">
                <a:solidFill>
                  <a:schemeClr val="tx2"/>
                </a:solidFill>
                <a:latin typeface="Times New Roman" pitchFamily="18" charset="0"/>
                <a:cs typeface="Times New Roman" pitchFamily="18" charset="0"/>
              </a:rPr>
              <a:t>vật</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còn</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lại</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chỉ</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là</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một</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bộ</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phận</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của</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kiến</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trúc</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chùa</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trong</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đó</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có</a:t>
            </a:r>
            <a:r>
              <a:rPr lang="en-US" sz="3200" b="1" i="1" dirty="0" smtClean="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các</a:t>
            </a:r>
            <a:r>
              <a:rPr lang="en-US" sz="3200" b="1" i="1" dirty="0">
                <a:solidFill>
                  <a:schemeClr val="tx2"/>
                </a:solidFill>
                <a:latin typeface="Times New Roman" pitchFamily="18" charset="0"/>
                <a:cs typeface="Times New Roman" pitchFamily="18" charset="0"/>
              </a:rPr>
              <a:t> </a:t>
            </a:r>
            <a:r>
              <a:rPr lang="en-US" sz="3200" b="1" i="1" dirty="0" err="1">
                <a:solidFill>
                  <a:schemeClr val="tx2"/>
                </a:solidFill>
                <a:latin typeface="Times New Roman" pitchFamily="18" charset="0"/>
                <a:cs typeface="Times New Roman" pitchFamily="18" charset="0"/>
              </a:rPr>
              <a:t>bức</a:t>
            </a:r>
            <a:r>
              <a:rPr lang="en-US" sz="3200" b="1" i="1" dirty="0">
                <a:solidFill>
                  <a:schemeClr val="tx2"/>
                </a:solidFill>
                <a:latin typeface="Times New Roman" pitchFamily="18" charset="0"/>
                <a:cs typeface="Times New Roman" pitchFamily="18" charset="0"/>
              </a:rPr>
              <a:t> </a:t>
            </a:r>
            <a:r>
              <a:rPr lang="en-US" sz="3200" b="1" i="1" dirty="0" err="1">
                <a:solidFill>
                  <a:schemeClr val="tx2"/>
                </a:solidFill>
                <a:latin typeface="Times New Roman" pitchFamily="18" charset="0"/>
                <a:cs typeface="Times New Roman" pitchFamily="18" charset="0"/>
              </a:rPr>
              <a:t>chạm</a:t>
            </a:r>
            <a:r>
              <a:rPr lang="en-US" sz="3200" b="1" i="1" dirty="0">
                <a:solidFill>
                  <a:schemeClr val="tx2"/>
                </a:solidFill>
                <a:latin typeface="Times New Roman" pitchFamily="18" charset="0"/>
                <a:cs typeface="Times New Roman" pitchFamily="18" charset="0"/>
              </a:rPr>
              <a:t> </a:t>
            </a:r>
            <a:r>
              <a:rPr lang="en-US" sz="3200" b="1" i="1" dirty="0" err="1">
                <a:solidFill>
                  <a:schemeClr val="tx2"/>
                </a:solidFill>
                <a:latin typeface="Times New Roman" pitchFamily="18" charset="0"/>
                <a:cs typeface="Times New Roman" pitchFamily="18" charset="0"/>
              </a:rPr>
              <a:t>khắc</a:t>
            </a:r>
            <a:r>
              <a:rPr lang="en-US" sz="3200" b="1" i="1" dirty="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gỗ</a:t>
            </a:r>
            <a:r>
              <a:rPr lang="en-US" sz="3200" b="1" i="1" dirty="0" smtClean="0">
                <a:solidFill>
                  <a:schemeClr val="tx2"/>
                </a:solidFill>
                <a:latin typeface="Times New Roman" pitchFamily="18" charset="0"/>
                <a:cs typeface="Times New Roman" pitchFamily="18" charset="0"/>
              </a:rPr>
              <a:t>.</a:t>
            </a:r>
            <a:endParaRPr lang="en-US" sz="3200" b="1" i="1" dirty="0">
              <a:solidFill>
                <a:schemeClr val="tx2"/>
              </a:solidFill>
              <a:latin typeface="Times New Roman" pitchFamily="18" charset="0"/>
              <a:cs typeface="Times New Roman" pitchFamily="18" charset="0"/>
            </a:endParaRPr>
          </a:p>
          <a:p>
            <a:pPr eaLnBrk="1" hangingPunct="1">
              <a:spcBef>
                <a:spcPct val="50000"/>
              </a:spcBef>
            </a:pPr>
            <a:r>
              <a:rPr lang="en-US" sz="3200" b="1" i="1" dirty="0">
                <a:solidFill>
                  <a:schemeClr val="tx2"/>
                </a:solidFill>
                <a:latin typeface=".VnTime" pitchFamily="34" charset="0"/>
              </a:rPr>
              <a:t>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9948"/>
                                        </p:tgtEl>
                                        <p:attrNameLst>
                                          <p:attrName>style.visibility</p:attrName>
                                        </p:attrNameLst>
                                      </p:cBhvr>
                                      <p:to>
                                        <p:strVal val="visible"/>
                                      </p:to>
                                    </p:set>
                                    <p:anim calcmode="lin" valueType="num">
                                      <p:cBhvr>
                                        <p:cTn id="7" dur="500" fill="hold"/>
                                        <p:tgtEl>
                                          <p:spTgt spid="3994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948"/>
                                        </p:tgtEl>
                                        <p:attrNameLst>
                                          <p:attrName>ppt_y</p:attrName>
                                        </p:attrNameLst>
                                      </p:cBhvr>
                                      <p:tavLst>
                                        <p:tav tm="0">
                                          <p:val>
                                            <p:strVal val="#ppt_y"/>
                                          </p:val>
                                        </p:tav>
                                        <p:tav tm="100000">
                                          <p:val>
                                            <p:strVal val="#ppt_y"/>
                                          </p:val>
                                        </p:tav>
                                      </p:tavLst>
                                    </p:anim>
                                    <p:anim calcmode="lin" valueType="num">
                                      <p:cBhvr>
                                        <p:cTn id="9" dur="500" fill="hold"/>
                                        <p:tgtEl>
                                          <p:spTgt spid="3994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94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hùa Thái Lạc"/>
          <p:cNvPicPr>
            <a:picLocks noChangeAspect="1" noChangeArrowheads="1"/>
          </p:cNvPicPr>
          <p:nvPr/>
        </p:nvPicPr>
        <p:blipFill>
          <a:blip r:embed="rId2" cstate="print"/>
          <a:srcRect/>
          <a:stretch>
            <a:fillRect/>
          </a:stretch>
        </p:blipFill>
        <p:spPr bwMode="auto">
          <a:xfrm>
            <a:off x="685800" y="609600"/>
            <a:ext cx="8004175" cy="6003132"/>
          </a:xfrm>
          <a:prstGeom prst="rect">
            <a:avLst/>
          </a:prstGeom>
          <a:noFill/>
        </p:spPr>
      </p:pic>
      <p:sp>
        <p:nvSpPr>
          <p:cNvPr id="3" name="Rectangle 2"/>
          <p:cNvSpPr/>
          <p:nvPr/>
        </p:nvSpPr>
        <p:spPr>
          <a:xfrm>
            <a:off x="2590800" y="152400"/>
            <a:ext cx="3767826" cy="461665"/>
          </a:xfrm>
          <a:prstGeom prst="rect">
            <a:avLst/>
          </a:prstGeom>
        </p:spPr>
        <p:txBody>
          <a:bodyPr wrap="none">
            <a:spAutoFit/>
          </a:bodyPr>
          <a:lstStyle/>
          <a:p>
            <a:r>
              <a:rPr lang="vi-VN" sz="2400" b="1" dirty="0">
                <a:solidFill>
                  <a:srgbClr val="FF0000"/>
                </a:solidFill>
                <a:latin typeface="Times New Roman" pitchFamily="18" charset="0"/>
                <a:cs typeface="Times New Roman" pitchFamily="18" charset="0"/>
              </a:rPr>
              <a:t>Bức điêu khắc gỗ thời Trần</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rot="16200000">
            <a:off x="-1364949" y="2984773"/>
            <a:ext cx="3425874"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Tiên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nữ</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cưỡi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phượng</a:t>
            </a:r>
            <a:endParaRPr lang="en-US" sz="2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610600" cy="2677656"/>
          </a:xfrm>
          <a:prstGeom prst="rect">
            <a:avLst/>
          </a:prstGeom>
        </p:spPr>
        <p:txBody>
          <a:bodyPr wrap="square">
            <a:spAutoFit/>
          </a:bodyPr>
          <a:lstStyle/>
          <a:p>
            <a:pPr algn="just"/>
            <a:r>
              <a:rPr lang="vi-VN" sz="2400" dirty="0">
                <a:latin typeface="Times New Roman" pitchFamily="18" charset="0"/>
                <a:cs typeface="Times New Roman" pitchFamily="18" charset="0"/>
              </a:rPr>
              <a:t>Hình người quỳ đỡ tòa sen, tác phẩm chạm khắc gỗ ở chùa Thái Lạc - Hưng Yên. Ở chùa có nhiều mảng chạm khắc gỗ với các nội dung chủ yếu là cảnh dâng hoa tấu nhạc với các nhân vật: vũ nữ, nhạc công, con chim thần( nửa trên là người, nửa dưới là thân chim). Các hình được sắp xếp bố cục cân đối nhưng không đơn điệu, buồn tẻ. Các nét chạm, đục nông sâu khác nhau tạo nên không gian vừa thực vừa ảo làm cho bức chạm khắc càng lung linh, sống động</a:t>
            </a:r>
            <a:r>
              <a:rPr lang="vi-VN"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Picture 2" descr="chùa Thái Lạc"/>
          <p:cNvPicPr>
            <a:picLocks noChangeAspect="1" noChangeArrowheads="1"/>
          </p:cNvPicPr>
          <p:nvPr/>
        </p:nvPicPr>
        <p:blipFill>
          <a:blip r:embed="rId2" cstate="print"/>
          <a:srcRect/>
          <a:stretch>
            <a:fillRect/>
          </a:stretch>
        </p:blipFill>
        <p:spPr bwMode="auto">
          <a:xfrm>
            <a:off x="152400" y="3276600"/>
            <a:ext cx="8853005" cy="3352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p:cNvPicPr>
            <a:picLocks noChangeAspect="1" noChangeArrowheads="1"/>
          </p:cNvPicPr>
          <p:nvPr/>
        </p:nvPicPr>
        <p:blipFill>
          <a:blip r:embed="rId2" cstate="print"/>
          <a:srcRect/>
          <a:stretch>
            <a:fillRect/>
          </a:stretch>
        </p:blipFill>
        <p:spPr bwMode="auto">
          <a:xfrm>
            <a:off x="1219200" y="3657600"/>
            <a:ext cx="3352800" cy="2286000"/>
          </a:xfrm>
          <a:prstGeom prst="rect">
            <a:avLst/>
          </a:prstGeom>
          <a:noFill/>
        </p:spPr>
      </p:pic>
      <p:sp>
        <p:nvSpPr>
          <p:cNvPr id="34824" name="Text Box 8"/>
          <p:cNvSpPr txBox="1">
            <a:spLocks noChangeArrowheads="1"/>
          </p:cNvSpPr>
          <p:nvPr/>
        </p:nvSpPr>
        <p:spPr bwMode="auto">
          <a:xfrm>
            <a:off x="2057400" y="6019800"/>
            <a:ext cx="54102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chùa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lạc</a:t>
            </a:r>
            <a:endParaRPr lang="en-US" sz="2800" b="1" dirty="0">
              <a:solidFill>
                <a:srgbClr val="FF0000"/>
              </a:solidFill>
              <a:latin typeface="Times New Roman" pitchFamily="18" charset="0"/>
              <a:cs typeface="Times New Roman" pitchFamily="18" charset="0"/>
            </a:endParaRPr>
          </a:p>
        </p:txBody>
      </p:sp>
      <p:pic>
        <p:nvPicPr>
          <p:cNvPr id="34825" name="Picture 9"/>
          <p:cNvPicPr>
            <a:picLocks noChangeAspect="1" noChangeArrowheads="1"/>
          </p:cNvPicPr>
          <p:nvPr/>
        </p:nvPicPr>
        <p:blipFill>
          <a:blip r:embed="rId3" cstate="print"/>
          <a:srcRect/>
          <a:stretch>
            <a:fillRect/>
          </a:stretch>
        </p:blipFill>
        <p:spPr bwMode="auto">
          <a:xfrm>
            <a:off x="4572000" y="3657600"/>
            <a:ext cx="3352800" cy="2301875"/>
          </a:xfrm>
          <a:prstGeom prst="rect">
            <a:avLst/>
          </a:prstGeom>
          <a:noFill/>
        </p:spPr>
      </p:pic>
      <p:pic>
        <p:nvPicPr>
          <p:cNvPr id="34827" name="Picture 11"/>
          <p:cNvPicPr>
            <a:picLocks noChangeAspect="1" noChangeArrowheads="1"/>
          </p:cNvPicPr>
          <p:nvPr/>
        </p:nvPicPr>
        <p:blipFill>
          <a:blip r:embed="rId4" cstate="print"/>
          <a:srcRect/>
          <a:stretch>
            <a:fillRect/>
          </a:stretch>
        </p:blipFill>
        <p:spPr bwMode="auto">
          <a:xfrm>
            <a:off x="1219200" y="762000"/>
            <a:ext cx="2971800" cy="2286000"/>
          </a:xfrm>
          <a:prstGeom prst="rect">
            <a:avLst/>
          </a:prstGeom>
          <a:noFill/>
        </p:spPr>
      </p:pic>
      <p:sp>
        <p:nvSpPr>
          <p:cNvPr id="34828" name="Text Box 12"/>
          <p:cNvSpPr txBox="1">
            <a:spLocks noChangeArrowheads="1"/>
          </p:cNvSpPr>
          <p:nvPr/>
        </p:nvSpPr>
        <p:spPr bwMode="auto">
          <a:xfrm>
            <a:off x="144462" y="3048000"/>
            <a:ext cx="4618038"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err="1" smtClean="0">
                <a:solidFill>
                  <a:srgbClr val="FF0000"/>
                </a:solidFill>
                <a:latin typeface="Times New Roman" pitchFamily="18" charset="0"/>
                <a:cs typeface="Times New Roman" pitchFamily="18" charset="0"/>
              </a:rPr>
              <a:t>Bệ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Chùa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Kiếp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Bạc</a:t>
            </a:r>
            <a:endParaRPr lang="en-US" sz="2800" b="1" dirty="0">
              <a:solidFill>
                <a:srgbClr val="000099"/>
              </a:solidFill>
              <a:latin typeface="Times New Roman" pitchFamily="18" charset="0"/>
              <a:cs typeface="Times New Roman" pitchFamily="18" charset="0"/>
            </a:endParaRPr>
          </a:p>
        </p:txBody>
      </p:sp>
      <p:pic>
        <p:nvPicPr>
          <p:cNvPr id="34829" name="Picture 13"/>
          <p:cNvPicPr>
            <a:picLocks noChangeAspect="1" noChangeArrowheads="1"/>
          </p:cNvPicPr>
          <p:nvPr/>
        </p:nvPicPr>
        <p:blipFill>
          <a:blip r:embed="rId5" cstate="print">
            <a:lum contrast="48000"/>
          </a:blip>
          <a:srcRect/>
          <a:stretch>
            <a:fillRect/>
          </a:stretch>
        </p:blipFill>
        <p:spPr bwMode="auto">
          <a:xfrm>
            <a:off x="5181600" y="685800"/>
            <a:ext cx="2122488" cy="2514600"/>
          </a:xfrm>
          <a:prstGeom prst="rect">
            <a:avLst/>
          </a:prstGeom>
          <a:noFill/>
        </p:spPr>
      </p:pic>
      <p:sp>
        <p:nvSpPr>
          <p:cNvPr id="34830" name="Text Box 14"/>
          <p:cNvSpPr txBox="1">
            <a:spLocks noChangeArrowheads="1"/>
          </p:cNvSpPr>
          <p:nvPr/>
        </p:nvSpPr>
        <p:spPr bwMode="auto">
          <a:xfrm>
            <a:off x="4556760" y="3139916"/>
            <a:ext cx="4191000" cy="457200"/>
          </a:xfrm>
          <a:prstGeom prst="rect">
            <a:avLst/>
          </a:prstGeom>
          <a:noFill/>
          <a:ln w="9525">
            <a:noFill/>
            <a:miter lim="800000"/>
            <a:headEnd/>
            <a:tailEnd/>
          </a:ln>
          <a:effectLst/>
        </p:spPr>
        <p:txBody>
          <a:bodyPr>
            <a:spAutoFit/>
          </a:bodyPr>
          <a:lstStyle/>
          <a:p>
            <a:pPr eaLnBrk="1" hangingPunct="1">
              <a:spcBef>
                <a:spcPct val="50000"/>
              </a:spcBef>
            </a:pPr>
            <a:r>
              <a:rPr lang="en-US" sz="2400" b="1" dirty="0" err="1" smtClean="0">
                <a:solidFill>
                  <a:srgbClr val="FF0000"/>
                </a:solidFill>
                <a:latin typeface="Times New Roman" pitchFamily="18" charset="0"/>
                <a:cs typeface="Times New Roman" pitchFamily="18" charset="0"/>
              </a:rPr>
              <a:t>Người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chim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chùa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lạc</a:t>
            </a:r>
            <a:endParaRPr lang="en-US" sz="24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upload.wikimedia.org/wikipedia/commons/thumb/6/69/Binh_Son_tower_2.jpg/250px-Binh_Son_tower_2.jpg"/>
          <p:cNvPicPr>
            <a:picLocks noChangeAspect="1" noChangeArrowheads="1"/>
          </p:cNvPicPr>
          <p:nvPr/>
        </p:nvPicPr>
        <p:blipFill>
          <a:blip r:embed="rId2" cstate="print"/>
          <a:srcRect/>
          <a:stretch>
            <a:fillRect/>
          </a:stretch>
        </p:blipFill>
        <p:spPr bwMode="auto">
          <a:xfrm>
            <a:off x="228600" y="609600"/>
            <a:ext cx="4191000" cy="5582414"/>
          </a:xfrm>
          <a:prstGeom prst="rect">
            <a:avLst/>
          </a:prstGeom>
          <a:noFill/>
        </p:spPr>
      </p:pic>
      <p:sp>
        <p:nvSpPr>
          <p:cNvPr id="1025" name="Rectangle 1"/>
          <p:cNvSpPr>
            <a:spLocks noChangeArrowheads="1"/>
          </p:cNvSpPr>
          <p:nvPr/>
        </p:nvSpPr>
        <p:spPr bwMode="auto">
          <a:xfrm>
            <a:off x="762000" y="685800"/>
            <a:ext cx="7162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1"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Bình</a:t>
            </a:r>
            <a:r>
              <a:rPr kumimoji="0" lang="en-US" sz="2400" b="1"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Sơn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còn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gọi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1"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chùa</a:t>
            </a:r>
            <a:r>
              <a:rPr kumimoji="0" lang="en-US" sz="2400" b="1"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Vĩnh</a:t>
            </a:r>
            <a:r>
              <a:rPr kumimoji="0" lang="en-US" sz="2400" b="1"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Khánh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hay </a:t>
            </a:r>
            <a:r>
              <a:rPr kumimoji="0" lang="en-US" sz="2400" b="1"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1"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Then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ngôi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3" tooltip="Tháp"/>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cổ</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tương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truyền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thủy</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15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tuy</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hiện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nay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chỉ</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còn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lại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11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xây</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dựng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từ</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4" tooltip="Nhà Trần"/>
              </a:rPr>
              <a:t>thời</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4" tooltip="Nhà Trần"/>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4" tooltip="Nhà Trần"/>
              </a:rPr>
              <a:t>Trần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nằm</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khuôn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viên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chùa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Vĩnh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Khánh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chùa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Then)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thuộc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thôn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Bình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Sơn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thị</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trấn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Tam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Sơn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huyện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5" tooltip="Sông Lô (huyện)"/>
              </a:rPr>
              <a:t>Sông</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5" tooltip="Sông Lô (huyện)"/>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5" tooltip="Sông Lô (huyện)"/>
              </a:rPr>
              <a:t>Lô</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tỉnh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6" tooltip="Vĩnh Phúc"/>
              </a:rPr>
              <a:t>Vĩnh</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6" tooltip="Vĩnh Phúc"/>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6" tooltip="Vĩnh Phúc"/>
              </a:rPr>
              <a:t>Phúc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ngọn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tiêu</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biểu</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kiến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trúc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chùa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thời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Lý-Trần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Việt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Nam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ngọn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đất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nung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đời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Trần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cao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nhất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còn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lại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đến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ngày</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nay,Tháp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Bình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Sơn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khối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thanh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thoát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đường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nét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mềm</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mại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trang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trí</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phong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phú</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điêu</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luyện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tích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lịch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sử</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tích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nghệ</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thuật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giá</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trị</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cao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lãnh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thổ</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7" tooltip="Việt Nam"/>
              </a:rPr>
              <a:t>Việt</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7" tooltip="Việt Nam"/>
              </a:rPr>
              <a:t> Nam</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Bình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Sơn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đã</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xếp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hạng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di</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tích</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quốc</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gia</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đặc</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8" tooltip="Di tích quốc gia đặc biệt"/>
              </a:rPr>
              <a:t>biệt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3/2016.</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1027"/>
                                        </p:tgtEl>
                                      </p:cBhvr>
                                    </p:animEffect>
                                    <p:set>
                                      <p:cBhvr>
                                        <p:cTn id="7" dur="1" fill="hold">
                                          <p:stCondLst>
                                            <p:cond delay="1999"/>
                                          </p:stCondLst>
                                        </p:cTn>
                                        <p:tgtEl>
                                          <p:spTgt spid="10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additive="base">
                                        <p:cTn id="12" dur="500" fill="hold"/>
                                        <p:tgtEl>
                                          <p:spTgt spid="1025"/>
                                        </p:tgtEl>
                                        <p:attrNameLst>
                                          <p:attrName>ppt_x</p:attrName>
                                        </p:attrNameLst>
                                      </p:cBhvr>
                                      <p:tavLst>
                                        <p:tav tm="0">
                                          <p:val>
                                            <p:strVal val="#ppt_x"/>
                                          </p:val>
                                        </p:tav>
                                        <p:tav tm="100000">
                                          <p:val>
                                            <p:strVal val="#ppt_x"/>
                                          </p:val>
                                        </p:tav>
                                      </p:tavLst>
                                    </p:anim>
                                    <p:anim calcmode="lin" valueType="num">
                                      <p:cBhvr additive="base">
                                        <p:cTn id="13"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5" name="Picture 13"/>
          <p:cNvPicPr>
            <a:picLocks noChangeAspect="1" noChangeArrowheads="1"/>
          </p:cNvPicPr>
          <p:nvPr/>
        </p:nvPicPr>
        <p:blipFill>
          <a:blip r:embed="rId2" cstate="print">
            <a:lum contrast="24000"/>
          </a:blip>
          <a:srcRect/>
          <a:stretch>
            <a:fillRect/>
          </a:stretch>
        </p:blipFill>
        <p:spPr bwMode="auto">
          <a:xfrm>
            <a:off x="2895600" y="685800"/>
            <a:ext cx="5486400" cy="5105400"/>
          </a:xfrm>
          <a:prstGeom prst="rect">
            <a:avLst/>
          </a:prstGeom>
          <a:noFill/>
        </p:spPr>
      </p:pic>
      <p:sp>
        <p:nvSpPr>
          <p:cNvPr id="38926" name="Text Box 14"/>
          <p:cNvSpPr txBox="1">
            <a:spLocks noChangeArrowheads="1"/>
          </p:cNvSpPr>
          <p:nvPr/>
        </p:nvSpPr>
        <p:spPr bwMode="auto">
          <a:xfrm>
            <a:off x="457200" y="1066800"/>
            <a:ext cx="2133600" cy="1938992"/>
          </a:xfrm>
          <a:prstGeom prst="rect">
            <a:avLst/>
          </a:prstGeom>
          <a:noFill/>
          <a:ln w="9525">
            <a:noFill/>
            <a:miter lim="800000"/>
            <a:headEnd/>
            <a:tailEnd/>
          </a:ln>
          <a:effectLst/>
        </p:spPr>
        <p:txBody>
          <a:bodyPr>
            <a:spAutoFit/>
          </a:bodyPr>
          <a:lstStyle/>
          <a:p>
            <a:pPr algn="just" eaLnBrk="1" hangingPunct="1">
              <a:spcBef>
                <a:spcPct val="50000"/>
              </a:spcBef>
            </a:pPr>
            <a:r>
              <a:rPr lang="en-US" sz="2400" b="1" dirty="0" err="1" smtClean="0">
                <a:solidFill>
                  <a:srgbClr val="FF0000"/>
                </a:solidFill>
                <a:latin typeface="Times New Roman" pitchFamily="18" charset="0"/>
                <a:cs typeface="Times New Roman" pitchFamily="18" charset="0"/>
              </a:rPr>
              <a:t>Tiên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nữ</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đầu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người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chim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đang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dâng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hoa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chùa</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a:t>
            </a:r>
            <a:r>
              <a:rPr lang="en-US" sz="2400" b="1" dirty="0" err="1" smtClean="0">
                <a:solidFill>
                  <a:srgbClr val="FF0000"/>
                </a:solidFill>
                <a:latin typeface="Times New Roman" pitchFamily="18" charset="0"/>
                <a:cs typeface="Times New Roman" pitchFamily="18" charset="0"/>
              </a:rPr>
              <a:t>hái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Lạc</a:t>
            </a:r>
            <a:endParaRPr lang="en-US" sz="24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p:cNvPicPr>
            <a:picLocks noChangeAspect="1" noChangeArrowheads="1"/>
          </p:cNvPicPr>
          <p:nvPr/>
        </p:nvPicPr>
        <p:blipFill>
          <a:blip r:embed="rId2" cstate="print">
            <a:lum contrast="54000"/>
          </a:blip>
          <a:srcRect/>
          <a:stretch>
            <a:fillRect/>
          </a:stretch>
        </p:blipFill>
        <p:spPr bwMode="auto">
          <a:xfrm>
            <a:off x="1447800" y="1371600"/>
            <a:ext cx="2944813" cy="4038600"/>
          </a:xfrm>
          <a:prstGeom prst="rect">
            <a:avLst/>
          </a:prstGeom>
          <a:noFill/>
        </p:spPr>
      </p:pic>
      <p:pic>
        <p:nvPicPr>
          <p:cNvPr id="36870" name="Picture 6"/>
          <p:cNvPicPr>
            <a:picLocks noChangeAspect="1" noChangeArrowheads="1"/>
          </p:cNvPicPr>
          <p:nvPr/>
        </p:nvPicPr>
        <p:blipFill>
          <a:blip r:embed="rId3" cstate="print">
            <a:lum contrast="48000"/>
          </a:blip>
          <a:srcRect/>
          <a:stretch>
            <a:fillRect/>
          </a:stretch>
        </p:blipFill>
        <p:spPr bwMode="auto">
          <a:xfrm>
            <a:off x="5029200" y="1295400"/>
            <a:ext cx="2355850" cy="4038600"/>
          </a:xfrm>
          <a:prstGeom prst="rect">
            <a:avLst/>
          </a:prstGeom>
          <a:noFill/>
        </p:spPr>
      </p:pic>
      <p:sp>
        <p:nvSpPr>
          <p:cNvPr id="36871" name="Text Box 7"/>
          <p:cNvSpPr txBox="1">
            <a:spLocks noChangeArrowheads="1"/>
          </p:cNvSpPr>
          <p:nvPr/>
        </p:nvSpPr>
        <p:spPr bwMode="auto">
          <a:xfrm>
            <a:off x="4495800" y="5486400"/>
            <a:ext cx="3505200" cy="954107"/>
          </a:xfrm>
          <a:prstGeom prst="rect">
            <a:avLst/>
          </a:prstGeom>
          <a:noFill/>
          <a:ln w="9525">
            <a:noFill/>
            <a:miter lim="800000"/>
            <a:headEnd/>
            <a:tailEnd/>
          </a:ln>
          <a:effectLst/>
        </p:spPr>
        <p:txBody>
          <a:bodyPr>
            <a:spAutoFit/>
          </a:bodyPr>
          <a:lstStyle/>
          <a:p>
            <a:pPr algn="ctr" eaLnBrk="1" hangingPunct="1">
              <a:spcBef>
                <a:spcPct val="50000"/>
              </a:spcBef>
            </a:pPr>
            <a:r>
              <a:rPr lang="en-US" sz="2800" dirty="0" smtClean="0">
                <a:solidFill>
                  <a:schemeClr val="tx2"/>
                </a:solidFill>
                <a:latin typeface="Times New Roman" pitchFamily="18" charset="0"/>
                <a:cs typeface="Times New Roman" pitchFamily="18" charset="0"/>
              </a:rPr>
              <a:t>QUAN HẦU (LĂNG TRẦN HIẾN TÔNG)</a:t>
            </a:r>
            <a:endParaRPr lang="en-US" sz="2800" dirty="0">
              <a:solidFill>
                <a:schemeClr val="tx2"/>
              </a:solidFill>
              <a:latin typeface="Times New Roman" pitchFamily="18" charset="0"/>
              <a:cs typeface="Times New Roman" pitchFamily="18" charset="0"/>
            </a:endParaRPr>
          </a:p>
        </p:txBody>
      </p:sp>
      <p:sp>
        <p:nvSpPr>
          <p:cNvPr id="36872" name="Text Box 8"/>
          <p:cNvSpPr txBox="1">
            <a:spLocks noChangeArrowheads="1"/>
          </p:cNvSpPr>
          <p:nvPr/>
        </p:nvSpPr>
        <p:spPr bwMode="auto">
          <a:xfrm>
            <a:off x="762000" y="5486400"/>
            <a:ext cx="3810000" cy="954107"/>
          </a:xfrm>
          <a:prstGeom prst="rect">
            <a:avLst/>
          </a:prstGeom>
          <a:noFill/>
          <a:ln w="9525">
            <a:noFill/>
            <a:miter lim="800000"/>
            <a:headEnd/>
            <a:tailEnd/>
          </a:ln>
          <a:effectLst/>
        </p:spPr>
        <p:txBody>
          <a:bodyPr>
            <a:spAutoFit/>
          </a:bodyPr>
          <a:lstStyle/>
          <a:p>
            <a:pPr algn="ctr" eaLnBrk="1" hangingPunct="1">
              <a:spcBef>
                <a:spcPct val="50000"/>
              </a:spcBef>
            </a:pPr>
            <a:r>
              <a:rPr lang="en-US" sz="2800" dirty="0" smtClean="0">
                <a:solidFill>
                  <a:schemeClr val="tx2"/>
                </a:solidFill>
                <a:latin typeface="Times New Roman" pitchFamily="18" charset="0"/>
                <a:cs typeface="Times New Roman" pitchFamily="18" charset="0"/>
              </a:rPr>
              <a:t>RỒNG CHÙA THÁI LẠC</a:t>
            </a:r>
            <a:endParaRPr lang="en-US" sz="2800" dirty="0">
              <a:solidFill>
                <a:schemeClr val="tx2"/>
              </a:solidFill>
              <a:latin typeface="Times New Roman" pitchFamily="18" charset="0"/>
              <a:cs typeface="Times New Roman" pitchFamily="18" charset="0"/>
            </a:endParaRPr>
          </a:p>
        </p:txBody>
      </p:sp>
      <p:sp>
        <p:nvSpPr>
          <p:cNvPr id="36873" name="Text Box 9"/>
          <p:cNvSpPr txBox="1">
            <a:spLocks noChangeArrowheads="1"/>
          </p:cNvSpPr>
          <p:nvPr/>
        </p:nvSpPr>
        <p:spPr bwMode="auto">
          <a:xfrm>
            <a:off x="1676400" y="381000"/>
            <a:ext cx="6553200" cy="830997"/>
          </a:xfrm>
          <a:prstGeom prst="rect">
            <a:avLst/>
          </a:prstGeom>
          <a:noFill/>
          <a:ln w="9525">
            <a:noFill/>
            <a:miter lim="800000"/>
            <a:headEnd/>
            <a:tailEnd/>
          </a:ln>
          <a:effectLst/>
        </p:spPr>
        <p:txBody>
          <a:bodyPr wrap="square">
            <a:spAutoFit/>
          </a:bodyPr>
          <a:lstStyle/>
          <a:p>
            <a:pPr algn="ctr">
              <a:spcBef>
                <a:spcPct val="50000"/>
              </a:spcBef>
            </a:pPr>
            <a:r>
              <a:rPr lang="en-US" sz="2400" b="1" dirty="0" smtClean="0">
                <a:solidFill>
                  <a:srgbClr val="FF0000"/>
                </a:solidFill>
                <a:latin typeface="Times New Roman" pitchFamily="18" charset="0"/>
                <a:cs typeface="Times New Roman" pitchFamily="18" charset="0"/>
              </a:rPr>
              <a:t>MỘT VÀI HÌNH ẢNH CHẠM KHẮC TRANG TRÍ THỜI TRẦN</a:t>
            </a:r>
            <a:endParaRPr lang="en-US" sz="24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381000" y="914400"/>
            <a:ext cx="4038600" cy="2215991"/>
          </a:xfrm>
          <a:prstGeom prst="rect">
            <a:avLst/>
          </a:prstGeom>
          <a:noFill/>
          <a:ln w="9525">
            <a:noFill/>
            <a:miter lim="800000"/>
            <a:headEnd/>
            <a:tailEnd/>
          </a:ln>
          <a:effectLst/>
        </p:spPr>
        <p:txBody>
          <a:bodyPr wrap="square">
            <a:spAutoFit/>
          </a:bodyPr>
          <a:lstStyle/>
          <a:p>
            <a:pPr algn="just" eaLnBrk="1" hangingPunct="1">
              <a:spcBef>
                <a:spcPct val="50000"/>
              </a:spcBef>
            </a:pPr>
            <a:r>
              <a:rPr lang="en-US" sz="4000" b="1" dirty="0" err="1" smtClean="0">
                <a:solidFill>
                  <a:srgbClr val="FF0000"/>
                </a:solidFill>
                <a:latin typeface="Times New Roman" pitchFamily="18" charset="0"/>
                <a:cs typeface="Times New Roman" pitchFamily="18" charset="0"/>
              </a:rPr>
              <a:t>Kết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luận</a:t>
            </a:r>
            <a:r>
              <a:rPr lang="en-US" sz="4000" b="1" u="sng" dirty="0" smtClean="0">
                <a:solidFill>
                  <a:srgbClr val="FF0000"/>
                </a:solidFill>
                <a:latin typeface="Times New Roman" pitchFamily="18" charset="0"/>
                <a:cs typeface="Times New Roman" pitchFamily="18" charset="0"/>
              </a:rPr>
              <a:t>:</a:t>
            </a:r>
            <a:r>
              <a:rPr lang="en-US" sz="4000" b="1" dirty="0" smtClean="0">
                <a:solidFill>
                  <a:srgbClr val="000099"/>
                </a:solidFill>
                <a:latin typeface="Times New Roman" pitchFamily="18" charset="0"/>
                <a:cs typeface="Times New Roman" pitchFamily="18" charset="0"/>
              </a:rPr>
              <a:t>  </a:t>
            </a:r>
            <a:endParaRPr lang="en-US" sz="4000" b="1" dirty="0">
              <a:solidFill>
                <a:srgbClr val="000099"/>
              </a:solidFill>
              <a:latin typeface="Times New Roman" pitchFamily="18" charset="0"/>
              <a:cs typeface="Times New Roman" pitchFamily="18" charset="0"/>
            </a:endParaRPr>
          </a:p>
          <a:p>
            <a:pPr algn="just" eaLnBrk="1" hangingPunct="1">
              <a:spcBef>
                <a:spcPct val="50000"/>
              </a:spcBef>
              <a:buFontTx/>
              <a:buChar char="•"/>
            </a:pPr>
            <a:r>
              <a:rPr lang="en-US" sz="2800" b="1" dirty="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Chạm</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khắc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đạt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đến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đỉnh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cao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về</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bố</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cục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và</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diễn</a:t>
            </a:r>
            <a:r>
              <a:rPr lang="en-US" sz="2800" b="1" dirty="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tả</a:t>
            </a:r>
            <a:r>
              <a:rPr lang="en-US" sz="2800" b="1" dirty="0" smtClean="0">
                <a:solidFill>
                  <a:srgbClr val="000099"/>
                </a:solidFill>
                <a:latin typeface="Times New Roman" pitchFamily="18" charset="0"/>
                <a:cs typeface="Times New Roman" pitchFamily="18" charset="0"/>
              </a:rPr>
              <a:t>.</a:t>
            </a:r>
            <a:endParaRPr lang="en-US" sz="2800" b="1" i="1" dirty="0">
              <a:solidFill>
                <a:schemeClr val="tx2"/>
              </a:solidFill>
              <a:latin typeface="Times New Roman" pitchFamily="18" charset="0"/>
              <a:cs typeface="Times New Roman" pitchFamily="18" charset="0"/>
            </a:endParaRPr>
          </a:p>
        </p:txBody>
      </p:sp>
      <p:pic>
        <p:nvPicPr>
          <p:cNvPr id="35846" name="Picture 6"/>
          <p:cNvPicPr>
            <a:picLocks noChangeAspect="1" noChangeArrowheads="1"/>
          </p:cNvPicPr>
          <p:nvPr/>
        </p:nvPicPr>
        <p:blipFill>
          <a:blip r:embed="rId2" cstate="print">
            <a:lum contrast="24000"/>
          </a:blip>
          <a:srcRect/>
          <a:stretch>
            <a:fillRect/>
          </a:stretch>
        </p:blipFill>
        <p:spPr bwMode="auto">
          <a:xfrm>
            <a:off x="4770120" y="2133600"/>
            <a:ext cx="4038600" cy="313213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6/69/Binh_Son_tower_2.jpg/250px-Binh_Son_tower_2.jpg"/>
          <p:cNvPicPr>
            <a:picLocks noChangeAspect="1" noChangeArrowheads="1"/>
          </p:cNvPicPr>
          <p:nvPr/>
        </p:nvPicPr>
        <p:blipFill>
          <a:blip r:embed="rId2" cstate="print"/>
          <a:srcRect/>
          <a:stretch>
            <a:fillRect/>
          </a:stretch>
        </p:blipFill>
        <p:spPr bwMode="auto">
          <a:xfrm>
            <a:off x="228600" y="304800"/>
            <a:ext cx="858108" cy="1143000"/>
          </a:xfrm>
          <a:prstGeom prst="rect">
            <a:avLst/>
          </a:prstGeom>
          <a:noFill/>
        </p:spPr>
      </p:pic>
      <p:sp>
        <p:nvSpPr>
          <p:cNvPr id="2051" name="Rectangle 3"/>
          <p:cNvSpPr>
            <a:spLocks noChangeArrowheads="1"/>
          </p:cNvSpPr>
          <p:nvPr/>
        </p:nvSpPr>
        <p:spPr bwMode="auto">
          <a:xfrm>
            <a:off x="381000" y="1551087"/>
            <a:ext cx="8534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Bình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Sơn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tương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truyền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15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theo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cụ</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cao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niên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địa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phương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kể</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lại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thì</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nóc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còn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khối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búp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hoa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sen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chưa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nở</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bằng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đất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nung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dáng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vẻ</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thanh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thoát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vươn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cao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hiện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chỉ</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còn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11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bệ</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vì</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phần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chóp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đã</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bị</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vỡ</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chiều</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cao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16,5 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3" tooltip="Mét"/>
              </a:rPr>
              <a:t>mét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cấu</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4" tooltip="Bình đồ (trang chưa được viết)"/>
              </a:rPr>
              <a:t>bình</a:t>
            </a:r>
            <a:r>
              <a:rPr kumimoji="0" lang="en-US" sz="2400" b="0" i="0" u="none" strike="noStrike" cap="none" normalizeH="0" baseline="0" dirty="0" smtClean="0">
                <a:ln>
                  <a:noFill/>
                </a:ln>
                <a:solidFill>
                  <a:srgbClr val="A55858"/>
                </a:solidFill>
                <a:effectLst/>
                <a:latin typeface="Times New Roman" pitchFamily="18" charset="0"/>
                <a:ea typeface="Times New Roman" pitchFamily="18" charset="0"/>
                <a:cs typeface="Times New Roman" pitchFamily="18" charset="0"/>
                <a:hlinkClick r:id="rId4" tooltip="Bình đồ (trang chưa được viết)"/>
              </a:rPr>
              <a:t> </a:t>
            </a:r>
            <a:r>
              <a:rPr kumimoji="0" lang="en-US" sz="24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4" tooltip="Bình đồ (trang chưa được viết)"/>
              </a:rPr>
              <a:t>đồ</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5" tooltip="Hình vuông"/>
              </a:rPr>
              <a:t>vuông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nhỏ</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dần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về</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phía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ngọn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cạnh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dưới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cùng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4,45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mét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cạnh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thứ</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11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1,55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mét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Toàn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bộ</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phần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còn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lại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căn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cứ</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thống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kê</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phân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loại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tiến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trình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dỡ</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phục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dựng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thấy</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xây</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dựng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bằng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13.200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viên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6" tooltip="Gạch"/>
              </a:rPr>
              <a:t>gạch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nung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gồm</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2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loại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đó</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loại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vuông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kích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thước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0,22m × 0,22m,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loại</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7" tooltip="Hình chữ nhật"/>
              </a:rPr>
              <a:t>chữ</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7" tooltip="Hình chữ nhật"/>
              </a:rPr>
              <a:t> </a:t>
            </a:r>
            <a:r>
              <a:rPr kumimoji="0" lang="en-US" sz="24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7" tooltip="Hình chữ nhật"/>
              </a:rPr>
              <a:t>nhật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kích</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thước</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0,45m × 0,22m.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lòng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khoảng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rỗng</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nhỏ</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chạy</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suốt</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chân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lên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đến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ngọn</a:t>
            </a:r>
            <a:r>
              <a:rPr kumimoji="0" lang="en-US" sz="24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4" name="Rectangle 3"/>
          <p:cNvSpPr/>
          <p:nvPr/>
        </p:nvSpPr>
        <p:spPr>
          <a:xfrm>
            <a:off x="2743200" y="609600"/>
            <a:ext cx="4179349" cy="707886"/>
          </a:xfrm>
          <a:prstGeom prst="rect">
            <a:avLst/>
          </a:prstGeom>
        </p:spPr>
        <p:txBody>
          <a:bodyPr wrap="none">
            <a:spAutoFit/>
          </a:bodyPr>
          <a:lstStyle/>
          <a:p>
            <a:r>
              <a:rPr lang="en-US" sz="4000" b="1" dirty="0" err="1">
                <a:solidFill>
                  <a:srgbClr val="FF0000"/>
                </a:solidFill>
              </a:rPr>
              <a:t>Đặc</a:t>
            </a:r>
            <a:r>
              <a:rPr lang="en-US" sz="4000" b="1" dirty="0">
                <a:solidFill>
                  <a:srgbClr val="FF0000"/>
                </a:solidFill>
              </a:rPr>
              <a:t> </a:t>
            </a:r>
            <a:r>
              <a:rPr lang="en-US" sz="4000" b="1" dirty="0" err="1">
                <a:solidFill>
                  <a:srgbClr val="FF0000"/>
                </a:solidFill>
              </a:rPr>
              <a:t>điểm</a:t>
            </a:r>
            <a:r>
              <a:rPr lang="en-US" sz="4000" b="1" dirty="0">
                <a:solidFill>
                  <a:srgbClr val="FF0000"/>
                </a:solidFill>
              </a:rPr>
              <a:t> </a:t>
            </a:r>
            <a:r>
              <a:rPr lang="en-US" sz="4000" b="1" dirty="0" err="1">
                <a:solidFill>
                  <a:srgbClr val="FF0000"/>
                </a:solidFill>
              </a:rPr>
              <a:t>kiến</a:t>
            </a:r>
            <a:r>
              <a:rPr lang="en-US" sz="4000" b="1" dirty="0">
                <a:solidFill>
                  <a:srgbClr val="FF0000"/>
                </a:solidFill>
              </a:rPr>
              <a:t> </a:t>
            </a:r>
            <a:r>
              <a:rPr lang="en-US" sz="4000" b="1" dirty="0" err="1">
                <a:solidFill>
                  <a:srgbClr val="FF0000"/>
                </a:solidFill>
              </a:rPr>
              <a:t>trúc</a:t>
            </a:r>
            <a:endParaRPr lang="en-US" sz="40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thumb/6/69/Binh_Son_tower_2.jpg/250px-Binh_Son_tower_2.jpg"/>
          <p:cNvPicPr>
            <a:picLocks noChangeAspect="1" noChangeArrowheads="1"/>
          </p:cNvPicPr>
          <p:nvPr/>
        </p:nvPicPr>
        <p:blipFill>
          <a:blip r:embed="rId2" cstate="print"/>
          <a:srcRect/>
          <a:stretch>
            <a:fillRect/>
          </a:stretch>
        </p:blipFill>
        <p:spPr bwMode="auto">
          <a:xfrm>
            <a:off x="152400" y="152400"/>
            <a:ext cx="858108" cy="1143000"/>
          </a:xfrm>
          <a:prstGeom prst="rect">
            <a:avLst/>
          </a:prstGeom>
          <a:noFill/>
        </p:spPr>
      </p:pic>
      <p:sp>
        <p:nvSpPr>
          <p:cNvPr id="2" name="Rectangle 1"/>
          <p:cNvSpPr/>
          <p:nvPr/>
        </p:nvSpPr>
        <p:spPr>
          <a:xfrm>
            <a:off x="381000" y="762000"/>
            <a:ext cx="8610600" cy="5632311"/>
          </a:xfrm>
          <a:prstGeom prst="rect">
            <a:avLst/>
          </a:prstGeom>
        </p:spPr>
        <p:txBody>
          <a:bodyPr wrap="square">
            <a:spAutoFit/>
          </a:bodyPr>
          <a:lstStyle/>
          <a:p>
            <a:pPr lvl="0" algn="just" eaLnBrk="0" fontAlgn="base" hangingPunct="0">
              <a:spcBef>
                <a:spcPct val="0"/>
              </a:spcBef>
              <a:spcAft>
                <a:spcPct val="0"/>
              </a:spcAft>
            </a:pP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Thân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Bình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Sơn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được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cấu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trúc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bằng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hai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lớp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gạch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3" tooltip="Gạch khẩu (trang chưa được viết)"/>
              </a:rPr>
              <a:t>gạch</a:t>
            </a:r>
            <a:r>
              <a:rPr kumimoji="0" lang="en-US" sz="2000" b="0" i="0" u="none" strike="noStrike" cap="none" normalizeH="0" baseline="0" dirty="0" smtClean="0">
                <a:ln>
                  <a:noFill/>
                </a:ln>
                <a:solidFill>
                  <a:srgbClr val="A55858"/>
                </a:solidFill>
                <a:effectLst/>
                <a:latin typeface="Times New Roman" pitchFamily="18" charset="0"/>
                <a:ea typeface="Times New Roman" pitchFamily="18" charset="0"/>
                <a:cs typeface="Times New Roman" pitchFamily="18" charset="0"/>
                <a:hlinkClick r:id="rId3" tooltip="Gạch khẩu (trang chưa được viết)"/>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3" tooltip="Gạch khẩu (trang chưa được viết)"/>
              </a:rPr>
              <a:t>khẩu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chịu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lực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nhiều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kích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cỡ</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để</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trơn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được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dụng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bệ</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bên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trong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giật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cấp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làm</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4" tooltip="Mái (trang chưa được viết)"/>
              </a:rPr>
              <a:t>mái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phân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Phần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lớn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các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viên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gạch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khẩu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được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cấu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trúc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5" tooltip="Mộng"/>
              </a:rPr>
              <a:t>mộng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chốt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tạo</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dáng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khớp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nhau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theo</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từng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lớp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từng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rồi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mới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nung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rắn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chắc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để</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bảo</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đảm</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liên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kết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chặt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khả</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năng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chịu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lực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lớn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Bên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ngoài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xung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quanh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được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ốp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một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lớp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gạch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vuông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mỗi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cạnh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dài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0,46m,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phủ</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kín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thân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Mặt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ngoài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6" tooltip="Gạch ốp (trang chưa được viết)"/>
              </a:rPr>
              <a:t>gạch</a:t>
            </a:r>
            <a:r>
              <a:rPr kumimoji="0" lang="en-US" sz="2000" b="0" i="0" u="none" strike="noStrike" cap="none" normalizeH="0" baseline="0" dirty="0" smtClean="0">
                <a:ln>
                  <a:noFill/>
                </a:ln>
                <a:solidFill>
                  <a:srgbClr val="A55858"/>
                </a:solidFill>
                <a:effectLst/>
                <a:latin typeface="Times New Roman" pitchFamily="18" charset="0"/>
                <a:ea typeface="Times New Roman" pitchFamily="18" charset="0"/>
                <a:cs typeface="Times New Roman" pitchFamily="18" charset="0"/>
                <a:hlinkClick r:id="rId6" tooltip="Gạch ốp (trang chưa được viết)"/>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6" tooltip="Gạch ốp (trang chưa được viết)"/>
              </a:rPr>
              <a:t>ốp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này</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đều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trang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7" tooltip="Hoa văn (trang chưa được viết)"/>
              </a:rPr>
              <a:t>hoa</a:t>
            </a:r>
            <a:r>
              <a:rPr kumimoji="0" lang="en-US" sz="2000" b="0" i="0" u="none" strike="noStrike" cap="none" normalizeH="0" baseline="0" dirty="0" smtClean="0">
                <a:ln>
                  <a:noFill/>
                </a:ln>
                <a:solidFill>
                  <a:srgbClr val="A55858"/>
                </a:solidFill>
                <a:effectLst/>
                <a:latin typeface="Times New Roman" pitchFamily="18" charset="0"/>
                <a:ea typeface="Times New Roman" pitchFamily="18" charset="0"/>
                <a:cs typeface="Times New Roman" pitchFamily="18" charset="0"/>
                <a:hlinkClick r:id="rId7" tooltip="Hoa văn (trang chưa được viết)"/>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7" tooltip="Hoa văn (trang chưa được viết)"/>
              </a:rPr>
              <a:t>văn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rất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phong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phú</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Những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kiểu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cách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8" tooltip="Họa tiết (trang chưa được viết)"/>
              </a:rPr>
              <a:t>họa</a:t>
            </a:r>
            <a:r>
              <a:rPr kumimoji="0" lang="en-US" sz="2000" b="0" i="0" u="none" strike="noStrike" cap="none" normalizeH="0" baseline="0" dirty="0" smtClean="0">
                <a:ln>
                  <a:noFill/>
                </a:ln>
                <a:solidFill>
                  <a:srgbClr val="A55858"/>
                </a:solidFill>
                <a:effectLst/>
                <a:latin typeface="Times New Roman" pitchFamily="18" charset="0"/>
                <a:ea typeface="Times New Roman" pitchFamily="18" charset="0"/>
                <a:cs typeface="Times New Roman" pitchFamily="18" charset="0"/>
                <a:hlinkClick r:id="rId8" tooltip="Họa tiết (trang chưa được viết)"/>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8" tooltip="Họa tiết (trang chưa được viết)"/>
              </a:rPr>
              <a:t>tiết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phong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phú</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tùy</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theo</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vị</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mỗi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mà</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thiết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kế</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đồ</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án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trang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từng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mặt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tạo</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dáng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từng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viên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gạch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hoa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văn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hoàn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chỉnh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rồi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mới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đánh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dấu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gạch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theo</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vị</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trước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đem</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nung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Các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nghệ</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nhân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dựng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đã</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dựa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vào</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tầm</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nhìn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người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chiêm</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ngưỡng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mà</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trang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hoa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văn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tinh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xảo</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tỉ</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mỉ</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hay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đơn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giản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Đẹp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nhất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từ</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bệ</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tháp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đến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hết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2,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chiều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cao</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dưới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6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mét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khoảng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cách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mắt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thường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thể</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cảm</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nhận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dễ</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dàng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a:t>
            </a:r>
            <a:r>
              <a:rPr kumimoji="0" lang="en-US" sz="2000" b="0" i="0" u="none" strike="noStrike" cap="none" normalizeH="0" baseline="30000" dirty="0" smtClean="0">
                <a:ln>
                  <a:noFill/>
                </a:ln>
                <a:solidFill>
                  <a:srgbClr val="0B0080"/>
                </a:solidFill>
                <a:effectLst/>
                <a:latin typeface="Times New Roman" pitchFamily="18" charset="0"/>
                <a:ea typeface="Times New Roman" pitchFamily="18" charset="0"/>
                <a:cs typeface="Times New Roman" pitchFamily="18" charset="0"/>
                <a:hlinkClick r:id="rId9"/>
              </a:rPr>
              <a:t>[1]</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Ở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hai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này</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họa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tiết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trang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kỹ</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lưỡng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phức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tạp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mà</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nổi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bật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nhất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là</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những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hàng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10" tooltip="Hoa cúc"/>
              </a:rPr>
              <a:t>hoa</a:t>
            </a:r>
            <a:r>
              <a:rPr kumimoji="0" lang="en-US" sz="20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10" tooltip="Hoa cúc"/>
              </a:rPr>
              <a:t> </a:t>
            </a:r>
            <a:r>
              <a:rPr kumimoji="0" lang="en-US" sz="20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10" tooltip="Hoa cúc"/>
              </a:rPr>
              <a:t>cúc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cánh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11" tooltip="Sen"/>
              </a:rPr>
              <a:t>sen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12" tooltip="Lá đề (trang chưa được viết)"/>
              </a:rPr>
              <a:t>lá</a:t>
            </a:r>
            <a:r>
              <a:rPr kumimoji="0" lang="en-US" sz="2000" b="0" i="0" u="none" strike="noStrike" cap="none" normalizeH="0" baseline="0" dirty="0" smtClean="0">
                <a:ln>
                  <a:noFill/>
                </a:ln>
                <a:solidFill>
                  <a:srgbClr val="A55858"/>
                </a:solidFill>
                <a:effectLst/>
                <a:latin typeface="Times New Roman" pitchFamily="18" charset="0"/>
                <a:ea typeface="Times New Roman" pitchFamily="18" charset="0"/>
                <a:cs typeface="Times New Roman" pitchFamily="18" charset="0"/>
                <a:hlinkClick r:id="rId12" tooltip="Lá đề (trang chưa được viết)"/>
              </a:rPr>
              <a:t> </a:t>
            </a:r>
            <a:r>
              <a:rPr kumimoji="0" lang="en-US" sz="2000" b="0" i="0" u="none" strike="noStrike" cap="none" normalizeH="0" baseline="0" dirty="0" err="1" smtClean="0">
                <a:ln>
                  <a:noFill/>
                </a:ln>
                <a:solidFill>
                  <a:srgbClr val="A55858"/>
                </a:solidFill>
                <a:effectLst/>
                <a:latin typeface="Times New Roman" pitchFamily="18" charset="0"/>
                <a:ea typeface="Times New Roman" pitchFamily="18" charset="0"/>
                <a:cs typeface="Times New Roman" pitchFamily="18" charset="0"/>
                <a:hlinkClick r:id="rId12" tooltip="Lá đề (trang chưa được viết)"/>
              </a:rPr>
              <a:t>đề</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hoa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mặt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nhẵn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13" tooltip="Rồng"/>
              </a:rPr>
              <a:t>rồng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chạm</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nổi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cùng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mô</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típ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14" tooltip="Sư tử"/>
              </a:rPr>
              <a:t>sư</a:t>
            </a:r>
            <a:r>
              <a:rPr kumimoji="0" lang="en-US" sz="20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14" tooltip="Sư tử"/>
              </a:rPr>
              <a:t> </a:t>
            </a:r>
            <a:r>
              <a:rPr kumimoji="0" lang="en-US" sz="20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14" tooltip="Sư tử"/>
              </a:rPr>
              <a:t>tử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cầu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v.v.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Những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tầng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trên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trang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thưa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dần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hình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dáng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cũng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đơn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giản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hơn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như</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hoa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15" tooltip="Chanh"/>
              </a:rPr>
              <a:t>chanh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lá</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sòi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hoa</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dấu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phảy</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v.v.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Các</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viên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gạch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trang</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đều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có</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chân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sau</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xếp</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vào</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vị</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trí</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cố</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định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thì</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liên</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kết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thành</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một</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khối</a:t>
            </a:r>
            <a:r>
              <a:rPr kumimoji="0" lang="en-US" sz="20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dulichvtv.com/userfiles/den-an-sinh.JPG"/>
          <p:cNvPicPr>
            <a:picLocks noChangeAspect="1" noChangeArrowheads="1"/>
          </p:cNvPicPr>
          <p:nvPr/>
        </p:nvPicPr>
        <p:blipFill>
          <a:blip r:embed="rId2" cstate="print"/>
          <a:srcRect/>
          <a:stretch>
            <a:fillRect/>
          </a:stretch>
        </p:blipFill>
        <p:spPr bwMode="auto">
          <a:xfrm>
            <a:off x="457200" y="381000"/>
            <a:ext cx="8229600" cy="5212080"/>
          </a:xfrm>
          <a:prstGeom prst="rect">
            <a:avLst/>
          </a:prstGeom>
          <a:noFill/>
        </p:spPr>
      </p:pic>
      <p:sp>
        <p:nvSpPr>
          <p:cNvPr id="5" name="Rectangle 4"/>
          <p:cNvSpPr/>
          <p:nvPr/>
        </p:nvSpPr>
        <p:spPr>
          <a:xfrm>
            <a:off x="1905000" y="5867400"/>
            <a:ext cx="5878917"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Đền</a:t>
            </a:r>
            <a:r>
              <a:rPr lang="en-US" sz="3200" b="1" dirty="0">
                <a:solidFill>
                  <a:srgbClr val="FF0000"/>
                </a:solidFill>
                <a:latin typeface="Times New Roman" pitchFamily="18" charset="0"/>
                <a:cs typeface="Times New Roman" pitchFamily="18" charset="0"/>
              </a:rPr>
              <a:t> An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thờ</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vua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Trần</a:t>
            </a:r>
            <a:endParaRPr lang="en-US" sz="32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dulichvtv.com/userfiles/lang-mo-nha-Tran.jpg"/>
          <p:cNvPicPr>
            <a:picLocks noChangeAspect="1" noChangeArrowheads="1"/>
          </p:cNvPicPr>
          <p:nvPr/>
        </p:nvPicPr>
        <p:blipFill>
          <a:blip r:embed="rId2" cstate="print"/>
          <a:srcRect/>
          <a:stretch>
            <a:fillRect/>
          </a:stretch>
        </p:blipFill>
        <p:spPr bwMode="auto">
          <a:xfrm>
            <a:off x="228600" y="304800"/>
            <a:ext cx="8686800" cy="5501640"/>
          </a:xfrm>
          <a:prstGeom prst="rect">
            <a:avLst/>
          </a:prstGeom>
          <a:noFill/>
        </p:spPr>
      </p:pic>
      <p:sp>
        <p:nvSpPr>
          <p:cNvPr id="3" name="Rectangle 2"/>
          <p:cNvSpPr/>
          <p:nvPr/>
        </p:nvSpPr>
        <p:spPr>
          <a:xfrm>
            <a:off x="2667000" y="6019800"/>
            <a:ext cx="4179927" cy="584775"/>
          </a:xfrm>
          <a:prstGeom prst="rect">
            <a:avLst/>
          </a:prstGeom>
        </p:spPr>
        <p:txBody>
          <a:bodyPr wrap="none">
            <a:spAutoFit/>
          </a:bodyPr>
          <a:lstStyle/>
          <a:p>
            <a:r>
              <a:rPr lang="vi-VN" sz="3200" b="1" dirty="0">
                <a:solidFill>
                  <a:srgbClr val="FF0000"/>
                </a:solidFill>
                <a:latin typeface="Times New Roman" pitchFamily="18" charset="0"/>
                <a:cs typeface="Times New Roman" pitchFamily="18" charset="0"/>
              </a:rPr>
              <a:t>Khu lăng mộ nhà Trần</a:t>
            </a:r>
            <a:endParaRPr lang="en-US" sz="32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915400" cy="4647426"/>
          </a:xfrm>
          <a:prstGeom prst="rect">
            <a:avLst/>
          </a:prstGeom>
        </p:spPr>
        <p:txBody>
          <a:bodyPr wrap="square">
            <a:spAutoFit/>
          </a:bodyPr>
          <a:lstStyle/>
          <a:p>
            <a:r>
              <a:rPr lang="vi-VN" sz="2400" b="1" dirty="0">
                <a:latin typeface="Times New Roman" pitchFamily="18" charset="0"/>
                <a:cs typeface="Times New Roman" pitchFamily="18" charset="0"/>
              </a:rPr>
              <a:t>Đền An Sinh</a:t>
            </a:r>
            <a:r>
              <a:rPr lang="vi-VN" sz="2400" dirty="0">
                <a:latin typeface="Times New Roman" pitchFamily="18" charset="0"/>
                <a:cs typeface="Times New Roman" pitchFamily="18" charset="0"/>
              </a:rPr>
              <a:t> là di tích quan trọng thuộc </a:t>
            </a:r>
            <a:r>
              <a:rPr lang="vi-VN" sz="2400" dirty="0">
                <a:latin typeface="Times New Roman" pitchFamily="18" charset="0"/>
                <a:cs typeface="Times New Roman" pitchFamily="18" charset="0"/>
                <a:hlinkClick r:id="rId2" tooltip="Khu di tích nhà Trần ở Đông Triều"/>
              </a:rPr>
              <a:t>Khu di tích nhà Trần ở Đông Triều</a:t>
            </a:r>
            <a:r>
              <a:rPr lang="vi-VN" sz="2400" dirty="0">
                <a:latin typeface="Times New Roman" pitchFamily="18" charset="0"/>
                <a:cs typeface="Times New Roman" pitchFamily="18" charset="0"/>
              </a:rPr>
              <a:t>, nơi thờ tự và tế lễ của các </a:t>
            </a:r>
            <a:r>
              <a:rPr lang="vi-VN" sz="2400" dirty="0">
                <a:latin typeface="Times New Roman" pitchFamily="18" charset="0"/>
                <a:cs typeface="Times New Roman" pitchFamily="18" charset="0"/>
                <a:hlinkClick r:id="rId3" tooltip="Vua Trần"/>
              </a:rPr>
              <a:t>vua Trần</a:t>
            </a:r>
            <a:r>
              <a:rPr lang="vi-VN" sz="2400" dirty="0">
                <a:latin typeface="Times New Roman" pitchFamily="18" charset="0"/>
                <a:cs typeface="Times New Roman" pitchFamily="18" charset="0"/>
              </a:rPr>
              <a:t> và là trung tâm tín ngưỡng quan trọng dưới thời </a:t>
            </a:r>
            <a:r>
              <a:rPr lang="vi-VN" sz="2400" dirty="0">
                <a:latin typeface="Times New Roman" pitchFamily="18" charset="0"/>
                <a:cs typeface="Times New Roman" pitchFamily="18" charset="0"/>
                <a:hlinkClick r:id="rId4" tooltip="Trần"/>
              </a:rPr>
              <a:t>Trần</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hlinkClick r:id="rId5" tooltip="Lê"/>
              </a:rPr>
              <a:t>Lê</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hlinkClick r:id="rId6" tooltip="Nguyễn"/>
              </a:rPr>
              <a:t>Nguyễn</a:t>
            </a:r>
            <a:r>
              <a:rPr lang="vi-VN" sz="2400" dirty="0">
                <a:latin typeface="Times New Roman" pitchFamily="18" charset="0"/>
                <a:cs typeface="Times New Roman" pitchFamily="18" charset="0"/>
              </a:rPr>
              <a:t> trong </a:t>
            </a:r>
            <a:r>
              <a:rPr lang="vi-VN" sz="2400" dirty="0">
                <a:latin typeface="Times New Roman" pitchFamily="18" charset="0"/>
                <a:cs typeface="Times New Roman" pitchFamily="18" charset="0"/>
                <a:hlinkClick r:id="rId7" tooltip="Lịch sử Việt Nam"/>
              </a:rPr>
              <a:t>lịch sử Việt Nam</a:t>
            </a:r>
            <a:r>
              <a:rPr lang="vi-VN" sz="2400" dirty="0">
                <a:latin typeface="Times New Roman" pitchFamily="18" charset="0"/>
                <a:cs typeface="Times New Roman" pitchFamily="18" charset="0"/>
              </a:rPr>
              <a:t>.</a:t>
            </a:r>
          </a:p>
          <a:p>
            <a:pPr algn="ctr"/>
            <a:r>
              <a:rPr lang="vi-VN" sz="3200" b="1" dirty="0" smtClean="0">
                <a:solidFill>
                  <a:srgbClr val="FF0000"/>
                </a:solidFill>
                <a:latin typeface="Times New Roman" pitchFamily="18" charset="0"/>
                <a:cs typeface="Times New Roman" pitchFamily="18" charset="0"/>
              </a:rPr>
              <a:t>Vị trí</a:t>
            </a:r>
            <a:endParaRPr lang="vi-VN" sz="3200" b="1" dirty="0">
              <a:solidFill>
                <a:srgbClr val="FF0000"/>
              </a:solidFill>
              <a:latin typeface="Times New Roman" pitchFamily="18" charset="0"/>
              <a:cs typeface="Times New Roman" pitchFamily="18" charset="0"/>
            </a:endParaRPr>
          </a:p>
          <a:p>
            <a:r>
              <a:rPr lang="vi-VN" sz="2400" dirty="0">
                <a:latin typeface="Times New Roman" pitchFamily="18" charset="0"/>
                <a:cs typeface="Times New Roman" pitchFamily="18" charset="0"/>
              </a:rPr>
              <a:t>Khu di tích ở xã </a:t>
            </a:r>
            <a:r>
              <a:rPr lang="vi-VN" sz="2400" dirty="0">
                <a:latin typeface="Times New Roman" pitchFamily="18" charset="0"/>
                <a:cs typeface="Times New Roman" pitchFamily="18" charset="0"/>
                <a:hlinkClick r:id="rId8" tooltip="An Sinh"/>
              </a:rPr>
              <a:t>An Sinh</a:t>
            </a:r>
            <a:r>
              <a:rPr lang="vi-VN" sz="2400" dirty="0">
                <a:latin typeface="Times New Roman" pitchFamily="18" charset="0"/>
                <a:cs typeface="Times New Roman" pitchFamily="18" charset="0"/>
              </a:rPr>
              <a:t>, thị xã </a:t>
            </a:r>
            <a:r>
              <a:rPr lang="vi-VN" sz="2400" dirty="0">
                <a:latin typeface="Times New Roman" pitchFamily="18" charset="0"/>
                <a:cs typeface="Times New Roman" pitchFamily="18" charset="0"/>
                <a:hlinkClick r:id="rId9" tooltip="Đông Triều"/>
              </a:rPr>
              <a:t>Đông Triều</a:t>
            </a:r>
            <a:r>
              <a:rPr lang="vi-VN" sz="2400" dirty="0">
                <a:latin typeface="Times New Roman" pitchFamily="18" charset="0"/>
                <a:cs typeface="Times New Roman" pitchFamily="18" charset="0"/>
              </a:rPr>
              <a:t>, tỉnh </a:t>
            </a:r>
            <a:r>
              <a:rPr lang="vi-VN" sz="2400" dirty="0">
                <a:latin typeface="Times New Roman" pitchFamily="18" charset="0"/>
                <a:cs typeface="Times New Roman" pitchFamily="18" charset="0"/>
                <a:hlinkClick r:id="rId10" tooltip="Quảng Ninh"/>
              </a:rPr>
              <a:t>Quảng Ninh</a:t>
            </a:r>
            <a:r>
              <a:rPr lang="vi-VN" sz="2400" dirty="0">
                <a:latin typeface="Times New Roman" pitchFamily="18" charset="0"/>
                <a:cs typeface="Times New Roman" pitchFamily="18" charset="0"/>
              </a:rPr>
              <a:t>. Từ quốc lộ 18 đến ngã tư Đông Triều, rẽ trái (nếu đi từ </a:t>
            </a:r>
            <a:r>
              <a:rPr lang="vi-VN" sz="2400" dirty="0">
                <a:latin typeface="Times New Roman" pitchFamily="18" charset="0"/>
                <a:cs typeface="Times New Roman" pitchFamily="18" charset="0"/>
                <a:hlinkClick r:id="rId11" tooltip="Hà Nội"/>
              </a:rPr>
              <a:t>Hà Nội</a:t>
            </a:r>
            <a:r>
              <a:rPr lang="vi-VN" sz="2400" dirty="0">
                <a:latin typeface="Times New Roman" pitchFamily="18" charset="0"/>
                <a:cs typeface="Times New Roman" pitchFamily="18" charset="0"/>
              </a:rPr>
              <a:t>) khoảng 5 km là vào tới đền. Khu di tích bao gồm một ngôi đền và lăng mộ của các vị vua Trần, nằm rải rác trong một khuôn viên khá rộng lớn  có bán kính 20 km để thờ "Bát vị Hoàng Ðế" thời Trần. Di tích được xây dựng thời Trần, trùng tu vào thời Hậu Lê và thời Nguyễn. Qua thời gian, di tích đã xuống cấp và đã được trùng tu, phục dựng. Chính quyền tỉnh Quảng Ninh đầu tư 4 tỷ đồng phục dựng và hoàn thành năm </a:t>
            </a:r>
            <a:r>
              <a:rPr lang="vi-VN" sz="2400" dirty="0" smtClean="0">
                <a:latin typeface="Times New Roman" pitchFamily="18" charset="0"/>
                <a:cs typeface="Times New Roman" pitchFamily="18" charset="0"/>
              </a:rPr>
              <a:t>2000</a:t>
            </a:r>
            <a:endParaRPr lang="vi-V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5755422"/>
          </a:xfrm>
          <a:prstGeom prst="rect">
            <a:avLst/>
          </a:prstGeom>
        </p:spPr>
        <p:txBody>
          <a:bodyPr wrap="square">
            <a:spAutoFit/>
          </a:bodyPr>
          <a:lstStyle/>
          <a:p>
            <a:pPr algn="ctr"/>
            <a:r>
              <a:rPr lang="vi-VN" sz="3200" b="1" dirty="0" smtClean="0">
                <a:solidFill>
                  <a:srgbClr val="FF0000"/>
                </a:solidFill>
                <a:latin typeface="Times New Roman" pitchFamily="18" charset="0"/>
                <a:cs typeface="Times New Roman" pitchFamily="18" charset="0"/>
              </a:rPr>
              <a:t>Di tích</a:t>
            </a:r>
          </a:p>
          <a:p>
            <a:r>
              <a:rPr lang="vi-VN" sz="2400" dirty="0" smtClean="0">
                <a:latin typeface="Times New Roman" pitchFamily="18" charset="0"/>
                <a:cs typeface="Times New Roman" pitchFamily="18" charset="0"/>
              </a:rPr>
              <a:t>Khu lăng mộ An Sinh thờ các vị vua </a:t>
            </a:r>
            <a:r>
              <a:rPr lang="vi-VN" sz="2400" dirty="0" smtClean="0">
                <a:latin typeface="Times New Roman" pitchFamily="18" charset="0"/>
                <a:cs typeface="Times New Roman" pitchFamily="18" charset="0"/>
                <a:hlinkClick r:id="rId2" tooltip="Trần Thái Tông"/>
              </a:rPr>
              <a:t>Trần Thái Tông</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3" tooltip="Trần Thánh Tông"/>
              </a:rPr>
              <a:t>Trần Thánh Tông</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4" tooltip="Trần Nhân Tông"/>
              </a:rPr>
              <a:t>Trần Nhân Tông</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5" tooltip="Trần Anh Tông"/>
              </a:rPr>
              <a:t>Trần Anh Tông</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6" tooltip="Trần Minh Tông"/>
              </a:rPr>
              <a:t>Trần Minh Tông</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7" tooltip="Trần Hiến Tông"/>
              </a:rPr>
              <a:t>Trần Hiến Tông</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8" tooltip="Trần Nghệ Tông"/>
              </a:rPr>
              <a:t>Trần Nghệ Tông</a:t>
            </a:r>
            <a:r>
              <a:rPr lang="vi-VN" sz="2400" dirty="0" smtClean="0">
                <a:latin typeface="Times New Roman" pitchFamily="18" charset="0"/>
                <a:cs typeface="Times New Roman" pitchFamily="18" charset="0"/>
              </a:rPr>
              <a:t>. Trần Giản Định, tức là </a:t>
            </a:r>
            <a:r>
              <a:rPr lang="vi-VN" sz="2400" dirty="0" smtClean="0">
                <a:latin typeface="Times New Roman" pitchFamily="18" charset="0"/>
                <a:cs typeface="Times New Roman" pitchFamily="18" charset="0"/>
                <a:hlinkClick r:id="rId9" tooltip="Giản Định Đế"/>
              </a:rPr>
              <a:t>Giản Định Đế</a:t>
            </a:r>
            <a:r>
              <a:rPr lang="vi-VN" sz="2400" dirty="0" smtClean="0">
                <a:latin typeface="Times New Roman" pitchFamily="18" charset="0"/>
                <a:cs typeface="Times New Roman" pitchFamily="18" charset="0"/>
              </a:rPr>
              <a:t>, là vị vua nhà </a:t>
            </a:r>
            <a:r>
              <a:rPr lang="vi-VN" sz="2400" dirty="0" smtClean="0">
                <a:latin typeface="Times New Roman" pitchFamily="18" charset="0"/>
                <a:cs typeface="Times New Roman" pitchFamily="18" charset="0"/>
                <a:hlinkClick r:id="rId10" tooltip="Hậu Trần"/>
              </a:rPr>
              <a:t>Hậu Trần</a:t>
            </a:r>
            <a:r>
              <a:rPr lang="vi-VN" sz="2400" dirty="0" smtClean="0">
                <a:latin typeface="Times New Roman" pitchFamily="18" charset="0"/>
                <a:cs typeface="Times New Roman" pitchFamily="18" charset="0"/>
              </a:rPr>
              <a:t>, con trai của Trần Nghệ Tông, xưng đế năm 1407, cũng được thờ tại đây. Trong bán kính 4 km là rải rác các lăng mộ.</a:t>
            </a:r>
          </a:p>
          <a:p>
            <a:r>
              <a:rPr lang="vi-VN" sz="2400" dirty="0" smtClean="0">
                <a:latin typeface="Times New Roman" pitchFamily="18" charset="0"/>
                <a:cs typeface="Times New Roman" pitchFamily="18" charset="0"/>
              </a:rPr>
              <a:t>Khu vực đền có diện tích khá rộng, khoảng 80.000 m</a:t>
            </a:r>
            <a:r>
              <a:rPr lang="vi-VN" sz="2400" baseline="30000" dirty="0" smtClean="0">
                <a:latin typeface="Times New Roman" pitchFamily="18" charset="0"/>
                <a:cs typeface="Times New Roman" pitchFamily="18" charset="0"/>
              </a:rPr>
              <a:t>2</a:t>
            </a:r>
            <a:r>
              <a:rPr lang="vi-VN" sz="2400" dirty="0" smtClean="0">
                <a:latin typeface="Times New Roman" pitchFamily="18" charset="0"/>
                <a:cs typeface="Times New Roman" pitchFamily="18" charset="0"/>
              </a:rPr>
              <a:t>. Cổng đền có những hàng nhãn cổ thụ làm cho cảnh quan đền thêm cổ kính. Quanh đền có 14 cây đại thụ, biểu hiện cho 14 đời vua nhà Trần. Trước đền có tám cây vạn tuế biểu hiện cho tám vị vua được thờ ở đây.</a:t>
            </a:r>
          </a:p>
          <a:p>
            <a:r>
              <a:rPr lang="vi-VN" sz="2400" dirty="0" smtClean="0">
                <a:latin typeface="Times New Roman" pitchFamily="18" charset="0"/>
                <a:cs typeface="Times New Roman" pitchFamily="18" charset="0"/>
              </a:rPr>
              <a:t>Khuôn viên đền, thời gian từ năm 1959 đến 1975 là trường đào tạo cán bộ miền nam ở miền bắc Việt Nam. Trong khuôn viên đền có một tấm bia bằng đá </a:t>
            </a:r>
            <a:r>
              <a:rPr lang="vi-VN" sz="2400" dirty="0" smtClean="0">
                <a:latin typeface="Times New Roman" pitchFamily="18" charset="0"/>
                <a:cs typeface="Times New Roman" pitchFamily="18" charset="0"/>
                <a:hlinkClick r:id="rId11" tooltip="Granit"/>
              </a:rPr>
              <a:t>granit</a:t>
            </a:r>
            <a:r>
              <a:rPr lang="vi-VN" sz="2400" dirty="0" smtClean="0">
                <a:latin typeface="Times New Roman" pitchFamily="18" charset="0"/>
                <a:cs typeface="Times New Roman" pitchFamily="18" charset="0"/>
              </a:rPr>
              <a:t> được các cựu học sinh miền nam mang ra từ </a:t>
            </a:r>
            <a:r>
              <a:rPr lang="vi-VN" sz="2400" dirty="0" smtClean="0">
                <a:latin typeface="Times New Roman" pitchFamily="18" charset="0"/>
                <a:cs typeface="Times New Roman" pitchFamily="18" charset="0"/>
                <a:hlinkClick r:id="rId12" tooltip="Bình Định"/>
              </a:rPr>
              <a:t>Bình Định</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033897"/>
            <a:ext cx="7924800" cy="2062103"/>
          </a:xfrm>
          <a:prstGeom prst="rect">
            <a:avLst/>
          </a:prstGeom>
        </p:spPr>
        <p:txBody>
          <a:bodyPr wrap="square">
            <a:spAutoFit/>
          </a:bodyPr>
          <a:lstStyle/>
          <a:p>
            <a:pPr algn="ctr"/>
            <a:r>
              <a:rPr lang="vi-VN" sz="3200" b="1" dirty="0">
                <a:latin typeface="Times New Roman" pitchFamily="18" charset="0"/>
                <a:cs typeface="Times New Roman" pitchFamily="18" charset="0"/>
              </a:rPr>
              <a:t>Lễ </a:t>
            </a:r>
            <a:r>
              <a:rPr lang="vi-VN" sz="3200" b="1" dirty="0" smtClean="0">
                <a:latin typeface="Times New Roman" pitchFamily="18" charset="0"/>
                <a:cs typeface="Times New Roman" pitchFamily="18" charset="0"/>
              </a:rPr>
              <a:t>hội</a:t>
            </a:r>
            <a:endParaRPr lang="vi-VN" sz="3200" b="1" dirty="0">
              <a:latin typeface="Times New Roman" pitchFamily="18" charset="0"/>
              <a:cs typeface="Times New Roman" pitchFamily="18" charset="0"/>
            </a:endParaRPr>
          </a:p>
          <a:p>
            <a:r>
              <a:rPr lang="vi-VN" sz="2400" dirty="0">
                <a:latin typeface="Times New Roman" pitchFamily="18" charset="0"/>
                <a:cs typeface="Times New Roman" pitchFamily="18" charset="0"/>
              </a:rPr>
              <a:t>Vào ngày 20 tháng 8 (âm lịch) hàng năm, đền mở hội long trọng. Nghi lễ có phần lễ tế dâng hương tại đền của dòng họ Trần. Phần hội sẽ có các trò chơi chọi gà, bóng chuyền vào ban ngày và thi văn nghệ vào buổi tối...</a:t>
            </a:r>
          </a:p>
        </p:txBody>
      </p:sp>
      <p:pic>
        <p:nvPicPr>
          <p:cNvPr id="6146" name="Picture 2" descr="Khu lăng mộ các vua nhà Trần "/>
          <p:cNvPicPr>
            <a:picLocks noChangeAspect="1" noChangeArrowheads="1"/>
          </p:cNvPicPr>
          <p:nvPr/>
        </p:nvPicPr>
        <p:blipFill>
          <a:blip r:embed="rId2" cstate="print"/>
          <a:srcRect/>
          <a:stretch>
            <a:fillRect/>
          </a:stretch>
        </p:blipFill>
        <p:spPr bwMode="auto">
          <a:xfrm>
            <a:off x="228600" y="381000"/>
            <a:ext cx="8778240" cy="3429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63&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57&quot;/&gt;&lt;/object&gt;&lt;object type=&quot;3&quot; unique_id=&quot;10009&quot;&gt;&lt;property id=&quot;20148&quot; value=&quot;5&quot;/&gt;&lt;property id=&quot;20300&quot; value=&quot;Slide 6&quot;/&gt;&lt;property id=&quot;20307&quot; value=&quot;268&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quot;/&gt;&lt;property id=&quot;20307&quot; value=&quot;259&quot;/&gt;&lt;/object&gt;&lt;object type=&quot;3&quot; unique_id=&quot;10012&quot;&gt;&lt;property id=&quot;20148&quot; value=&quot;5&quot;/&gt;&lt;property id=&quot;20300&quot; value=&quot;Slide 9&quot;/&gt;&lt;property id=&quot;20307&quot; value=&quot;258&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277&quot;/&gt;&lt;/object&gt;&lt;object type=&quot;3&quot; unique_id=&quot;10017&quot;&gt;&lt;property id=&quot;20148&quot; value=&quot;5&quot;/&gt;&lt;property id=&quot;20300&quot; value=&quot;Slide 14&quot;/&gt;&lt;property id=&quot;20307&quot; value=&quot;276&quot;/&gt;&lt;/object&gt;&lt;object type=&quot;3&quot; unique_id=&quot;10018&quot;&gt;&lt;property id=&quot;20148&quot; value=&quot;5&quot;/&gt;&lt;property id=&quot;20300&quot; value=&quot;Slide 15&quot;/&gt;&lt;property id=&quot;20307&quot; value=&quot;274&quot;/&gt;&lt;/object&gt;&lt;object type=&quot;3&quot; unique_id=&quot;10019&quot;&gt;&lt;property id=&quot;20148&quot; value=&quot;5&quot;/&gt;&lt;property id=&quot;20300&quot; value=&quot;Slide 16&quot;/&gt;&lt;property id=&quot;20307&quot; value=&quot;278&quot;/&gt;&lt;/object&gt;&lt;object type=&quot;3&quot; unique_id=&quot;10020&quot;&gt;&lt;property id=&quot;20148&quot; value=&quot;5&quot;/&gt;&lt;property id=&quot;20300&quot; value=&quot;Slide 17&quot;/&gt;&lt;property id=&quot;20307&quot; value=&quot;275&quot;/&gt;&lt;/object&gt;&lt;object type=&quot;3&quot; unique_id=&quot;10021&quot;&gt;&lt;property id=&quot;20148&quot; value=&quot;5&quot;/&gt;&lt;property id=&quot;20300&quot; value=&quot;Slide 18&quot;/&gt;&lt;property id=&quot;20307&quot; value=&quot;273&quot;/&gt;&lt;/object&gt;&lt;object type=&quot;3&quot; unique_id=&quot;10022&quot;&gt;&lt;property id=&quot;20148&quot; value=&quot;5&quot;/&gt;&lt;property id=&quot;20300&quot; value=&quot;Slide 19&quot;/&gt;&lt;property id=&quot;20307&quot; value=&quot;279&quot;/&gt;&lt;/object&gt;&lt;object type=&quot;3&quot; unique_id=&quot;10023&quot;&gt;&lt;property id=&quot;20148&quot; value=&quot;5&quot;/&gt;&lt;property id=&quot;20300&quot; value=&quot;Slide 20&quot;/&gt;&lt;property id=&quot;20307&quot; value=&quot;280&quot;/&gt;&lt;/object&gt;&lt;object type=&quot;3&quot; unique_id=&quot;10024&quot;&gt;&lt;property id=&quot;20148&quot; value=&quot;5&quot;/&gt;&lt;property id=&quot;20300&quot; value=&quot;Slide 21&quot;/&gt;&lt;property id=&quot;20307&quot; value=&quot;282&quot;/&gt;&lt;/object&gt;&lt;object type=&quot;3&quot; unique_id=&quot;10025&quot;&gt;&lt;property id=&quot;20148&quot; value=&quot;5&quot;/&gt;&lt;property id=&quot;20300&quot; value=&quot;Slide 22&quot;/&gt;&lt;property id=&quot;20307&quot; value=&quot;28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945</Words>
  <Application>Microsoft Office PowerPoint</Application>
  <PresentationFormat>On-screen Show (4:3)</PresentationFormat>
  <Paragraphs>46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PHUONG</cp:lastModifiedBy>
  <cp:revision>12</cp:revision>
  <dcterms:created xsi:type="dcterms:W3CDTF">2016-08-23T13:32:37Z</dcterms:created>
  <dcterms:modified xsi:type="dcterms:W3CDTF">2021-09-27T07:47:27Z</dcterms:modified>
</cp:coreProperties>
</file>