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7" r:id="rId2"/>
    <p:sldId id="256" r:id="rId3"/>
    <p:sldId id="258" r:id="rId4"/>
    <p:sldId id="260" r:id="rId5"/>
    <p:sldId id="276" r:id="rId6"/>
    <p:sldId id="263" r:id="rId7"/>
    <p:sldId id="277" r:id="rId8"/>
    <p:sldId id="279" r:id="rId9"/>
    <p:sldId id="280" r:id="rId10"/>
    <p:sldId id="281" r:id="rId11"/>
    <p:sldId id="282" r:id="rId12"/>
    <p:sldId id="264" r:id="rId13"/>
    <p:sldId id="265" r:id="rId14"/>
    <p:sldId id="285" r:id="rId15"/>
    <p:sldId id="266" r:id="rId16"/>
    <p:sldId id="269" r:id="rId17"/>
    <p:sldId id="271" r:id="rId18"/>
    <p:sldId id="283" r:id="rId19"/>
    <p:sldId id="273" r:id="rId20"/>
    <p:sldId id="274" r:id="rId21"/>
    <p:sldId id="284"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37"/>
    <p:restoredTop sz="95735"/>
  </p:normalViewPr>
  <p:slideViewPr>
    <p:cSldViewPr snapToGrid="0" snapToObjects="1">
      <p:cViewPr varScale="1">
        <p:scale>
          <a:sx n="67" d="100"/>
          <a:sy n="67" d="100"/>
        </p:scale>
        <p:origin x="1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44F22-D2F5-4024-B3DE-B213484FCEDE}"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62174-979F-4580-82D9-A5BDE674B294}" type="slidenum">
              <a:rPr lang="en-US" smtClean="0"/>
              <a:t>‹#›</a:t>
            </a:fld>
            <a:endParaRPr lang="en-US"/>
          </a:p>
        </p:txBody>
      </p:sp>
    </p:spTree>
    <p:extLst>
      <p:ext uri="{BB962C8B-B14F-4D97-AF65-F5344CB8AC3E}">
        <p14:creationId xmlns:p14="http://schemas.microsoft.com/office/powerpoint/2010/main" val="65363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1</a:t>
            </a:fld>
            <a:endParaRPr lang="en-US"/>
          </a:p>
        </p:txBody>
      </p:sp>
    </p:spTree>
    <p:extLst>
      <p:ext uri="{BB962C8B-B14F-4D97-AF65-F5344CB8AC3E}">
        <p14:creationId xmlns:p14="http://schemas.microsoft.com/office/powerpoint/2010/main" val="295183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3</a:t>
            </a:fld>
            <a:endParaRPr lang="en-US"/>
          </a:p>
        </p:txBody>
      </p:sp>
    </p:spTree>
    <p:extLst>
      <p:ext uri="{BB962C8B-B14F-4D97-AF65-F5344CB8AC3E}">
        <p14:creationId xmlns:p14="http://schemas.microsoft.com/office/powerpoint/2010/main" val="113559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10</a:t>
            </a:fld>
            <a:endParaRPr lang="en-US"/>
          </a:p>
        </p:txBody>
      </p:sp>
    </p:spTree>
    <p:extLst>
      <p:ext uri="{BB962C8B-B14F-4D97-AF65-F5344CB8AC3E}">
        <p14:creationId xmlns:p14="http://schemas.microsoft.com/office/powerpoint/2010/main" val="212860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12</a:t>
            </a:fld>
            <a:endParaRPr lang="en-US"/>
          </a:p>
        </p:txBody>
      </p:sp>
    </p:spTree>
    <p:extLst>
      <p:ext uri="{BB962C8B-B14F-4D97-AF65-F5344CB8AC3E}">
        <p14:creationId xmlns:p14="http://schemas.microsoft.com/office/powerpoint/2010/main" val="199388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20</a:t>
            </a:fld>
            <a:endParaRPr lang="en-US"/>
          </a:p>
        </p:txBody>
      </p:sp>
    </p:spTree>
    <p:extLst>
      <p:ext uri="{BB962C8B-B14F-4D97-AF65-F5344CB8AC3E}">
        <p14:creationId xmlns:p14="http://schemas.microsoft.com/office/powerpoint/2010/main" val="91937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9/26/2021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5618A4-8DCD-974D-9249-AFA2ADA152F0}" type="datetimeFigureOut">
              <a:rPr lang="x-none" smtClean="0"/>
              <a:t>9/26/2021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5618A4-8DCD-974D-9249-AFA2ADA152F0}" type="datetimeFigureOut">
              <a:rPr lang="x-none" smtClean="0"/>
              <a:t>9/26/2021</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5618A4-8DCD-974D-9249-AFA2ADA152F0}" type="datetimeFigureOut">
              <a:rPr lang="x-none" smtClean="0"/>
              <a:t>9/26/2021</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5618A4-8DCD-974D-9249-AFA2ADA152F0}" type="datetimeFigureOut">
              <a:rPr lang="x-none" smtClean="0"/>
              <a:t>9/26/2021</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5618A4-8DCD-974D-9249-AFA2ADA152F0}" type="datetimeFigureOut">
              <a:rPr lang="x-none" smtClean="0"/>
              <a:t>9/26/2021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5618A4-8DCD-974D-9249-AFA2ADA152F0}" type="datetimeFigureOut">
              <a:rPr lang="x-none" smtClean="0"/>
              <a:t>9/26/2021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65A05DD-A681-D54C-914E-48F94CEAF4D4}" type="slidenum">
              <a:rPr lang="x-none" smtClean="0"/>
              <a:t>‹#›</a:t>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5618A4-8DCD-974D-9249-AFA2ADA152F0}" type="datetimeFigureOut">
              <a:rPr lang="x-none" smtClean="0"/>
              <a:t>9/26/2021</a:t>
            </a:fld>
            <a:endParaRPr lang="x-non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65A05DD-A681-D54C-914E-48F94CEAF4D4}" type="slidenum">
              <a:rPr lang="x-none" smtClean="0"/>
              <a:t>‹#›</a:t>
            </a:fld>
            <a:endParaRPr 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Không phát hiện cụ rùa ở Hồ Gươm"/>
          <p:cNvPicPr>
            <a:picLocks noChangeAspect="1" noChangeArrowheads="1"/>
          </p:cNvPicPr>
          <p:nvPr/>
        </p:nvPicPr>
        <p:blipFill rotWithShape="1">
          <a:blip r:embed="rId3">
            <a:extLst>
              <a:ext uri="{28A0092B-C50C-407E-A947-70E740481C1C}">
                <a14:useLocalDpi xmlns:a14="http://schemas.microsoft.com/office/drawing/2010/main" val="0"/>
              </a:ext>
            </a:extLst>
          </a:blip>
          <a:srcRect l="4215" r="-1" b="-1"/>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inh nghiệm du lịch Hồ Hoàn Kiếm - Biểu tượng của Hà Nội - BestPrice"/>
          <p:cNvPicPr>
            <a:picLocks noChangeAspect="1" noChangeArrowheads="1"/>
          </p:cNvPicPr>
          <p:nvPr/>
        </p:nvPicPr>
        <p:blipFill rotWithShape="1">
          <a:blip r:embed="rId4">
            <a:extLst>
              <a:ext uri="{28A0092B-C50C-407E-A947-70E740481C1C}">
                <a14:useLocalDpi xmlns:a14="http://schemas.microsoft.com/office/drawing/2010/main" val="0"/>
              </a:ext>
            </a:extLst>
          </a:blip>
          <a:srcRect t="4874"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Vì sao lại gọi là Hồ Gươm? - Công thức món ngon"/>
          <p:cNvPicPr>
            <a:picLocks noChangeAspect="1" noChangeArrowheads="1"/>
          </p:cNvPicPr>
          <p:nvPr/>
        </p:nvPicPr>
        <p:blipFill rotWithShape="1">
          <a:blip r:embed="rId5">
            <a:extLst>
              <a:ext uri="{28A0092B-C50C-407E-A947-70E740481C1C}">
                <a14:useLocalDpi xmlns:a14="http://schemas.microsoft.com/office/drawing/2010/main" val="0"/>
              </a:ext>
            </a:extLst>
          </a:blip>
          <a:srcRect l="5375" r="11818" b="-1"/>
          <a:stretch>
            <a:fillRect/>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4340326"/>
            <a:ext cx="5001186" cy="2246769"/>
          </a:xfrm>
          <a:prstGeom prst="rect">
            <a:avLst/>
          </a:prstGeom>
          <a:noFill/>
        </p:spPr>
        <p:txBody>
          <a:bodyPr wrap="square" rtlCol="0">
            <a:spAutoFit/>
          </a:bodyPr>
          <a:lstStyle/>
          <a:p>
            <a:pPr algn="ctr"/>
            <a:r>
              <a:rPr lang="x-none" sz="3500" dirty="0">
                <a:solidFill>
                  <a:schemeClr val="bg1"/>
                </a:solidFill>
                <a:latin typeface="Times New Roman" panose="02020603050405020304" pitchFamily="18" charset="0"/>
                <a:cs typeface="Times New Roman" panose="02020603050405020304" pitchFamily="18" charset="0"/>
              </a:rPr>
              <a:t>Em biết gì về Hồ Gươm ở Hà Nội. Hãy chia sẻ với các bạn cùng nhóm về thắng cảnh này.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2529"/>
            <a:ext cx="11582400" cy="579420"/>
          </a:xfrm>
        </p:spPr>
        <p:txBody>
          <a:bodyPr>
            <a:noAutofit/>
          </a:bodyPr>
          <a:lstStyle/>
          <a:p>
            <a:pPr algn="ctr"/>
            <a:r>
              <a:rPr lang="x-none" sz="3500" b="1" i="1" dirty="0">
                <a:solidFill>
                  <a:srgbClr val="7030A0"/>
                </a:solidFill>
                <a:latin typeface="Times New Roman" panose="02020603050405020304" pitchFamily="18" charset="0"/>
                <a:cs typeface="Times New Roman" panose="02020603050405020304" pitchFamily="18" charset="0"/>
              </a:rPr>
              <a:t>Sắp xếp các sự kiện sau theo trình tự xuất hiện trong văn bản</a:t>
            </a:r>
          </a:p>
        </p:txBody>
      </p:sp>
      <p:sp>
        <p:nvSpPr>
          <p:cNvPr id="4" name="TextBox 3"/>
          <p:cNvSpPr txBox="1"/>
          <p:nvPr/>
        </p:nvSpPr>
        <p:spPr>
          <a:xfrm>
            <a:off x="1190625" y="1017359"/>
            <a:ext cx="9810750" cy="4708981"/>
          </a:xfrm>
          <a:prstGeom prst="rect">
            <a:avLst/>
          </a:prstGeom>
          <a:noFill/>
        </p:spPr>
        <p:txBody>
          <a:bodyPr wrap="square" rtlCol="0">
            <a:spAutoFit/>
          </a:bodyPr>
          <a:lstStyle/>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Thận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Kéo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sang </a:t>
            </a:r>
            <a:r>
              <a:rPr lang="en-US" sz="3000" dirty="0" err="1">
                <a:latin typeface="Times New Roman" panose="02020603050405020304" pitchFamily="18" charset="0"/>
                <a:cs typeface="Times New Roman" panose="02020603050405020304" pitchFamily="18" charset="0"/>
              </a:rPr>
              <a:t>xâm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ta</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tay</a:t>
            </a:r>
            <a:r>
              <a:rPr lang="en-US" sz="3000" dirty="0">
                <a:latin typeface="Times New Roman" panose="02020603050405020304" pitchFamily="18" charset="0"/>
                <a:cs typeface="Times New Roman" panose="02020603050405020304" pitchFamily="18" charset="0"/>
              </a:rPr>
              <a:t> 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vía</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khởi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Lam </a:t>
            </a:r>
            <a:r>
              <a:rPr lang="en-US" sz="3000" dirty="0" err="1">
                <a:latin typeface="Times New Roman" panose="02020603050405020304" pitchFamily="18" charset="0"/>
                <a:cs typeface="Times New Roman" panose="02020603050405020304" pitchFamily="18" charset="0"/>
              </a:rPr>
              <a:t>Sơn</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ngọc</a:t>
            </a:r>
            <a:endParaRPr lang="x-none"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Long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Rùa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đòi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x-none" sz="3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90625" y="5726340"/>
            <a:ext cx="9458325" cy="784830"/>
          </a:xfrm>
          <a:prstGeom prst="rect">
            <a:avLst/>
          </a:prstGeom>
          <a:noFill/>
        </p:spPr>
        <p:txBody>
          <a:bodyPr wrap="square" rtlCol="0">
            <a:spAutoFit/>
          </a:bodyPr>
          <a:lstStyle/>
          <a:p>
            <a:r>
              <a:rPr lang="en-US" sz="4500" dirty="0">
                <a:solidFill>
                  <a:srgbClr val="C00000"/>
                </a:solidFill>
                <a:latin typeface="Times New Roman" panose="02020603050405020304" pitchFamily="18" charset="0"/>
                <a:cs typeface="Times New Roman" panose="02020603050405020304" pitchFamily="18" charset="0"/>
              </a:rPr>
              <a:t>d → f → c → h → e → a → </a:t>
            </a:r>
            <a:r>
              <a:rPr lang="en-US" sz="4500" dirty="0" err="1">
                <a:solidFill>
                  <a:srgbClr val="C00000"/>
                </a:solidFill>
                <a:latin typeface="Times New Roman" panose="02020603050405020304" pitchFamily="18" charset="0"/>
                <a:cs typeface="Times New Roman" panose="02020603050405020304" pitchFamily="18" charset="0"/>
              </a:rPr>
              <a:t>i</a:t>
            </a:r>
            <a:r>
              <a:rPr lang="en-US" sz="4500" dirty="0">
                <a:solidFill>
                  <a:srgbClr val="C00000"/>
                </a:solidFill>
                <a:latin typeface="Times New Roman" panose="02020603050405020304" pitchFamily="18" charset="0"/>
                <a:cs typeface="Times New Roman" panose="02020603050405020304" pitchFamily="18" charset="0"/>
              </a:rPr>
              <a:t> → g → b</a:t>
            </a:r>
            <a:endParaRPr lang="x-none" sz="45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Times New Roman" panose="02020603050405020304" pitchFamily="18" charset="0"/>
                <a:cs typeface="Times New Roman" panose="02020603050405020304" pitchFamily="18" charset="0"/>
              </a:rPr>
              <a:t>II. SUY NGẪM VÀ PHẢN HỒI</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05350" y="1794829"/>
            <a:ext cx="8596668" cy="3880773"/>
          </a:xfrm>
        </p:spPr>
        <p:txBody>
          <a:bodyPr>
            <a:normAutofit/>
          </a:bodyPr>
          <a:lstStyle/>
          <a:p>
            <a:pPr marL="0" lvl="0" indent="0">
              <a:buNone/>
            </a:pPr>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Cốt</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thuyết</a:t>
            </a:r>
            <a:endParaRPr lang="en-US" sz="3600" dirty="0">
              <a:latin typeface="Times New Roman" panose="02020603050405020304" pitchFamily="18" charset="0"/>
              <a:cs typeface="Times New Roman" panose="02020603050405020304" pitchFamily="18" charset="0"/>
            </a:endParaRPr>
          </a:p>
          <a:p>
            <a:pPr marL="0" lvl="0" indent="0">
              <a:buNone/>
            </a:pPr>
            <a:r>
              <a:rPr lang="en-US" sz="3600" b="1" i="1" dirty="0" smtClean="0">
                <a:solidFill>
                  <a:srgbClr val="002060"/>
                </a:solidFill>
                <a:latin typeface="Times New Roman" panose="02020603050405020304" pitchFamily="18" charset="0"/>
                <a:cs typeface="Times New Roman" panose="02020603050405020304" pitchFamily="18" charset="0"/>
              </a:rPr>
              <a:t>a. </a:t>
            </a:r>
            <a:r>
              <a:rPr lang="en-US" sz="3600" b="1" i="1" dirty="0" err="1" smtClean="0">
                <a:solidFill>
                  <a:srgbClr val="002060"/>
                </a:solidFill>
                <a:latin typeface="Times New Roman" panose="02020603050405020304" pitchFamily="18" charset="0"/>
                <a:cs typeface="Times New Roman" panose="02020603050405020304" pitchFamily="18" charset="0"/>
              </a:rPr>
              <a:t>Các</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sự</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việc</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chính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và</a:t>
            </a:r>
            <a:r>
              <a:rPr lang="en-US" sz="3600" b="1" i="1" dirty="0">
                <a:solidFill>
                  <a:srgbClr val="002060"/>
                </a:solidFill>
                <a:latin typeface="Times New Roman" panose="02020603050405020304" pitchFamily="18" charset="0"/>
                <a:cs typeface="Times New Roman" panose="02020603050405020304" pitchFamily="18" charset="0"/>
              </a:rPr>
              <a:t> chi </a:t>
            </a:r>
            <a:r>
              <a:rPr lang="en-US" sz="3600" b="1" i="1" dirty="0" err="1">
                <a:solidFill>
                  <a:srgbClr val="002060"/>
                </a:solidFill>
                <a:latin typeface="Times New Roman" panose="02020603050405020304" pitchFamily="18" charset="0"/>
                <a:cs typeface="Times New Roman" panose="02020603050405020304" pitchFamily="18" charset="0"/>
              </a:rPr>
              <a:t>tiết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kì</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ảo</a:t>
            </a:r>
            <a:endParaRPr lang="en-US" sz="3600" dirty="0">
              <a:solidFill>
                <a:srgbClr val="002060"/>
              </a:solidFill>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pic>
        <p:nvPicPr>
          <p:cNvPr id="4" name="Picture 2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8005617" y="908175"/>
            <a:ext cx="1219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500" y="209550"/>
            <a:ext cx="10077450"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b="1" dirty="0">
                <a:solidFill>
                  <a:schemeClr val="tx1"/>
                </a:solidFill>
                <a:latin typeface="Times New Roman" panose="02020603050405020304" pitchFamily="18" charset="0"/>
                <a:cs typeface="Times New Roman" panose="02020603050405020304" pitchFamily="18" charset="0"/>
              </a:rPr>
              <a:t>BỐI CẢNH XẢY RA CÂU CHUYỆN</a:t>
            </a:r>
          </a:p>
        </p:txBody>
      </p:sp>
      <p:graphicFrame>
        <p:nvGraphicFramePr>
          <p:cNvPr id="6" name="Table 5"/>
          <p:cNvGraphicFramePr>
            <a:graphicFrameLocks noGrp="1"/>
          </p:cNvGraphicFramePr>
          <p:nvPr/>
        </p:nvGraphicFramePr>
        <p:xfrm>
          <a:off x="4880379" y="1806918"/>
          <a:ext cx="6468202" cy="4471423"/>
        </p:xfrm>
        <a:graphic>
          <a:graphicData uri="http://schemas.openxmlformats.org/drawingml/2006/table">
            <a:tbl>
              <a:tblPr>
                <a:tableStyleId>{5C22544A-7EE6-4342-B048-85BDC9FD1C3A}</a:tableStyleId>
              </a:tblPr>
              <a:tblGrid>
                <a:gridCol w="2155246"/>
                <a:gridCol w="2156478"/>
                <a:gridCol w="2156478"/>
              </a:tblGrid>
              <a:tr h="853325">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Sự</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việc</a:t>
                      </a:r>
                      <a:endParaRPr lang="x-none"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a:effectLst/>
                          <a:latin typeface="Times New Roman" panose="02020603050405020304" pitchFamily="18" charset="0"/>
                          <a:cs typeface="Times New Roman" panose="02020603050405020304" pitchFamily="18" charset="0"/>
                        </a:rPr>
                        <a:t>Thời gian</a:t>
                      </a:r>
                      <a:endParaRPr lang="en-US" sz="30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Không</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gian</a:t>
                      </a:r>
                      <a:endParaRPr lang="x-none"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r>
              <a:tr h="1809049">
                <a:tc>
                  <a:txBody>
                    <a:bodyPr/>
                    <a:lstStyle/>
                    <a:p>
                      <a:pPr algn="ctr">
                        <a:lnSpc>
                          <a:spcPct val="150000"/>
                        </a:lnSpc>
                      </a:pPr>
                      <a:r>
                        <a:rPr lang="en-US" sz="3000" kern="100" dirty="0">
                          <a:effectLst/>
                          <a:latin typeface="Times New Roman" panose="02020603050405020304" pitchFamily="18" charset="0"/>
                          <a:cs typeface="Times New Roman" panose="02020603050405020304" pitchFamily="18" charset="0"/>
                        </a:rPr>
                        <a:t>Cho </a:t>
                      </a:r>
                      <a:r>
                        <a:rPr lang="en-US" sz="3000" kern="100" dirty="0" err="1">
                          <a:effectLst/>
                          <a:latin typeface="Times New Roman" panose="02020603050405020304" pitchFamily="18" charset="0"/>
                          <a:cs typeface="Times New Roman" panose="02020603050405020304" pitchFamily="18" charset="0"/>
                        </a:rPr>
                        <a:t>mượn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gươm</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thần</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3000" kern="100" dirty="0">
                          <a:effectLst/>
                          <a:latin typeface="Times New Roman" panose="02020603050405020304" pitchFamily="18" charset="0"/>
                          <a:cs typeface="Times New Roman" panose="02020603050405020304" pitchFamily="18" charset="0"/>
                        </a:rPr>
                        <a:t> </a:t>
                      </a:r>
                      <a:endParaRPr lang="en-US"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just">
                        <a:lnSpc>
                          <a:spcPct val="150000"/>
                        </a:lnSpc>
                      </a:pPr>
                      <a:r>
                        <a:rPr lang="en-US" sz="3000" kern="100">
                          <a:effectLst/>
                          <a:latin typeface="Times New Roman" panose="02020603050405020304" pitchFamily="18" charset="0"/>
                          <a:cs typeface="Times New Roman" panose="02020603050405020304" pitchFamily="18" charset="0"/>
                        </a:rPr>
                        <a:t> </a:t>
                      </a:r>
                      <a:endParaRPr lang="en-US"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r h="1809049">
                <a:tc>
                  <a:txBody>
                    <a:bodyPr/>
                    <a:lstStyle/>
                    <a:p>
                      <a:pPr algn="ctr">
                        <a:lnSpc>
                          <a:spcPct val="150000"/>
                        </a:lnSpc>
                      </a:pPr>
                      <a:r>
                        <a:rPr lang="en-US" sz="3000" kern="100" dirty="0" err="1">
                          <a:effectLst/>
                          <a:latin typeface="Times New Roman" panose="02020603050405020304" pitchFamily="18" charset="0"/>
                          <a:cs typeface="Times New Roman" panose="02020603050405020304" pitchFamily="18" charset="0"/>
                        </a:rPr>
                        <a:t>Đòi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lại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gươm</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thần</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3000" kern="100">
                          <a:effectLst/>
                          <a:latin typeface="Times New Roman" panose="02020603050405020304" pitchFamily="18" charset="0"/>
                          <a:cs typeface="Times New Roman" panose="02020603050405020304" pitchFamily="18" charset="0"/>
                        </a:rPr>
                        <a:t> </a:t>
                      </a:r>
                      <a:endParaRPr lang="en-US"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just">
                        <a:lnSpc>
                          <a:spcPct val="150000"/>
                        </a:lnSpc>
                      </a:pPr>
                      <a:r>
                        <a:rPr lang="en-US" sz="3000" kern="100" dirty="0">
                          <a:effectLst/>
                          <a:latin typeface="Times New Roman" panose="02020603050405020304" pitchFamily="18" charset="0"/>
                          <a:cs typeface="Times New Roman" panose="02020603050405020304" pitchFamily="18" charset="0"/>
                        </a:rPr>
                        <a:t> </a:t>
                      </a:r>
                      <a:endParaRPr lang="en-US"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bl>
          </a:graphicData>
        </a:graphic>
      </p:graphicFrame>
      <p:pic>
        <p:nvPicPr>
          <p:cNvPr id="7"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92" y="1811790"/>
            <a:ext cx="3741821" cy="2195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oy, doll&#10;&#10;Description automatically generated"/>
          <p:cNvPicPr>
            <a:picLocks noChangeAspect="1"/>
          </p:cNvPicPr>
          <p:nvPr/>
        </p:nvPicPr>
        <p:blipFill>
          <a:blip r:embed="rId4"/>
          <a:stretch>
            <a:fillRect/>
          </a:stretch>
        </p:blipFill>
        <p:spPr>
          <a:xfrm>
            <a:off x="385362" y="3267982"/>
            <a:ext cx="4044080" cy="3010360"/>
          </a:xfrm>
          <a:prstGeom prst="rect">
            <a:avLst/>
          </a:prstGeom>
        </p:spPr>
      </p:pic>
      <p:sp>
        <p:nvSpPr>
          <p:cNvPr id="10" name="TextBox 9"/>
          <p:cNvSpPr txBox="1"/>
          <p:nvPr/>
        </p:nvSpPr>
        <p:spPr>
          <a:xfrm>
            <a:off x="620713" y="2055494"/>
            <a:ext cx="3657600" cy="1169551"/>
          </a:xfrm>
          <a:prstGeom prst="rect">
            <a:avLst/>
          </a:prstGeom>
          <a:noFill/>
        </p:spPr>
        <p:txBody>
          <a:bodyPr wrap="square" rtlCol="0">
            <a:spAutoFit/>
          </a:bodyPr>
          <a:lstStyle/>
          <a:p>
            <a:pPr algn="ctr"/>
            <a:r>
              <a:rPr lang="x-none" sz="3500" dirty="0">
                <a:latin typeface="Times New Roman" panose="02020603050405020304" pitchFamily="18" charset="0"/>
                <a:cs typeface="Times New Roman" panose="02020603050405020304" pitchFamily="18" charset="0"/>
              </a:rPr>
              <a:t>Thảo luận </a:t>
            </a:r>
          </a:p>
          <a:p>
            <a:pPr algn="ctr"/>
            <a:r>
              <a:rPr lang="en-US" sz="3500" dirty="0" smtClean="0">
                <a:latin typeface="Times New Roman" panose="02020603050405020304" pitchFamily="18" charset="0"/>
                <a:cs typeface="Times New Roman" panose="02020603050405020304" pitchFamily="18" charset="0"/>
              </a:rPr>
              <a:t>N</a:t>
            </a:r>
            <a:r>
              <a:rPr lang="x-none" sz="3500" dirty="0" smtClean="0">
                <a:latin typeface="Times New Roman" panose="02020603050405020304" pitchFamily="18" charset="0"/>
                <a:cs typeface="Times New Roman" panose="02020603050405020304" pitchFamily="18" charset="0"/>
              </a:rPr>
              <a:t>hóm</a:t>
            </a:r>
            <a:endParaRPr lang="en-US" sz="35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73147" y="602808"/>
          <a:ext cx="10681490" cy="5627169"/>
        </p:xfrm>
        <a:graphic>
          <a:graphicData uri="http://schemas.openxmlformats.org/drawingml/2006/table">
            <a:tbl>
              <a:tblPr>
                <a:tableStyleId>{5C22544A-7EE6-4342-B048-85BDC9FD1C3A}</a:tableStyleId>
              </a:tblPr>
              <a:tblGrid>
                <a:gridCol w="3558500"/>
                <a:gridCol w="3561495"/>
                <a:gridCol w="3561495"/>
              </a:tblGrid>
              <a:tr h="716840">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Sự</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việc</a:t>
                      </a:r>
                      <a:endParaRPr lang="x-none"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a:effectLst/>
                          <a:latin typeface="Times New Roman" panose="02020603050405020304" pitchFamily="18" charset="0"/>
                          <a:cs typeface="Times New Roman" panose="02020603050405020304" pitchFamily="18" charset="0"/>
                        </a:rPr>
                        <a:t>Thời gian</a:t>
                      </a:r>
                      <a:endParaRPr lang="x-none" sz="30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Không</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gian</a:t>
                      </a:r>
                      <a:endParaRPr lang="x-none"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r>
              <a:tr h="1785690">
                <a:tc>
                  <a:txBody>
                    <a:bodyPr/>
                    <a:lstStyle/>
                    <a:p>
                      <a:pPr algn="ctr">
                        <a:lnSpc>
                          <a:spcPct val="150000"/>
                        </a:lnSpc>
                      </a:pPr>
                      <a:r>
                        <a:rPr lang="en-US" sz="3000" b="1" kern="100" dirty="0">
                          <a:effectLst/>
                          <a:latin typeface="Times New Roman" panose="02020603050405020304" pitchFamily="18" charset="0"/>
                          <a:cs typeface="Times New Roman" panose="02020603050405020304" pitchFamily="18" charset="0"/>
                        </a:rPr>
                        <a:t>Cho </a:t>
                      </a:r>
                      <a:r>
                        <a:rPr lang="en-US" sz="3000" b="1" kern="100" dirty="0" err="1">
                          <a:effectLst/>
                          <a:latin typeface="Times New Roman" panose="02020603050405020304" pitchFamily="18" charset="0"/>
                          <a:cs typeface="Times New Roman" panose="02020603050405020304" pitchFamily="18" charset="0"/>
                        </a:rPr>
                        <a:t>mượn</a:t>
                      </a:r>
                      <a:r>
                        <a:rPr lang="en-US" sz="3000" b="1" kern="100" dirty="0">
                          <a:effectLst/>
                          <a:latin typeface="Times New Roman" panose="02020603050405020304" pitchFamily="18" charset="0"/>
                          <a:cs typeface="Times New Roman" panose="02020603050405020304" pitchFamily="18" charset="0"/>
                        </a:rPr>
                        <a:t> </a:t>
                      </a:r>
                    </a:p>
                    <a:p>
                      <a:pPr algn="ctr">
                        <a:lnSpc>
                          <a:spcPct val="150000"/>
                        </a:lnSpc>
                      </a:pPr>
                      <a:r>
                        <a:rPr lang="en-US" sz="3000" b="1" kern="100" dirty="0" err="1">
                          <a:effectLst/>
                          <a:latin typeface="Times New Roman" panose="02020603050405020304" pitchFamily="18" charset="0"/>
                          <a:cs typeface="Times New Roman" panose="02020603050405020304" pitchFamily="18" charset="0"/>
                        </a:rPr>
                        <a:t>gươm</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thần</a:t>
                      </a:r>
                      <a:endParaRPr lang="x-none"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kern="100" dirty="0" err="1">
                          <a:effectLst/>
                          <a:latin typeface="Times New Roman" panose="02020603050405020304" pitchFamily="18" charset="0"/>
                          <a:cs typeface="Times New Roman" panose="02020603050405020304" pitchFamily="18" charset="0"/>
                        </a:rPr>
                        <a:t>Buổi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đầu</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khởi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nghĩa</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khó</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khăn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chồng</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chất</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lnSpc>
                          <a:spcPct val="150000"/>
                        </a:lnSpc>
                      </a:pPr>
                      <a:r>
                        <a:rPr lang="en-US" sz="3000" kern="100">
                          <a:effectLst/>
                          <a:latin typeface="Times New Roman" panose="02020603050405020304" pitchFamily="18" charset="0"/>
                          <a:cs typeface="Times New Roman" panose="02020603050405020304" pitchFamily="18" charset="0"/>
                        </a:rPr>
                        <a:t>Vùng núi rừng Thanh Hóa xa xôi, hiểm trở</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r h="3124639">
                <a:tc>
                  <a:txBody>
                    <a:bodyPr/>
                    <a:lstStyle/>
                    <a:p>
                      <a:pPr algn="ctr">
                        <a:lnSpc>
                          <a:spcPct val="150000"/>
                        </a:lnSpc>
                      </a:pPr>
                      <a:r>
                        <a:rPr lang="en-US" sz="3000" b="1" kern="100" dirty="0" err="1">
                          <a:effectLst/>
                          <a:latin typeface="Times New Roman" panose="02020603050405020304" pitchFamily="18" charset="0"/>
                          <a:cs typeface="Times New Roman" panose="02020603050405020304" pitchFamily="18" charset="0"/>
                        </a:rPr>
                        <a:t>Đòi</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lại</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gươm</a:t>
                      </a:r>
                      <a:r>
                        <a:rPr lang="en-US" sz="3000" b="1" kern="100" dirty="0">
                          <a:effectLst/>
                          <a:latin typeface="Times New Roman" panose="02020603050405020304" pitchFamily="18" charset="0"/>
                          <a:cs typeface="Times New Roman" panose="02020603050405020304" pitchFamily="18" charset="0"/>
                        </a:rPr>
                        <a:t> </a:t>
                      </a:r>
                      <a:r>
                        <a:rPr lang="en-US" sz="3000" b="1" kern="100" dirty="0" err="1">
                          <a:effectLst/>
                          <a:latin typeface="Times New Roman" panose="02020603050405020304" pitchFamily="18" charset="0"/>
                          <a:cs typeface="Times New Roman" panose="02020603050405020304" pitchFamily="18" charset="0"/>
                        </a:rPr>
                        <a:t>thần</a:t>
                      </a:r>
                      <a:endParaRPr lang="x-none" sz="30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000" kern="100">
                          <a:effectLst/>
                          <a:latin typeface="Times New Roman" panose="02020603050405020304" pitchFamily="18" charset="0"/>
                          <a:cs typeface="Times New Roman" panose="02020603050405020304" pitchFamily="18" charset="0"/>
                        </a:rPr>
                        <a:t>Khi đã đánh đuổi quân Minh ra khỏi bờ cõi, đất nước trở ại hòa bình</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lnSpc>
                          <a:spcPct val="150000"/>
                        </a:lnSpc>
                      </a:pPr>
                      <a:r>
                        <a:rPr lang="en-US" sz="3000" kern="100" dirty="0" err="1">
                          <a:effectLst/>
                          <a:latin typeface="Times New Roman" panose="02020603050405020304" pitchFamily="18" charset="0"/>
                          <a:cs typeface="Times New Roman" panose="02020603050405020304" pitchFamily="18" charset="0"/>
                        </a:rPr>
                        <a:t>Hồ</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Tả</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Vọng</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tại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Thăng</a:t>
                      </a:r>
                      <a:r>
                        <a:rPr lang="en-US" sz="3000" kern="100" dirty="0">
                          <a:effectLst/>
                          <a:latin typeface="Times New Roman" panose="02020603050405020304" pitchFamily="18" charset="0"/>
                          <a:cs typeface="Times New Roman" panose="02020603050405020304" pitchFamily="18" charset="0"/>
                        </a:rPr>
                        <a:t> Long, </a:t>
                      </a:r>
                      <a:r>
                        <a:rPr lang="en-US" sz="3000" kern="100" dirty="0" err="1">
                          <a:effectLst/>
                          <a:latin typeface="Times New Roman" panose="02020603050405020304" pitchFamily="18" charset="0"/>
                          <a:cs typeface="Times New Roman" panose="02020603050405020304" pitchFamily="18" charset="0"/>
                        </a:rPr>
                        <a:t>sau</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đổi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tên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thành</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Hồ</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Gươm</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Hồ</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Hoàn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Kiếm</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32262" y="700486"/>
          <a:ext cx="11436823" cy="5741256"/>
        </p:xfrm>
        <a:graphic>
          <a:graphicData uri="http://schemas.openxmlformats.org/drawingml/2006/table">
            <a:tbl>
              <a:tblPr firstRow="1" firstCol="1" bandRow="1">
                <a:tableStyleId>{5C22544A-7EE6-4342-B048-85BDC9FD1C3A}</a:tableStyleId>
              </a:tblPr>
              <a:tblGrid>
                <a:gridCol w="2858720"/>
                <a:gridCol w="2858720"/>
                <a:gridCol w="2858720"/>
                <a:gridCol w="2860663"/>
              </a:tblGrid>
              <a:tr h="416850">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Sự việc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Thời gian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Không gian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Chi tiết kì ảo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r>
              <a:tr h="1413749">
                <a:tc>
                  <a:txBody>
                    <a:bodyPr/>
                    <a:lstStyle/>
                    <a:p>
                      <a:pPr marL="0" marR="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Long </a:t>
                      </a:r>
                      <a:r>
                        <a:rPr lang="en-US" sz="2800" dirty="0" err="1">
                          <a:effectLst/>
                          <a:latin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mượn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gươm</a:t>
                      </a:r>
                      <a:r>
                        <a:rPr lang="vi-VN" sz="2800" dirty="0">
                          <a:effectLst/>
                          <a:latin typeface="Times New Roman" panose="02020603050405020304" pitchFamily="18" charset="0"/>
                          <a:cs typeface="Times New Roman" panose="02020603050405020304" pitchFamily="18" charset="0"/>
                        </a:rPr>
                        <a:t> thần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Buổi đầu khởi nghĩa, khó khăn chồng chất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Vùng núi rừng Thanh Hoá xa xôi, hiểm trở</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nSpc>
                          <a:spcPct val="115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Đức Long Quân </a:t>
                      </a:r>
                      <a:endParaRPr lang="en-US" sz="2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Gươm thần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r>
              <a:tr h="2120625">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Long</a:t>
                      </a:r>
                      <a:r>
                        <a:rPr lang="vi-VN" sz="2800">
                          <a:effectLst/>
                          <a:latin typeface="Times New Roman" panose="02020603050405020304" pitchFamily="18" charset="0"/>
                          <a:cs typeface="Times New Roman" panose="02020603050405020304" pitchFamily="18" charset="0"/>
                        </a:rPr>
                        <a:t> Quân</a:t>
                      </a:r>
                      <a:r>
                        <a:rPr lang="en-US" sz="2800">
                          <a:effectLst/>
                          <a:latin typeface="Times New Roman" panose="02020603050405020304" pitchFamily="18" charset="0"/>
                          <a:cs typeface="Times New Roman" panose="02020603050405020304" pitchFamily="18" charset="0"/>
                        </a:rPr>
                        <a:t> đòi lại gươm</a:t>
                      </a:r>
                    </a:p>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Khi đã đánh đuổi quân Minh ra khỏi bờ cõi, nước nhà trở lại cuộc sống hoà bình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Hồ Tả Vọng tại kinh thành Thăng Long (sau đổi tên là Hồ Gươm, hồ Hoàn Kiếm)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Rùa vàng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r>
              <a:tr h="1767187">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Sắp xếp theo trình tự thời gian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gridSpan="2">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Bối cảnh phù hợp, diễn ra đúng lúc, hợp lí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c h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Làm nổi bật sức mạnh của nhân vật, phép thuật của thần linh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44" marR="54244" marT="0" marB="0"/>
                </a:tc>
              </a:tr>
            </a:tbl>
          </a:graphicData>
        </a:graphic>
      </p:graphicFrame>
      <p:cxnSp>
        <p:nvCxnSpPr>
          <p:cNvPr id="8" name="Straight Connector 7"/>
          <p:cNvCxnSpPr>
            <a:endCxn id="6" idx="2"/>
          </p:cNvCxnSpPr>
          <p:nvPr/>
        </p:nvCxnSpPr>
        <p:spPr>
          <a:xfrm>
            <a:off x="5991367" y="300249"/>
            <a:ext cx="259306" cy="6141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07522" y="300249"/>
            <a:ext cx="0" cy="6141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16155" y="2251881"/>
            <a:ext cx="8952931" cy="27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16155" y="4517409"/>
            <a:ext cx="8952931" cy="54591"/>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8397922" y="-226629"/>
            <a:ext cx="1219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691529" y="2940732"/>
            <a:ext cx="3792806" cy="1015663"/>
          </a:xfrm>
          <a:prstGeom prst="rect">
            <a:avLst/>
          </a:prstGeom>
          <a:solidFill>
            <a:schemeClr val="accent5">
              <a:lumMod val="20000"/>
              <a:lumOff val="80000"/>
            </a:schemeClr>
          </a:solidFill>
        </p:spPr>
        <p:txBody>
          <a:bodyPr wrap="square" rtlCol="0">
            <a:spAutoFit/>
          </a:bodyPr>
          <a:lstStyle/>
          <a:p>
            <a:pPr algn="ctr"/>
            <a:r>
              <a:rPr lang="x-none" sz="3000" b="1" dirty="0">
                <a:latin typeface="Times New Roman" panose="02020603050405020304" pitchFamily="18" charset="0"/>
                <a:cs typeface="Times New Roman" panose="02020603050405020304" pitchFamily="18" charset="0"/>
              </a:rPr>
              <a:t>Cách Long Quân trao gươm cho Lê Lợi</a:t>
            </a:r>
          </a:p>
        </p:txBody>
      </p:sp>
      <p:sp>
        <p:nvSpPr>
          <p:cNvPr id="9" name="Rectangle 8"/>
          <p:cNvSpPr/>
          <p:nvPr/>
        </p:nvSpPr>
        <p:spPr>
          <a:xfrm>
            <a:off x="1811425" y="1909187"/>
            <a:ext cx="84049" cy="3078753"/>
          </a:xfrm>
          <a:prstGeom prst="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五角星 4"/>
          <p:cNvSpPr/>
          <p:nvPr/>
        </p:nvSpPr>
        <p:spPr>
          <a:xfrm rot="19903756">
            <a:off x="2148759" y="1829278"/>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4"/>
          <p:cNvSpPr/>
          <p:nvPr/>
        </p:nvSpPr>
        <p:spPr>
          <a:xfrm rot="19903756">
            <a:off x="2148760" y="4471693"/>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4"/>
          <p:cNvSpPr/>
          <p:nvPr/>
        </p:nvSpPr>
        <p:spPr>
          <a:xfrm rot="19903756">
            <a:off x="2187800" y="2582106"/>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4"/>
          <p:cNvSpPr/>
          <p:nvPr/>
        </p:nvSpPr>
        <p:spPr>
          <a:xfrm rot="19903756">
            <a:off x="2180663" y="3436713"/>
            <a:ext cx="397549" cy="448870"/>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TextBox 15"/>
          <p:cNvSpPr txBox="1"/>
          <p:nvPr/>
        </p:nvSpPr>
        <p:spPr>
          <a:xfrm>
            <a:off x="2829684" y="1770696"/>
            <a:ext cx="6333366"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Không trao trực tiếp</a:t>
            </a:r>
          </a:p>
        </p:txBody>
      </p:sp>
      <p:sp>
        <p:nvSpPr>
          <p:cNvPr id="17" name="TextBox 16"/>
          <p:cNvSpPr txBox="1"/>
          <p:nvPr/>
        </p:nvSpPr>
        <p:spPr>
          <a:xfrm>
            <a:off x="2829684" y="2396502"/>
            <a:ext cx="9362316" cy="954107"/>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Để cho Lê Thận tình cờ thấy lưỡi gươm ở một nơi, Lê Lợi tình cờ tìm thấy chuôi gươm ở nơi khác</a:t>
            </a:r>
          </a:p>
        </p:txBody>
      </p:sp>
      <p:sp>
        <p:nvSpPr>
          <p:cNvPr id="18" name="TextBox 17"/>
          <p:cNvSpPr txBox="1"/>
          <p:nvPr/>
        </p:nvSpPr>
        <p:spPr>
          <a:xfrm>
            <a:off x="2829684" y="3452168"/>
            <a:ext cx="9362316" cy="954107"/>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Trên thanh gươm ghi chữ “Thuận Thiên” nhấn mạnh tính chất chính nghĩa, hợp lòng trời, lòng người của nghĩa quân Lam Sơn.</a:t>
            </a:r>
          </a:p>
        </p:txBody>
      </p:sp>
      <p:sp>
        <p:nvSpPr>
          <p:cNvPr id="19" name="TextBox 18"/>
          <p:cNvSpPr txBox="1"/>
          <p:nvPr/>
        </p:nvSpPr>
        <p:spPr>
          <a:xfrm>
            <a:off x="2863401" y="4507834"/>
            <a:ext cx="9362316"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Mỗi bộ phận ở một nơi nhưng khi khớp với nhau thì vừa in</a:t>
            </a:r>
          </a:p>
        </p:txBody>
      </p:sp>
      <p:sp>
        <p:nvSpPr>
          <p:cNvPr id="21" name="Bent Arrow 20"/>
          <p:cNvSpPr/>
          <p:nvPr/>
        </p:nvSpPr>
        <p:spPr>
          <a:xfrm rot="10800000" flipH="1">
            <a:off x="2234471" y="5409400"/>
            <a:ext cx="788858" cy="476250"/>
          </a:xfrm>
          <a:prstGeom prst="ben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2" name="Rounded Rectangle 21"/>
          <p:cNvSpPr/>
          <p:nvPr/>
        </p:nvSpPr>
        <p:spPr>
          <a:xfrm>
            <a:off x="3618543" y="5100908"/>
            <a:ext cx="7882316" cy="1284433"/>
          </a:xfrm>
          <a:prstGeom prst="roundRect">
            <a:avLst/>
          </a:prstGeom>
          <a:solidFill>
            <a:schemeClr val="accent4">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Sức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mạnh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đoàn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sự</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thống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nhất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nguyện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vọng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ý</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chống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giặc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xâm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toàn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tộc</a:t>
            </a:r>
            <a:endParaRPr lang="x-none" sz="30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99273" y="847909"/>
            <a:ext cx="5267287" cy="622799"/>
          </a:xfrm>
          <a:prstGeom prst="rect">
            <a:avLst/>
          </a:prstGeom>
        </p:spPr>
        <p:txBody>
          <a:bodyPr wrap="square">
            <a:spAutoFit/>
          </a:bodyPr>
          <a:lstStyle/>
          <a:p>
            <a:pPr marR="0" lvl="0" algn="just">
              <a:lnSpc>
                <a:spcPct val="115000"/>
              </a:lnSpc>
              <a:spcBef>
                <a:spcPts val="0"/>
              </a:spcBef>
              <a:spcAft>
                <a:spcPts val="0"/>
              </a:spcAft>
            </a:pPr>
            <a:r>
              <a:rPr lang="en-US" sz="3200" b="1" i="1" dirty="0" smtClean="0">
                <a:latin typeface="Times New Roman" panose="02020603050405020304" pitchFamily="18" charset="0"/>
                <a:ea typeface="Calibri" panose="020F0502020204030204" pitchFamily="34" charset="0"/>
                <a:cs typeface="Times New Roman" panose="02020603050405020304" pitchFamily="18" charset="0"/>
              </a:rPr>
              <a:t>b. </a:t>
            </a:r>
            <a:r>
              <a:rPr lang="en-US" sz="32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thúc</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23"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171396">
            <a:off x="7657755" y="538672"/>
            <a:ext cx="1219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8" presetClass="emph" presetSubtype="0" repeatCount="2000" fill="hold" grpId="1" nodeType="withEffect">
                                      <p:stCondLst>
                                        <p:cond delay="0"/>
                                      </p:stCondLst>
                                      <p:childTnLst>
                                        <p:animRot by="21600000">
                                          <p:cBhvr>
                                            <p:cTn id="10" dur="3500" fill="hold"/>
                                            <p:tgtEl>
                                              <p:spTgt spid="10"/>
                                            </p:tgtEl>
                                            <p:attrNameLst>
                                              <p:attrName>r</p:attrName>
                                            </p:attrNameLst>
                                          </p:cBhvr>
                                        </p:animRot>
                                      </p:childTnLst>
                                    </p:cTn>
                                  </p:par>
                                </p:childTnLst>
                              </p:cTn>
                            </p:par>
                            <p:par>
                              <p:cTn id="11" fill="hold">
                                <p:stCondLst>
                                  <p:cond delay="500"/>
                                </p:stCondLst>
                                <p:childTnLst>
                                  <p:par>
                                    <p:cTn id="12" presetID="2" presetClass="entr" presetSubtype="1" fill="hold" grpId="0" nodeType="after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par>
                                    <p:cTn id="16" presetID="8" presetClass="emph" presetSubtype="0" repeatCount="2000" fill="hold" grpId="1" nodeType="withEffect">
                                      <p:stCondLst>
                                        <p:cond delay="0"/>
                                      </p:stCondLst>
                                      <p:childTnLst>
                                        <p:animRot by="21600000">
                                          <p:cBhvr>
                                            <p:cTn id="17" dur="3500" fill="hold"/>
                                            <p:tgtEl>
                                              <p:spTgt spid="11"/>
                                            </p:tgtEl>
                                            <p:attrNameLst>
                                              <p:attrName>r</p:attrName>
                                            </p:attrNameLst>
                                          </p:cBhvr>
                                        </p:animRot>
                                      </p:childTnLst>
                                    </p:cTn>
                                  </p:par>
                                </p:childTnLst>
                              </p:cTn>
                            </p:par>
                            <p:par>
                              <p:cTn id="18" fill="hold">
                                <p:stCondLst>
                                  <p:cond delay="1000"/>
                                </p:stCondLst>
                                <p:childTnLst>
                                  <p:par>
                                    <p:cTn id="19" presetID="2" presetClass="entr" presetSubtype="1" fill="hold" grpId="0" nodeType="afterEffect" p14:presetBounceEnd="5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50000">
                                          <p:cBhvr additive="base">
                                            <p:cTn id="2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8" presetClass="emph" presetSubtype="0" repeatCount="2000" fill="hold" grpId="1" nodeType="withEffect">
                                      <p:stCondLst>
                                        <p:cond delay="0"/>
                                      </p:stCondLst>
                                      <p:childTnLst>
                                        <p:animRot by="21600000">
                                          <p:cBhvr>
                                            <p:cTn id="24" dur="3500" fill="hold"/>
                                            <p:tgtEl>
                                              <p:spTgt spid="12"/>
                                            </p:tgtEl>
                                            <p:attrNameLst>
                                              <p:attrName>r</p:attrName>
                                            </p:attrNameLst>
                                          </p:cBhvr>
                                        </p:animRot>
                                      </p:childTnLst>
                                    </p:cTn>
                                  </p:par>
                                </p:childTnLst>
                              </p:cTn>
                            </p:par>
                            <p:par>
                              <p:cTn id="25" fill="hold">
                                <p:stCondLst>
                                  <p:cond delay="1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50000">
                                          <p:cBhvr additive="base">
                                            <p:cTn id="28"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8" presetClass="emph" presetSubtype="0" repeatCount="2000" fill="hold" grpId="1" nodeType="withEffect">
                                      <p:stCondLst>
                                        <p:cond delay="0"/>
                                      </p:stCondLst>
                                      <p:childTnLst>
                                        <p:animRot by="21600000">
                                          <p:cBhvr>
                                            <p:cTn id="31" dur="3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8" presetClass="emph" presetSubtype="0" repeatCount="2000" fill="hold" grpId="1" nodeType="withEffect">
                                      <p:stCondLst>
                                        <p:cond delay="0"/>
                                      </p:stCondLst>
                                      <p:childTnLst>
                                        <p:animRot by="21600000">
                                          <p:cBhvr>
                                            <p:cTn id="10" dur="3500" fill="hold"/>
                                            <p:tgtEl>
                                              <p:spTgt spid="10"/>
                                            </p:tgtEl>
                                            <p:attrNameLst>
                                              <p:attrName>r</p:attrName>
                                            </p:attrNameLst>
                                          </p:cBhvr>
                                        </p:animRot>
                                      </p:childTnLst>
                                    </p:cTn>
                                  </p:par>
                                </p:childTnLst>
                              </p:cTn>
                            </p:par>
                            <p:par>
                              <p:cTn id="11" fill="hold">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par>
                                    <p:cTn id="16" presetID="8" presetClass="emph" presetSubtype="0" repeatCount="2000" fill="hold" grpId="1" nodeType="withEffect">
                                      <p:stCondLst>
                                        <p:cond delay="0"/>
                                      </p:stCondLst>
                                      <p:childTnLst>
                                        <p:animRot by="21600000">
                                          <p:cBhvr>
                                            <p:cTn id="17" dur="3500" fill="hold"/>
                                            <p:tgtEl>
                                              <p:spTgt spid="11"/>
                                            </p:tgtEl>
                                            <p:attrNameLst>
                                              <p:attrName>r</p:attrName>
                                            </p:attrNameLst>
                                          </p:cBhvr>
                                        </p:animRot>
                                      </p:childTnLst>
                                    </p:cTn>
                                  </p:par>
                                </p:childTnLst>
                              </p:cTn>
                            </p:par>
                            <p:par>
                              <p:cTn id="18" fill="hold">
                                <p:stCondLst>
                                  <p:cond delay="1000"/>
                                </p:stCondLst>
                                <p:childTnLst>
                                  <p:par>
                                    <p:cTn id="19" presetID="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8" presetClass="emph" presetSubtype="0" repeatCount="2000" fill="hold" grpId="1" nodeType="withEffect">
                                      <p:stCondLst>
                                        <p:cond delay="0"/>
                                      </p:stCondLst>
                                      <p:childTnLst>
                                        <p:animRot by="21600000">
                                          <p:cBhvr>
                                            <p:cTn id="24" dur="3500" fill="hold"/>
                                            <p:tgtEl>
                                              <p:spTgt spid="12"/>
                                            </p:tgtEl>
                                            <p:attrNameLst>
                                              <p:attrName>r</p:attrName>
                                            </p:attrNameLst>
                                          </p:cBhvr>
                                        </p:animRot>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8" presetClass="emph" presetSubtype="0" repeatCount="2000" fill="hold" grpId="1" nodeType="withEffect">
                                      <p:stCondLst>
                                        <p:cond delay="0"/>
                                      </p:stCondLst>
                                      <p:childTnLst>
                                        <p:animRot by="21600000">
                                          <p:cBhvr>
                                            <p:cTn id="31" dur="3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p:cNvSpPr/>
          <p:nvPr/>
        </p:nvSpPr>
        <p:spPr>
          <a:xfrm>
            <a:off x="437731" y="3597310"/>
            <a:ext cx="1411166" cy="1855978"/>
          </a:xfrm>
          <a:prstGeom prst="rtTriangle">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46305" y="706225"/>
            <a:ext cx="12045696" cy="5090624"/>
          </a:xfrm>
          <a:prstGeom prst="rect">
            <a:avLst/>
          </a:prstGeom>
        </p:spPr>
        <p:txBody>
          <a:bodyPr wrap="square">
            <a:spAutoFit/>
          </a:bodyPr>
          <a:lstStyle/>
          <a:p>
            <a:pPr>
              <a:lnSpc>
                <a:spcPct val="115000"/>
              </a:lnSpc>
            </a:pPr>
            <a:r>
              <a:rPr lang="vi-VN" sz="3200" b="1" dirty="0">
                <a:latin typeface="Times New Roman" panose="02020603050405020304" pitchFamily="18" charset="0"/>
                <a:ea typeface="Calibri" panose="020F0502020204030204" pitchFamily="34" charset="0"/>
                <a:cs typeface="Times New Roman" panose="02020603050405020304" pitchFamily="18" charset="0"/>
              </a:rPr>
              <a:t>2.Nhân vật truyền thuyết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LcParenR"/>
            </a:pP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Lời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của nhân vật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 Rùa Vàng: “Bệ hạ hoàn gươm lại cho Long Quân!”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 Vua Lê Lợi: “Đức Long Quân…lấy lại”</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LcParenR"/>
            </a:pPr>
            <a:r>
              <a:rPr lang="vi-VN" sz="3200" b="1" i="1" dirty="0">
                <a:latin typeface="Times New Roman" panose="02020603050405020304" pitchFamily="18" charset="0"/>
                <a:ea typeface="Calibri" panose="020F0502020204030204" pitchFamily="34" charset="0"/>
                <a:cs typeface="Times New Roman" panose="02020603050405020304" pitchFamily="18" charset="0"/>
              </a:rPr>
              <a:t>Lời người kể chuyện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 Cách gọi nhân vật: minh công, bệ hạ</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 Lời kể chuyện: “Một hôm, bị giặc đuổi…một ngả</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vi-VN"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b="1" dirty="0">
                <a:solidFill>
                  <a:srgbClr val="C00000"/>
                </a:solidFill>
                <a:latin typeface="Times New Roman" panose="02020603050405020304" pitchFamily="18" charset="0"/>
                <a:ea typeface="Calibri" panose="020F0502020204030204" pitchFamily="34" charset="0"/>
              </a:rPr>
              <a:t> Thể hiện tình cảm trân trọng, ngợi ca sức mạnh chính nghĩa; tài năng, phẩm chất của Lê Lợi</a:t>
            </a:r>
            <a:endParaRPr lang="en-US" sz="3200" dirty="0">
              <a:solidFill>
                <a:srgbClr val="C00000"/>
              </a:solidFill>
            </a:endParaRPr>
          </a:p>
        </p:txBody>
      </p:sp>
      <p:pic>
        <p:nvPicPr>
          <p:cNvPr id="8" name="Picture 2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7546912" y="472504"/>
            <a:ext cx="1219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1766198" y="961372"/>
          <a:ext cx="8744578" cy="3645004"/>
        </p:xfrm>
        <a:graphic>
          <a:graphicData uri="http://schemas.openxmlformats.org/drawingml/2006/table">
            <a:tbl>
              <a:tblPr firstRow="1" bandRow="1">
                <a:tableStyleId>{10A1B5D5-9B99-4C35-A422-299274C87663}</a:tableStyleId>
              </a:tblPr>
              <a:tblGrid>
                <a:gridCol w="4372289"/>
                <a:gridCol w="4372289"/>
              </a:tblGrid>
              <a:tr h="566524">
                <a:tc>
                  <a:txBody>
                    <a:bodyPr/>
                    <a:lstStyle/>
                    <a:p>
                      <a:pPr algn="ctr"/>
                      <a:r>
                        <a:rPr lang="x-none" sz="2800" dirty="0">
                          <a:latin typeface="Times New Roman" panose="02020603050405020304" pitchFamily="18" charset="0"/>
                          <a:cs typeface="Times New Roman" panose="02020603050405020304" pitchFamily="18" charset="0"/>
                        </a:rPr>
                        <a:t>Những điều em nắm chắc</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ctr"/>
                      <a:r>
                        <a:rPr lang="x-none" sz="2800" dirty="0">
                          <a:latin typeface="Times New Roman" panose="02020603050405020304" pitchFamily="18" charset="0"/>
                          <a:cs typeface="Times New Roman" panose="02020603050405020304" pitchFamily="18" charset="0"/>
                        </a:rPr>
                        <a:t>Những điều còn băn khoăn</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r>
              <a:tr h="1393605">
                <a:tc>
                  <a:txBody>
                    <a:bodyPr/>
                    <a:lstStyle/>
                    <a:p>
                      <a:pPr algn="ctr"/>
                      <a:endParaRPr lang="x-none" sz="2800" dirty="0">
                        <a:latin typeface="Times New Roman" panose="02020603050405020304" pitchFamily="18" charset="0"/>
                        <a:cs typeface="Times New Roman" panose="02020603050405020304" pitchFamily="18"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r>
            </a:tbl>
          </a:graphicData>
        </a:graphic>
      </p:graphicFrame>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28" y="4446592"/>
            <a:ext cx="981602" cy="20722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96" y="4522574"/>
            <a:ext cx="1196256" cy="2186393"/>
          </a:xfrm>
          <a:prstGeom prst="rect">
            <a:avLst/>
          </a:prstGeom>
        </p:spPr>
      </p:pic>
      <p:pic>
        <p:nvPicPr>
          <p:cNvPr id="7" name="图片 32" descr="未 标题-1"/>
          <p:cNvPicPr>
            <a:picLocks noChangeAspect="1"/>
          </p:cNvPicPr>
          <p:nvPr/>
        </p:nvPicPr>
        <p:blipFill>
          <a:blip r:embed="rId5" cstate="print"/>
          <a:stretch>
            <a:fillRect/>
          </a:stretch>
        </p:blipFill>
        <p:spPr>
          <a:xfrm>
            <a:off x="227474" y="281890"/>
            <a:ext cx="1397635" cy="1358965"/>
          </a:xfrm>
          <a:prstGeom prst="rect">
            <a:avLst/>
          </a:prstGeom>
        </p:spPr>
      </p:pic>
      <p:pic>
        <p:nvPicPr>
          <p:cNvPr id="8" name="图片 6" descr="未 标题 -1"/>
          <p:cNvPicPr>
            <a:picLocks noChangeAspect="1"/>
          </p:cNvPicPr>
          <p:nvPr/>
        </p:nvPicPr>
        <p:blipFill>
          <a:blip r:embed="rId6" cstate="print"/>
          <a:stretch>
            <a:fillRect/>
          </a:stretch>
        </p:blipFill>
        <p:spPr>
          <a:xfrm>
            <a:off x="10031881" y="0"/>
            <a:ext cx="2521585" cy="2212340"/>
          </a:xfrm>
          <a:prstGeom prst="rect">
            <a:avLst/>
          </a:prstGeom>
        </p:spPr>
      </p:pic>
      <p:pic>
        <p:nvPicPr>
          <p:cNvPr id="9" name="PA_图片 8" descr="C:\Users\Thinkpad\Desktop\学校\1_0007_图层-9.pn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8355027" y="5896628"/>
            <a:ext cx="519605" cy="80017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图片 5"/>
          <p:cNvPicPr>
            <a:picLocks noChangeAspect="1"/>
          </p:cNvPicPr>
          <p:nvPr/>
        </p:nvPicPr>
        <p:blipFill rotWithShape="1">
          <a:blip r:embed="rId8" cstate="print">
            <a:extLst>
              <a:ext uri="{28A0092B-C50C-407E-A947-70E740481C1C}">
                <a14:useLocalDpi xmlns:a14="http://schemas.microsoft.com/office/drawing/2010/main" val="0"/>
              </a:ext>
            </a:extLst>
          </a:blip>
          <a:srcRect l="32321"/>
          <a:stretch>
            <a:fillRect/>
          </a:stretch>
        </p:blipFill>
        <p:spPr>
          <a:xfrm>
            <a:off x="9024695" y="3700810"/>
            <a:ext cx="3254340" cy="4808483"/>
          </a:xfrm>
          <a:prstGeom prst="rect">
            <a:avLst/>
          </a:prstGeom>
        </p:spPr>
      </p:pic>
      <p:sp>
        <p:nvSpPr>
          <p:cNvPr id="2" name="TextBox 1"/>
          <p:cNvSpPr txBox="1"/>
          <p:nvPr/>
        </p:nvSpPr>
        <p:spPr>
          <a:xfrm>
            <a:off x="3967089" y="281890"/>
            <a:ext cx="305268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PHIẾU HỌC TẬP</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284" y="215392"/>
            <a:ext cx="8596668" cy="13208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III. TỔNG KẾT</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1030" y="875792"/>
            <a:ext cx="11660970" cy="5588000"/>
          </a:xfrm>
        </p:spPr>
        <p:txBody>
          <a:bodyPr>
            <a:normAutofit fontScale="85000" lnSpcReduction="20000"/>
          </a:bodyPr>
          <a:lstStyle/>
          <a:p>
            <a:pPr marL="0" indent="0">
              <a:buNone/>
            </a:pPr>
            <a:endParaRPr lang="en-US" dirty="0" smtClean="0"/>
          </a:p>
          <a:p>
            <a:pPr marL="0" indent="0">
              <a:buNone/>
            </a:pPr>
            <a:r>
              <a:rPr lang="nl-NL" sz="4600" b="1" i="1" dirty="0" smtClean="0">
                <a:latin typeface="Times New Roman" panose="02020603050405020304" pitchFamily="18" charset="0"/>
                <a:cs typeface="Times New Roman" panose="02020603050405020304" pitchFamily="18" charset="0"/>
              </a:rPr>
              <a:t>1. Hình</a:t>
            </a:r>
            <a:r>
              <a:rPr lang="vi-VN" sz="4600" b="1" i="1" dirty="0" smtClean="0">
                <a:latin typeface="Times New Roman" panose="02020603050405020304" pitchFamily="18" charset="0"/>
                <a:cs typeface="Times New Roman" panose="02020603050405020304" pitchFamily="18" charset="0"/>
              </a:rPr>
              <a:t> thức</a:t>
            </a:r>
            <a:endParaRPr lang="en-US" sz="4600" dirty="0" smtClean="0">
              <a:latin typeface="Times New Roman" panose="02020603050405020304" pitchFamily="18" charset="0"/>
              <a:cs typeface="Times New Roman" panose="02020603050405020304" pitchFamily="18" charset="0"/>
            </a:endParaRPr>
          </a:p>
          <a:p>
            <a:pPr marL="0" indent="0">
              <a:buNone/>
            </a:pPr>
            <a:r>
              <a:rPr lang="en-US" sz="4600" dirty="0" smtClean="0">
                <a:latin typeface="Times New Roman" panose="02020603050405020304" pitchFamily="18" charset="0"/>
                <a:cs typeface="Times New Roman" panose="02020603050405020304" pitchFamily="18" charset="0"/>
              </a:rPr>
              <a:t>-</a:t>
            </a:r>
            <a:r>
              <a:rPr lang="en-US" sz="4600" dirty="0" err="1" smtClean="0">
                <a:latin typeface="Times New Roman" panose="02020603050405020304" pitchFamily="18" charset="0"/>
                <a:cs typeface="Times New Roman" panose="02020603050405020304" pitchFamily="18" charset="0"/>
              </a:rPr>
              <a:t>Xây</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dựng</a:t>
            </a:r>
            <a:r>
              <a:rPr lang="en-US" sz="4600" dirty="0" smtClean="0">
                <a:latin typeface="Times New Roman" panose="02020603050405020304" pitchFamily="18" charset="0"/>
                <a:cs typeface="Times New Roman" panose="02020603050405020304" pitchFamily="18" charset="0"/>
              </a:rPr>
              <a:t> chi </a:t>
            </a:r>
            <a:r>
              <a:rPr lang="en-US" sz="4600" dirty="0" err="1" smtClean="0">
                <a:latin typeface="Times New Roman" panose="02020603050405020304" pitchFamily="18" charset="0"/>
                <a:cs typeface="Times New Roman" panose="02020603050405020304" pitchFamily="18" charset="0"/>
              </a:rPr>
              <a:t>tiết</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kì</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ảo</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ang</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sức</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hấp</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dẫn</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cho</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truyện</a:t>
            </a:r>
            <a:r>
              <a:rPr lang="en-US" sz="4600" dirty="0" smtClean="0">
                <a:latin typeface="Times New Roman" panose="02020603050405020304" pitchFamily="18" charset="0"/>
                <a:cs typeface="Times New Roman" panose="02020603050405020304" pitchFamily="18" charset="0"/>
              </a:rPr>
              <a:t>.</a:t>
            </a:r>
          </a:p>
          <a:p>
            <a:pPr marL="0" indent="0">
              <a:buNone/>
            </a:pPr>
            <a:r>
              <a:rPr lang="en-US" sz="4600" dirty="0" smtClean="0">
                <a:latin typeface="Times New Roman" panose="02020603050405020304" pitchFamily="18" charset="0"/>
                <a:cs typeface="Times New Roman" panose="02020603050405020304" pitchFamily="18" charset="0"/>
              </a:rPr>
              <a:t>-</a:t>
            </a:r>
            <a:r>
              <a:rPr lang="en-US" sz="4600" dirty="0" err="1" smtClean="0">
                <a:latin typeface="Times New Roman" panose="02020603050405020304" pitchFamily="18" charset="0"/>
                <a:cs typeface="Times New Roman" panose="02020603050405020304" pitchFamily="18" charset="0"/>
              </a:rPr>
              <a:t>Cách</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kể</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chuyện</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hấp</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dẫn</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sinh</a:t>
            </a:r>
            <a:r>
              <a:rPr lang="en-US" sz="4600" dirty="0" smtClean="0">
                <a:latin typeface="Times New Roman" panose="02020603050405020304" pitchFamily="18" charset="0"/>
                <a:cs typeface="Times New Roman" panose="02020603050405020304" pitchFamily="18" charset="0"/>
              </a:rPr>
              <a:t> </a:t>
            </a:r>
            <a:r>
              <a:rPr lang="en-US" sz="4600" dirty="0" err="1" smtClean="0">
                <a:latin typeface="Times New Roman" panose="02020603050405020304" pitchFamily="18" charset="0"/>
                <a:cs typeface="Times New Roman" panose="02020603050405020304" pitchFamily="18" charset="0"/>
              </a:rPr>
              <a:t>động</a:t>
            </a:r>
            <a:r>
              <a:rPr lang="en-US" sz="4600" dirty="0" smtClean="0">
                <a:latin typeface="Times New Roman" panose="02020603050405020304" pitchFamily="18" charset="0"/>
                <a:cs typeface="Times New Roman" panose="02020603050405020304" pitchFamily="18" charset="0"/>
              </a:rPr>
              <a:t>.</a:t>
            </a:r>
          </a:p>
          <a:p>
            <a:pPr marL="0" indent="0">
              <a:buNone/>
            </a:pPr>
            <a:r>
              <a:rPr lang="nl-NL" sz="4600" b="1" i="1" dirty="0" smtClean="0">
                <a:latin typeface="Times New Roman" panose="02020603050405020304" pitchFamily="18" charset="0"/>
                <a:cs typeface="Times New Roman" panose="02020603050405020304" pitchFamily="18" charset="0"/>
              </a:rPr>
              <a:t>2. Nội dung </a:t>
            </a:r>
            <a:endParaRPr lang="en-US" sz="4600" dirty="0" smtClean="0">
              <a:latin typeface="Times New Roman" panose="02020603050405020304" pitchFamily="18" charset="0"/>
              <a:cs typeface="Times New Roman" panose="02020603050405020304" pitchFamily="18" charset="0"/>
            </a:endParaRPr>
          </a:p>
          <a:p>
            <a:pPr marL="0" indent="0">
              <a:buNone/>
            </a:pPr>
            <a:r>
              <a:rPr lang="nl-NL" sz="4600" dirty="0" smtClean="0">
                <a:latin typeface="Times New Roman" panose="02020603050405020304" pitchFamily="18" charset="0"/>
                <a:cs typeface="Times New Roman" panose="02020603050405020304" pitchFamily="18" charset="0"/>
              </a:rPr>
              <a:t>- </a:t>
            </a:r>
            <a:r>
              <a:rPr lang="vi-VN" sz="4600" dirty="0" smtClean="0">
                <a:latin typeface="Times New Roman" panose="02020603050405020304" pitchFamily="18" charset="0"/>
                <a:cs typeface="Times New Roman" panose="02020603050405020304" pitchFamily="18" charset="0"/>
              </a:rPr>
              <a:t>G</a:t>
            </a:r>
            <a:r>
              <a:rPr lang="nl-NL" sz="4600" dirty="0" smtClean="0">
                <a:latin typeface="Times New Roman" panose="02020603050405020304" pitchFamily="18" charset="0"/>
                <a:cs typeface="Times New Roman" panose="02020603050405020304" pitchFamily="18" charset="0"/>
              </a:rPr>
              <a:t>iải thích nguồn gốc tên gọi Hồ Hoàn Kiếm.</a:t>
            </a:r>
            <a:endParaRPr lang="en-US" sz="4600" dirty="0" smtClean="0">
              <a:latin typeface="Times New Roman" panose="02020603050405020304" pitchFamily="18" charset="0"/>
              <a:cs typeface="Times New Roman" panose="02020603050405020304" pitchFamily="18" charset="0"/>
            </a:endParaRPr>
          </a:p>
          <a:p>
            <a:pPr marL="0" indent="0">
              <a:buNone/>
            </a:pPr>
            <a:r>
              <a:rPr lang="nl-NL" sz="4600" dirty="0" smtClean="0">
                <a:latin typeface="Times New Roman" panose="02020603050405020304" pitchFamily="18" charset="0"/>
                <a:cs typeface="Times New Roman" panose="02020603050405020304" pitchFamily="18" charset="0"/>
              </a:rPr>
              <a:t>- Ca ngợi cuộc kháng chiến chính nghĩa chống giặc Minh do Lê Lợi lãnh đạo đã chiến thắng vẻ vang. </a:t>
            </a:r>
            <a:endParaRPr lang="en-US" sz="4600" dirty="0" smtClean="0">
              <a:latin typeface="Times New Roman" panose="02020603050405020304" pitchFamily="18" charset="0"/>
              <a:cs typeface="Times New Roman" panose="02020603050405020304" pitchFamily="18" charset="0"/>
            </a:endParaRPr>
          </a:p>
          <a:p>
            <a:pPr marL="0" indent="0">
              <a:buNone/>
            </a:pPr>
            <a:r>
              <a:rPr lang="nl-NL" sz="4600" dirty="0" smtClean="0">
                <a:latin typeface="Times New Roman" panose="02020603050405020304" pitchFamily="18" charset="0"/>
                <a:cs typeface="Times New Roman" panose="02020603050405020304" pitchFamily="18" charset="0"/>
              </a:rPr>
              <a:t>- </a:t>
            </a:r>
            <a:r>
              <a:rPr lang="vi-VN" sz="4600" dirty="0" smtClean="0">
                <a:latin typeface="Times New Roman" panose="02020603050405020304" pitchFamily="18" charset="0"/>
                <a:cs typeface="Times New Roman" panose="02020603050405020304" pitchFamily="18" charset="0"/>
              </a:rPr>
              <a:t>K</a:t>
            </a:r>
            <a:r>
              <a:rPr lang="nl-NL" sz="4600" dirty="0" smtClean="0">
                <a:latin typeface="Times New Roman" panose="02020603050405020304" pitchFamily="18" charset="0"/>
                <a:cs typeface="Times New Roman" panose="02020603050405020304" pitchFamily="18" charset="0"/>
              </a:rPr>
              <a:t>hẳng định ý nguyện đoàn kết, khát vọng hòa bình của dân tộc ta.</a:t>
            </a:r>
            <a:endParaRPr lang="en-US" sz="4600" dirty="0" smtClean="0">
              <a:latin typeface="Times New Roman" panose="02020603050405020304" pitchFamily="18" charset="0"/>
              <a:cs typeface="Times New Roman" panose="02020603050405020304" pitchFamily="18" charset="0"/>
            </a:endParaRPr>
          </a:p>
          <a:p>
            <a:pPr marL="0" indent="0">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p:cNvPicPr>
            <a:picLocks noChangeAspect="1"/>
          </p:cNvPicPr>
          <p:nvPr/>
        </p:nvPicPr>
        <p:blipFill rotWithShape="1">
          <a:blip r:embed="rId2">
            <a:extLst>
              <a:ext uri="{28A0092B-C50C-407E-A947-70E740481C1C}">
                <a14:useLocalDpi xmlns:a14="http://schemas.microsoft.com/office/drawing/2010/main" val="0"/>
              </a:ext>
            </a:extLst>
          </a:blip>
          <a:srcRect t="26820"/>
          <a:stretch>
            <a:fillRect/>
          </a:stretch>
        </p:blipFill>
        <p:spPr>
          <a:xfrm>
            <a:off x="3181634" y="243629"/>
            <a:ext cx="9350864" cy="6842971"/>
          </a:xfrm>
          <a:prstGeom prst="rect">
            <a:avLst/>
          </a:prstGeom>
        </p:spPr>
      </p:pic>
      <p:pic>
        <p:nvPicPr>
          <p:cNvPr id="5" name="Picture 4" descr="22858PICdbgea5Gz679dY_PIC2018.png"/>
          <p:cNvPicPr>
            <a:picLocks noChangeAspect="1"/>
          </p:cNvPicPr>
          <p:nvPr/>
        </p:nvPicPr>
        <p:blipFill>
          <a:blip r:embed="rId3" cstate="print"/>
          <a:stretch>
            <a:fillRect/>
          </a:stretch>
        </p:blipFill>
        <p:spPr>
          <a:xfrm flipH="1">
            <a:off x="-304800" y="2743200"/>
            <a:ext cx="5385463" cy="4114800"/>
          </a:xfrm>
          <a:prstGeom prst="rect">
            <a:avLst/>
          </a:prstGeom>
        </p:spPr>
      </p:pic>
      <p:sp>
        <p:nvSpPr>
          <p:cNvPr id="6" name="TextBox 5"/>
          <p:cNvSpPr txBox="1"/>
          <p:nvPr/>
        </p:nvSpPr>
        <p:spPr>
          <a:xfrm>
            <a:off x="5263878" y="1211085"/>
            <a:ext cx="5376876" cy="4435830"/>
          </a:xfrm>
          <a:prstGeom prst="rect">
            <a:avLst/>
          </a:prstGeom>
          <a:noFill/>
        </p:spPr>
        <p:txBody>
          <a:bodyPr wrap="square" rtlCol="0">
            <a:spAutoFit/>
          </a:bodyPr>
          <a:lstStyle/>
          <a:p>
            <a:pPr algn="ctr">
              <a:lnSpc>
                <a:spcPct val="150000"/>
              </a:lnSpc>
            </a:pPr>
            <a:r>
              <a:rPr lang="x-none" sz="3200" dirty="0">
                <a:latin typeface="Times New Roman" panose="02020603050405020304" pitchFamily="18" charset="0"/>
                <a:cs typeface="Times New Roman" panose="02020603050405020304" pitchFamily="18" charset="0"/>
              </a:rPr>
              <a:t>Em biết truyền thuyết nào của nước ta cũng có hình ảnh rùa vàng đòi gươm? Theo em, hình tượng rùa vàng trong truyền thuyết Việt Nam tượng trưng cho ai và cho cái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2725336" y="729714"/>
          <a:ext cx="8128003" cy="32918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000" b="1" dirty="0">
                          <a:solidFill>
                            <a:srgbClr val="C00000"/>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rgbClr val="C00000"/>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70840">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rgbClr val="C00000"/>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rgbClr val="C00000"/>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rgbClr val="C00000"/>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rgbClr val="C00000"/>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x-none"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ô 1"/>
          <p:cNvSpPr/>
          <p:nvPr/>
        </p:nvSpPr>
        <p:spPr>
          <a:xfrm>
            <a:off x="1698171" y="729714"/>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b="1" dirty="0">
                <a:latin typeface="Times New Roman" panose="02020603050405020304" pitchFamily="18" charset="0"/>
                <a:cs typeface="Times New Roman" panose="02020603050405020304" pitchFamily="18" charset="0"/>
              </a:rPr>
              <a:t>1</a:t>
            </a:r>
          </a:p>
        </p:txBody>
      </p:sp>
      <p:sp>
        <p:nvSpPr>
          <p:cNvPr id="6" name="ô 2"/>
          <p:cNvSpPr/>
          <p:nvPr/>
        </p:nvSpPr>
        <p:spPr>
          <a:xfrm>
            <a:off x="1698171" y="1293629"/>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b="1" dirty="0">
                <a:latin typeface="Times New Roman" panose="02020603050405020304" pitchFamily="18" charset="0"/>
                <a:cs typeface="Times New Roman" panose="02020603050405020304" pitchFamily="18" charset="0"/>
              </a:rPr>
              <a:t>2</a:t>
            </a:r>
          </a:p>
        </p:txBody>
      </p:sp>
      <p:sp>
        <p:nvSpPr>
          <p:cNvPr id="7" name="ô 3"/>
          <p:cNvSpPr/>
          <p:nvPr/>
        </p:nvSpPr>
        <p:spPr>
          <a:xfrm>
            <a:off x="1698171" y="1847496"/>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b="1" dirty="0">
                <a:latin typeface="Times New Roman" panose="02020603050405020304" pitchFamily="18" charset="0"/>
                <a:cs typeface="Times New Roman" panose="02020603050405020304" pitchFamily="18" charset="0"/>
              </a:rPr>
              <a:t>3</a:t>
            </a:r>
          </a:p>
        </p:txBody>
      </p:sp>
      <p:sp>
        <p:nvSpPr>
          <p:cNvPr id="8" name="ô 4"/>
          <p:cNvSpPr/>
          <p:nvPr/>
        </p:nvSpPr>
        <p:spPr>
          <a:xfrm>
            <a:off x="1698171" y="2411411"/>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b="1" dirty="0">
                <a:latin typeface="Times New Roman" panose="02020603050405020304" pitchFamily="18" charset="0"/>
                <a:cs typeface="Times New Roman" panose="02020603050405020304" pitchFamily="18" charset="0"/>
              </a:rPr>
              <a:t>4</a:t>
            </a:r>
          </a:p>
        </p:txBody>
      </p:sp>
      <p:sp>
        <p:nvSpPr>
          <p:cNvPr id="9" name="ô 5"/>
          <p:cNvSpPr/>
          <p:nvPr/>
        </p:nvSpPr>
        <p:spPr>
          <a:xfrm>
            <a:off x="1698171" y="2972805"/>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b="1" dirty="0">
                <a:latin typeface="Times New Roman" panose="02020603050405020304" pitchFamily="18" charset="0"/>
                <a:cs typeface="Times New Roman" panose="02020603050405020304" pitchFamily="18" charset="0"/>
              </a:rPr>
              <a:t>5</a:t>
            </a:r>
          </a:p>
        </p:txBody>
      </p:sp>
      <p:sp>
        <p:nvSpPr>
          <p:cNvPr id="10" name="ô 6"/>
          <p:cNvSpPr/>
          <p:nvPr/>
        </p:nvSpPr>
        <p:spPr>
          <a:xfrm>
            <a:off x="1698171" y="3529184"/>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b="1" dirty="0">
                <a:latin typeface="Times New Roman" panose="02020603050405020304" pitchFamily="18" charset="0"/>
                <a:cs typeface="Times New Roman" panose="02020603050405020304" pitchFamily="18" charset="0"/>
              </a:rPr>
              <a:t>6</a:t>
            </a:r>
          </a:p>
        </p:txBody>
      </p:sp>
      <p:sp>
        <p:nvSpPr>
          <p:cNvPr id="12" name="Rounded Rectangle 11"/>
          <p:cNvSpPr/>
          <p:nvPr/>
        </p:nvSpPr>
        <p:spPr>
          <a:xfrm>
            <a:off x="2575727" y="4639059"/>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Thủ đô của nước ta là thành phố nào?</a:t>
            </a:r>
          </a:p>
        </p:txBody>
      </p:sp>
      <p:sp>
        <p:nvSpPr>
          <p:cNvPr id="13" name="Rounded Rectangle 12"/>
          <p:cNvSpPr/>
          <p:nvPr/>
        </p:nvSpPr>
        <p:spPr>
          <a:xfrm>
            <a:off x="2575727" y="4631022"/>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Đây là một quận trung tâm của Hà Nội, gắn liền với một truyền thuyết lịch sử?</a:t>
            </a:r>
          </a:p>
        </p:txBody>
      </p:sp>
      <p:sp>
        <p:nvSpPr>
          <p:cNvPr id="14" name="Rounded Rectangle 13"/>
          <p:cNvSpPr/>
          <p:nvPr/>
        </p:nvSpPr>
        <p:spPr>
          <a:xfrm>
            <a:off x="2575726" y="4625649"/>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Ai là người đã cho Lê Lợi </a:t>
            </a:r>
          </a:p>
          <a:p>
            <a:pPr algn="ctr"/>
            <a:r>
              <a:rPr lang="x-none" sz="3500" dirty="0">
                <a:latin typeface="Times New Roman" panose="02020603050405020304" pitchFamily="18" charset="0"/>
                <a:cs typeface="Times New Roman" panose="02020603050405020304" pitchFamily="18" charset="0"/>
              </a:rPr>
              <a:t>mượn gươm báu?</a:t>
            </a:r>
          </a:p>
        </p:txBody>
      </p:sp>
      <p:sp>
        <p:nvSpPr>
          <p:cNvPr id="15" name="Rounded Rectangle 14"/>
          <p:cNvSpPr/>
          <p:nvPr/>
        </p:nvSpPr>
        <p:spPr>
          <a:xfrm>
            <a:off x="2575725" y="4616486"/>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Tên cây cầu được sơn màu đỏ đặc trưng, nối liền đền Ngọc Sơn?</a:t>
            </a:r>
          </a:p>
        </p:txBody>
      </p:sp>
      <p:sp>
        <p:nvSpPr>
          <p:cNvPr id="16" name="Rounded Rectangle 15"/>
          <p:cNvSpPr/>
          <p:nvPr/>
        </p:nvSpPr>
        <p:spPr>
          <a:xfrm>
            <a:off x="2575723" y="4622985"/>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“Ba lần ở ẩn Chí Linh / Mười năm khởi nghĩa, tan tành giặc Minh” là ai?</a:t>
            </a:r>
          </a:p>
        </p:txBody>
      </p:sp>
      <p:sp>
        <p:nvSpPr>
          <p:cNvPr id="17" name="Rounded Rectangle 16"/>
          <p:cNvSpPr/>
          <p:nvPr/>
        </p:nvSpPr>
        <p:spPr>
          <a:xfrm>
            <a:off x="2575720" y="4629484"/>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x-none" sz="3500" dirty="0">
                <a:latin typeface="Times New Roman" panose="02020603050405020304" pitchFamily="18" charset="0"/>
                <a:cs typeface="Times New Roman" panose="02020603050405020304" pitchFamily="18" charset="0"/>
              </a:rPr>
              <a:t>“Núi gì vạn cổ còn xanh / Khi xưa Lê Lợi dấy quân diệt thù” ?</a:t>
            </a:r>
          </a:p>
        </p:txBody>
      </p:sp>
      <p:graphicFrame>
        <p:nvGraphicFramePr>
          <p:cNvPr id="19" name="hàng 1"/>
          <p:cNvGraphicFramePr>
            <a:graphicFrameLocks noGrp="1"/>
          </p:cNvGraphicFramePr>
          <p:nvPr/>
        </p:nvGraphicFramePr>
        <p:xfrm>
          <a:off x="2725335" y="729714"/>
          <a:ext cx="8128003" cy="5486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0" name="hàng 4"/>
          <p:cNvGraphicFramePr>
            <a:graphicFrameLocks noGrp="1"/>
          </p:cNvGraphicFramePr>
          <p:nvPr/>
        </p:nvGraphicFramePr>
        <p:xfrm>
          <a:off x="2725332" y="2370004"/>
          <a:ext cx="8128003" cy="5486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1" name="hàng 2"/>
          <p:cNvGraphicFramePr>
            <a:graphicFrameLocks noGrp="1"/>
          </p:cNvGraphicFramePr>
          <p:nvPr/>
        </p:nvGraphicFramePr>
        <p:xfrm>
          <a:off x="2725334" y="1275542"/>
          <a:ext cx="8128003" cy="5486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aphicFrame>
        <p:nvGraphicFramePr>
          <p:cNvPr id="22" name="hàng 3"/>
          <p:cNvGraphicFramePr>
            <a:graphicFrameLocks noGrp="1"/>
          </p:cNvGraphicFramePr>
          <p:nvPr/>
        </p:nvGraphicFramePr>
        <p:xfrm>
          <a:off x="2725334" y="1824182"/>
          <a:ext cx="8128003" cy="5486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3" name="hàng 5"/>
          <p:cNvGraphicFramePr>
            <a:graphicFrameLocks noGrp="1"/>
          </p:cNvGraphicFramePr>
          <p:nvPr/>
        </p:nvGraphicFramePr>
        <p:xfrm>
          <a:off x="2725328" y="2921459"/>
          <a:ext cx="8128003" cy="5486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4" name="hàng 6"/>
          <p:cNvGraphicFramePr>
            <a:graphicFrameLocks noGrp="1"/>
          </p:cNvGraphicFramePr>
          <p:nvPr/>
        </p:nvGraphicFramePr>
        <p:xfrm>
          <a:off x="2725328" y="3464877"/>
          <a:ext cx="8128003" cy="548640"/>
        </p:xfrm>
        <a:graphic>
          <a:graphicData uri="http://schemas.openxmlformats.org/drawingml/2006/table">
            <a:tbl>
              <a:tblPr firstRow="1" bandRow="1">
                <a:tableStyleId>{00A15C55-8517-42AA-B614-E9B94910E393}</a:tableStyleId>
              </a:tblPr>
              <a:tblGrid>
                <a:gridCol w="625231"/>
                <a:gridCol w="625231"/>
                <a:gridCol w="625231"/>
                <a:gridCol w="625231"/>
                <a:gridCol w="625231"/>
                <a:gridCol w="625231"/>
                <a:gridCol w="625231"/>
                <a:gridCol w="625231"/>
                <a:gridCol w="625231"/>
                <a:gridCol w="625231"/>
                <a:gridCol w="625231"/>
                <a:gridCol w="625231"/>
                <a:gridCol w="625231"/>
              </a:tblGrid>
              <a:tr h="370840">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5" name="Table 25"/>
          <p:cNvGraphicFramePr>
            <a:graphicFrameLocks noGrp="1"/>
          </p:cNvGraphicFramePr>
          <p:nvPr/>
        </p:nvGraphicFramePr>
        <p:xfrm>
          <a:off x="5228678" y="5048390"/>
          <a:ext cx="6319518" cy="970616"/>
        </p:xfrm>
        <a:graphic>
          <a:graphicData uri="http://schemas.openxmlformats.org/drawingml/2006/table">
            <a:tbl>
              <a:tblPr firstRow="1" bandRow="1">
                <a:tableStyleId>{00A15C55-8517-42AA-B614-E9B94910E393}</a:tableStyleId>
              </a:tblPr>
              <a:tblGrid>
                <a:gridCol w="1053253"/>
                <a:gridCol w="1053253"/>
                <a:gridCol w="1053253"/>
                <a:gridCol w="1053253"/>
                <a:gridCol w="1053253"/>
                <a:gridCol w="1053253"/>
              </a:tblGrid>
              <a:tr h="970616">
                <a:tc>
                  <a:txBody>
                    <a:bodyPr/>
                    <a:lstStyle/>
                    <a:p>
                      <a:pPr algn="ctr"/>
                      <a:r>
                        <a:rPr lang="x-none" sz="4500" dirty="0">
                          <a:solidFill>
                            <a:schemeClr val="tx1"/>
                          </a:solidFill>
                          <a:latin typeface="Times New Roman" panose="02020603050405020304" pitchFamily="18" charset="0"/>
                          <a:cs typeface="Times New Roman" panose="02020603050405020304" pitchFamily="18" charset="0"/>
                        </a:rPr>
                        <a:t>H</a:t>
                      </a:r>
                    </a:p>
                  </a:txBody>
                  <a:tcPr anchor="ctr"/>
                </a:tc>
                <a:tc>
                  <a:txBody>
                    <a:bodyPr/>
                    <a:lstStyle/>
                    <a:p>
                      <a:pPr algn="ctr"/>
                      <a:r>
                        <a:rPr lang="x-none" sz="4500" dirty="0">
                          <a:solidFill>
                            <a:schemeClr val="tx1"/>
                          </a:solidFill>
                          <a:latin typeface="Times New Roman" panose="02020603050405020304" pitchFamily="18" charset="0"/>
                          <a:cs typeface="Times New Roman" panose="02020603050405020304" pitchFamily="18" charset="0"/>
                        </a:rPr>
                        <a:t>Ồ</a:t>
                      </a:r>
                    </a:p>
                  </a:txBody>
                  <a:tcPr anchor="ctr"/>
                </a:tc>
                <a:tc>
                  <a:txBody>
                    <a:bodyPr/>
                    <a:lstStyle/>
                    <a:p>
                      <a:pPr algn="ctr"/>
                      <a:r>
                        <a:rPr lang="x-none" sz="4500" dirty="0">
                          <a:solidFill>
                            <a:schemeClr val="tx1"/>
                          </a:solidFill>
                          <a:latin typeface="Times New Roman" panose="02020603050405020304" pitchFamily="18" charset="0"/>
                          <a:cs typeface="Times New Roman" panose="02020603050405020304" pitchFamily="18" charset="0"/>
                        </a:rPr>
                        <a:t>G</a:t>
                      </a:r>
                    </a:p>
                  </a:txBody>
                  <a:tcPr anchor="ctr"/>
                </a:tc>
                <a:tc>
                  <a:txBody>
                    <a:bodyPr/>
                    <a:lstStyle/>
                    <a:p>
                      <a:pPr algn="ctr"/>
                      <a:r>
                        <a:rPr lang="x-none" sz="4500" dirty="0">
                          <a:solidFill>
                            <a:schemeClr val="tx1"/>
                          </a:solidFill>
                          <a:latin typeface="Times New Roman" panose="02020603050405020304" pitchFamily="18" charset="0"/>
                          <a:cs typeface="Times New Roman" panose="02020603050405020304" pitchFamily="18" charset="0"/>
                        </a:rPr>
                        <a:t>Ư</a:t>
                      </a:r>
                    </a:p>
                  </a:txBody>
                  <a:tcPr anchor="ctr"/>
                </a:tc>
                <a:tc>
                  <a:txBody>
                    <a:bodyPr/>
                    <a:lstStyle/>
                    <a:p>
                      <a:pPr algn="ctr"/>
                      <a:r>
                        <a:rPr lang="x-none" sz="4500" dirty="0">
                          <a:solidFill>
                            <a:schemeClr val="tx1"/>
                          </a:solidFill>
                          <a:latin typeface="Times New Roman" panose="02020603050405020304" pitchFamily="18" charset="0"/>
                          <a:cs typeface="Times New Roman" panose="02020603050405020304" pitchFamily="18" charset="0"/>
                        </a:rPr>
                        <a:t>Ơ</a:t>
                      </a:r>
                    </a:p>
                  </a:txBody>
                  <a:tcPr anchor="ctr"/>
                </a:tc>
                <a:tc>
                  <a:txBody>
                    <a:bodyPr/>
                    <a:lstStyle/>
                    <a:p>
                      <a:pPr algn="ctr"/>
                      <a:r>
                        <a:rPr lang="x-none" sz="4500" dirty="0">
                          <a:solidFill>
                            <a:schemeClr val="tx1"/>
                          </a:solidFill>
                          <a:latin typeface="Times New Roman" panose="02020603050405020304" pitchFamily="18" charset="0"/>
                          <a:cs typeface="Times New Roman" panose="02020603050405020304" pitchFamily="18" charset="0"/>
                        </a:rPr>
                        <a:t>M</a:t>
                      </a:r>
                    </a:p>
                  </a:txBody>
                  <a:tcPr anchor="ctr"/>
                </a:tc>
              </a:tr>
            </a:tbl>
          </a:graphicData>
        </a:graphic>
      </p:graphicFrame>
      <p:pic>
        <p:nvPicPr>
          <p:cNvPr id="1026" name="Picture 2" descr="Hồ Gươm ở Quận Hoàn Kiếm, Hà Nội | Food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04" y="4213407"/>
            <a:ext cx="4163048" cy="23850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270927" y="-7675"/>
            <a:ext cx="6096000" cy="584775"/>
          </a:xfrm>
          <a:prstGeom prst="rect">
            <a:avLst/>
          </a:prstGeom>
        </p:spPr>
        <p:txBody>
          <a:bodyPr>
            <a:spAutoFit/>
          </a:bodyPr>
          <a:lstStyle/>
          <a:p>
            <a:pPr algn="ctr"/>
            <a:r>
              <a:rPr lang="en-US" sz="3200" b="1" dirty="0" smtClean="0">
                <a:solidFill>
                  <a:srgbClr val="C00000"/>
                </a:solidFill>
                <a:latin typeface="Times New Roman" panose="02020603050405020304" pitchFamily="18" charset="0"/>
                <a:ea typeface="Calibri" panose="020F0502020204030204" pitchFamily="34" charset="0"/>
              </a:rPr>
              <a:t>KHỞI ĐỘNG</a:t>
            </a:r>
            <a:endParaRPr lang="en-US" sz="32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1" nodeType="clickEffect">
                                  <p:stCondLst>
                                    <p:cond delay="0"/>
                                  </p:stCondLst>
                                  <p:childTnLst>
                                    <p:animEffect transition="out" filter="wheel(1)">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2000"/>
                                        <p:tgtEl>
                                          <p:spTgt spid="13"/>
                                        </p:tgtEl>
                                      </p:cBhvr>
                                    </p:animEffect>
                                    <p:anim calcmode="lin" valueType="num">
                                      <p:cBhvr>
                                        <p:cTn id="43"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3"/>
                                        </p:tgtEl>
                                        <p:attrNameLst>
                                          <p:attrName>ppt_h</p:attrName>
                                        </p:attrNameLst>
                                      </p:cBhvr>
                                      <p:tavLst>
                                        <p:tav tm="0">
                                          <p:val>
                                            <p:strVal val="ppt_h"/>
                                          </p:val>
                                        </p:tav>
                                        <p:tav tm="100000">
                                          <p:val>
                                            <p:strVal val="ppt_h"/>
                                          </p:val>
                                        </p:tav>
                                      </p:tavLst>
                                    </p:anim>
                                    <p:set>
                                      <p:cBhvr>
                                        <p:cTn id="45" dur="1" fill="hold">
                                          <p:stCondLst>
                                            <p:cond delay="1999"/>
                                          </p:stCondLst>
                                        </p:cTn>
                                        <p:tgtEl>
                                          <p:spTgt spid="13"/>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21"/>
                                        </p:tgtEl>
                                      </p:cBhvr>
                                    </p:animEffect>
                                    <p:set>
                                      <p:cBhvr>
                                        <p:cTn id="48"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45" presetClass="exit" presetSubtype="0" fill="hold" grpId="1" nodeType="clickEffect">
                                  <p:stCondLst>
                                    <p:cond delay="0"/>
                                  </p:stCondLst>
                                  <p:childTnLst>
                                    <p:animEffect transition="out" filter="fade">
                                      <p:cBhvr>
                                        <p:cTn id="62" dur="2000"/>
                                        <p:tgtEl>
                                          <p:spTgt spid="14"/>
                                        </p:tgtEl>
                                      </p:cBhvr>
                                    </p:animEffect>
                                    <p:anim calcmode="lin" valueType="num">
                                      <p:cBhvr>
                                        <p:cTn id="63"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2000"/>
                                        <p:tgtEl>
                                          <p:spTgt spid="14"/>
                                        </p:tgtEl>
                                        <p:attrNameLst>
                                          <p:attrName>ppt_h</p:attrName>
                                        </p:attrNameLst>
                                      </p:cBhvr>
                                      <p:tavLst>
                                        <p:tav tm="0">
                                          <p:val>
                                            <p:strVal val="ppt_h"/>
                                          </p:val>
                                        </p:tav>
                                        <p:tav tm="100000">
                                          <p:val>
                                            <p:strVal val="ppt_h"/>
                                          </p:val>
                                        </p:tav>
                                      </p:tavLst>
                                    </p:anim>
                                    <p:set>
                                      <p:cBhvr>
                                        <p:cTn id="65" dur="1" fill="hold">
                                          <p:stCondLst>
                                            <p:cond delay="1999"/>
                                          </p:stCondLst>
                                        </p:cTn>
                                        <p:tgtEl>
                                          <p:spTgt spid="14"/>
                                        </p:tgtEl>
                                        <p:attrNameLst>
                                          <p:attrName>style.visibility</p:attrName>
                                        </p:attrNameLst>
                                      </p:cBhvr>
                                      <p:to>
                                        <p:strVal val="hidden"/>
                                      </p:to>
                                    </p:set>
                                  </p:childTnLst>
                                </p:cTn>
                              </p:par>
                              <p:par>
                                <p:cTn id="66" presetID="21" presetClass="exit" presetSubtype="1" fill="hold" nodeType="withEffect">
                                  <p:stCondLst>
                                    <p:cond delay="0"/>
                                  </p:stCondLst>
                                  <p:childTnLst>
                                    <p:animEffect transition="out" filter="wheel(1)">
                                      <p:cBhvr>
                                        <p:cTn id="67" dur="2000"/>
                                        <p:tgtEl>
                                          <p:spTgt spid="22"/>
                                        </p:tgtEl>
                                      </p:cBhvr>
                                    </p:animEffect>
                                    <p:set>
                                      <p:cBhvr>
                                        <p:cTn id="6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linds(horizontal)">
                                      <p:cBhvr>
                                        <p:cTn id="74" dur="500"/>
                                        <p:tgtEl>
                                          <p:spTgt spid="15"/>
                                        </p:tgtEl>
                                      </p:cBhvr>
                                    </p:animEffec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55" presetClass="exit" presetSubtype="0" fill="hold" grpId="1" nodeType="clickEffect">
                                  <p:stCondLst>
                                    <p:cond delay="0"/>
                                  </p:stCondLst>
                                  <p:childTnLst>
                                    <p:anim calcmode="lin" valueType="num">
                                      <p:cBhvr>
                                        <p:cTn id="79" dur="1000"/>
                                        <p:tgtEl>
                                          <p:spTgt spid="15"/>
                                        </p:tgtEl>
                                        <p:attrNameLst>
                                          <p:attrName>ppt_w</p:attrName>
                                        </p:attrNameLst>
                                      </p:cBhvr>
                                      <p:tavLst>
                                        <p:tav tm="0">
                                          <p:val>
                                            <p:strVal val="ppt_w"/>
                                          </p:val>
                                        </p:tav>
                                        <p:tav tm="100000">
                                          <p:val>
                                            <p:strVal val="ppt_w*0.70"/>
                                          </p:val>
                                        </p:tav>
                                      </p:tavLst>
                                    </p:anim>
                                    <p:anim calcmode="lin" valueType="num">
                                      <p:cBhvr>
                                        <p:cTn id="80" dur="1000"/>
                                        <p:tgtEl>
                                          <p:spTgt spid="15"/>
                                        </p:tgtEl>
                                        <p:attrNameLst>
                                          <p:attrName>ppt_h</p:attrName>
                                        </p:attrNameLst>
                                      </p:cBhvr>
                                      <p:tavLst>
                                        <p:tav tm="0">
                                          <p:val>
                                            <p:strVal val="ppt_h"/>
                                          </p:val>
                                        </p:tav>
                                        <p:tav tm="100000">
                                          <p:val>
                                            <p:strVal val="ppt_h"/>
                                          </p:val>
                                        </p:tav>
                                      </p:tavLst>
                                    </p:anim>
                                    <p:animEffect transition="out" filter="fade">
                                      <p:cBhvr>
                                        <p:cTn id="81" dur="1000"/>
                                        <p:tgtEl>
                                          <p:spTgt spid="15"/>
                                        </p:tgtEl>
                                      </p:cBhvr>
                                    </p:animEffect>
                                    <p:set>
                                      <p:cBhvr>
                                        <p:cTn id="82" dur="1" fill="hold">
                                          <p:stCondLst>
                                            <p:cond delay="999"/>
                                          </p:stCondLst>
                                        </p:cTn>
                                        <p:tgtEl>
                                          <p:spTgt spid="15"/>
                                        </p:tgtEl>
                                        <p:attrNameLst>
                                          <p:attrName>style.visibility</p:attrName>
                                        </p:attrNameLst>
                                      </p:cBhvr>
                                      <p:to>
                                        <p:strVal val="hidden"/>
                                      </p:to>
                                    </p:set>
                                  </p:childTnLst>
                                </p:cTn>
                              </p:par>
                              <p:par>
                                <p:cTn id="83" presetID="21" presetClass="exit" presetSubtype="1" fill="hold" nodeType="withEffect">
                                  <p:stCondLst>
                                    <p:cond delay="0"/>
                                  </p:stCondLst>
                                  <p:childTnLst>
                                    <p:animEffect transition="out" filter="wheel(1)">
                                      <p:cBhvr>
                                        <p:cTn id="84" dur="2000"/>
                                        <p:tgtEl>
                                          <p:spTgt spid="20"/>
                                        </p:tgtEl>
                                      </p:cBhvr>
                                    </p:animEffect>
                                    <p:set>
                                      <p:cBhvr>
                                        <p:cTn id="85"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9"/>
                    </p:tgtEl>
                  </p:cond>
                </p:stCondLst>
                <p:endSync evt="end" delay="0">
                  <p:rtn val="all"/>
                </p:endSync>
                <p:childTnLst>
                  <p:par>
                    <p:cTn id="87" fill="hold">
                      <p:stCondLst>
                        <p:cond delay="0"/>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21" presetClass="exit" presetSubtype="1" fill="hold" grpId="1" nodeType="clickEffect">
                                  <p:stCondLst>
                                    <p:cond delay="0"/>
                                  </p:stCondLst>
                                  <p:childTnLst>
                                    <p:animEffect transition="out" filter="wheel(1)">
                                      <p:cBhvr>
                                        <p:cTn id="97" dur="2000"/>
                                        <p:tgtEl>
                                          <p:spTgt spid="16"/>
                                        </p:tgtEl>
                                      </p:cBhvr>
                                    </p:animEffect>
                                    <p:set>
                                      <p:cBhvr>
                                        <p:cTn id="98" dur="1" fill="hold">
                                          <p:stCondLst>
                                            <p:cond delay="1999"/>
                                          </p:stCondLst>
                                        </p:cTn>
                                        <p:tgtEl>
                                          <p:spTgt spid="16"/>
                                        </p:tgtEl>
                                        <p:attrNameLst>
                                          <p:attrName>style.visibility</p:attrName>
                                        </p:attrNameLst>
                                      </p:cBhvr>
                                      <p:to>
                                        <p:strVal val="hidden"/>
                                      </p:to>
                                    </p:set>
                                  </p:childTnLst>
                                </p:cTn>
                              </p:par>
                              <p:par>
                                <p:cTn id="99" presetID="6" presetClass="exit" presetSubtype="32" fill="hold" nodeType="withEffect">
                                  <p:stCondLst>
                                    <p:cond delay="0"/>
                                  </p:stCondLst>
                                  <p:childTnLst>
                                    <p:animEffect transition="out" filter="circle(out)">
                                      <p:cBhvr>
                                        <p:cTn id="100" dur="2000"/>
                                        <p:tgtEl>
                                          <p:spTgt spid="23"/>
                                        </p:tgtEl>
                                      </p:cBhvr>
                                    </p:animEffect>
                                    <p:set>
                                      <p:cBhvr>
                                        <p:cTn id="101"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p:stCondLst>
                        <p:cond delay="0"/>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checkerboard(across)">
                                      <p:cBhvr>
                                        <p:cTn id="107" dur="500"/>
                                        <p:tgtEl>
                                          <p:spTgt spid="17"/>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24"/>
                    </p:tgtEl>
                  </p:cond>
                </p:stCondLst>
                <p:endSync evt="end" delay="0">
                  <p:rtn val="all"/>
                </p:endSync>
                <p:childTnLst>
                  <p:par>
                    <p:cTn id="109" fill="hold">
                      <p:stCondLst>
                        <p:cond delay="0"/>
                      </p:stCondLst>
                      <p:childTnLst>
                        <p:par>
                          <p:cTn id="110" fill="hold">
                            <p:stCondLst>
                              <p:cond delay="0"/>
                            </p:stCondLst>
                            <p:childTnLst>
                              <p:par>
                                <p:cTn id="111" presetID="53" presetClass="exit" presetSubtype="32" fill="hold" grpId="1" nodeType="clickEffect">
                                  <p:stCondLst>
                                    <p:cond delay="0"/>
                                  </p:stCondLst>
                                  <p:childTnLst>
                                    <p:anim calcmode="lin" valueType="num">
                                      <p:cBhvr>
                                        <p:cTn id="112" dur="500"/>
                                        <p:tgtEl>
                                          <p:spTgt spid="17"/>
                                        </p:tgtEl>
                                        <p:attrNameLst>
                                          <p:attrName>ppt_w</p:attrName>
                                        </p:attrNameLst>
                                      </p:cBhvr>
                                      <p:tavLst>
                                        <p:tav tm="0">
                                          <p:val>
                                            <p:strVal val="ppt_w"/>
                                          </p:val>
                                        </p:tav>
                                        <p:tav tm="100000">
                                          <p:val>
                                            <p:fltVal val="0"/>
                                          </p:val>
                                        </p:tav>
                                      </p:tavLst>
                                    </p:anim>
                                    <p:anim calcmode="lin" valueType="num">
                                      <p:cBhvr>
                                        <p:cTn id="113" dur="500"/>
                                        <p:tgtEl>
                                          <p:spTgt spid="17"/>
                                        </p:tgtEl>
                                        <p:attrNameLst>
                                          <p:attrName>ppt_h</p:attrName>
                                        </p:attrNameLst>
                                      </p:cBhvr>
                                      <p:tavLst>
                                        <p:tav tm="0">
                                          <p:val>
                                            <p:strVal val="ppt_h"/>
                                          </p:val>
                                        </p:tav>
                                        <p:tav tm="100000">
                                          <p:val>
                                            <p:fltVal val="0"/>
                                          </p:val>
                                        </p:tav>
                                      </p:tavLst>
                                    </p:anim>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4"/>
                                        </p:tgtEl>
                                        <p:attrNameLst>
                                          <p:attrName>ppt_w</p:attrName>
                                        </p:attrNameLst>
                                      </p:cBhvr>
                                      <p:tavLst>
                                        <p:tav tm="0">
                                          <p:val>
                                            <p:strVal val="ppt_w"/>
                                          </p:val>
                                        </p:tav>
                                        <p:tav tm="100000">
                                          <p:val>
                                            <p:fltVal val="0"/>
                                          </p:val>
                                        </p:tav>
                                      </p:tavLst>
                                    </p:anim>
                                    <p:anim calcmode="lin" valueType="num">
                                      <p:cBhvr>
                                        <p:cTn id="118" dur="500"/>
                                        <p:tgtEl>
                                          <p:spTgt spid="24"/>
                                        </p:tgtEl>
                                        <p:attrNameLst>
                                          <p:attrName>ppt_h</p:attrName>
                                        </p:attrNameLst>
                                      </p:cBhvr>
                                      <p:tavLst>
                                        <p:tav tm="0">
                                          <p:val>
                                            <p:strVal val="ppt_h"/>
                                          </p:val>
                                        </p:tav>
                                        <p:tav tm="100000">
                                          <p:val>
                                            <p:fltVal val="0"/>
                                          </p:val>
                                        </p:tav>
                                      </p:tavLst>
                                    </p:anim>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Tranh sứ tháp rùa Hà nội - Gốm sứ lợi an | 0974813341"/>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412" name="Picture 4" descr="Tranh Phong Cảnh Hồ Gươm Hà Nội"/>
          <p:cNvPicPr>
            <a:picLocks noChangeAspect="1" noChangeArrowheads="1"/>
          </p:cNvPicPr>
          <p:nvPr/>
        </p:nvPicPr>
        <p:blipFill rotWithShape="1">
          <a:blip r:embed="rId4">
            <a:extLst>
              <a:ext uri="{28A0092B-C50C-407E-A947-70E740481C1C}">
                <a14:useLocalDpi xmlns:a14="http://schemas.microsoft.com/office/drawing/2010/main" val="0"/>
              </a:ext>
            </a:extLst>
          </a:blip>
          <a:srcRect l="3352" r="22274" b="-1"/>
          <a:stretch>
            <a:fillRect/>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0878" y="410985"/>
            <a:ext cx="4356372" cy="4539191"/>
          </a:xfrm>
          <a:prstGeom prst="rect">
            <a:avLst/>
          </a:prstGeom>
          <a:noFill/>
        </p:spPr>
        <p:txBody>
          <a:bodyPr wrap="square" rtlCol="0">
            <a:spAutoFit/>
          </a:bodyPr>
          <a:lstStyle/>
          <a:p>
            <a:pPr algn="ctr">
              <a:lnSpc>
                <a:spcPct val="150000"/>
              </a:lnSpc>
            </a:pPr>
            <a:r>
              <a:rPr lang="x-none" sz="2800" b="1" i="1" dirty="0">
                <a:solidFill>
                  <a:schemeClr val="accent6">
                    <a:lumMod val="50000"/>
                  </a:schemeClr>
                </a:solidFill>
                <a:latin typeface="Times New Roman" panose="02020603050405020304" pitchFamily="18" charset="0"/>
                <a:cs typeface="Times New Roman" panose="02020603050405020304" pitchFamily="18" charset="0"/>
              </a:rPr>
              <a:t>Giả sử em là Đại sứ du lịch của Hà Nội, em sắp đón tiếp các bạn thiếu nhi đến thăm Hồ Gươm. Em sẽ giới thiệu điều gì về Hồ Gươm. Hãy viết lại dự định đó trong khoảng 5-7 dòng.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710250" cy="3998976"/>
          </a:xfrm>
        </p:spPr>
        <p:txBody>
          <a:bodyPr>
            <a:noAutofit/>
          </a:bodyPr>
          <a:lstStyle/>
          <a:p>
            <a:pPr algn="ctr"/>
            <a:r>
              <a:rPr lang="en-US" sz="4400" dirty="0" smtClean="0">
                <a:solidFill>
                  <a:srgbClr val="C00000"/>
                </a:solidFill>
                <a:latin typeface="Times New Roman" panose="02020603050405020304" pitchFamily="18" charset="0"/>
                <a:cs typeface="Times New Roman" panose="02020603050405020304" pitchFamily="18" charset="0"/>
              </a:rPr>
              <a:t>DẶN DÒ:</a:t>
            </a:r>
            <a:br>
              <a:rPr lang="en-US" sz="4400" dirty="0" smtClean="0">
                <a:solidFill>
                  <a:srgbClr val="C00000"/>
                </a:solidFill>
                <a:latin typeface="Times New Roman" panose="02020603050405020304" pitchFamily="18" charset="0"/>
                <a:cs typeface="Times New Roman" panose="02020603050405020304" pitchFamily="18" charset="0"/>
              </a:rPr>
            </a:b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Xem</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lại</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nội</a:t>
            </a:r>
            <a:r>
              <a:rPr lang="en-US" sz="4400" dirty="0" smtClean="0">
                <a:solidFill>
                  <a:srgbClr val="C00000"/>
                </a:solidFill>
                <a:latin typeface="Times New Roman" panose="02020603050405020304" pitchFamily="18" charset="0"/>
                <a:cs typeface="Times New Roman" panose="02020603050405020304" pitchFamily="18" charset="0"/>
              </a:rPr>
              <a:t> dung </a:t>
            </a:r>
            <a:r>
              <a:rPr lang="en-US" sz="4400" dirty="0" err="1" smtClean="0">
                <a:solidFill>
                  <a:srgbClr val="C00000"/>
                </a:solidFill>
                <a:latin typeface="Times New Roman" panose="02020603050405020304" pitchFamily="18" charset="0"/>
                <a:cs typeface="Times New Roman" panose="02020603050405020304" pitchFamily="18" charset="0"/>
              </a:rPr>
              <a:t>bài</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học</a:t>
            </a:r>
            <a:r>
              <a:rPr lang="en-US" sz="4400" dirty="0" smtClean="0">
                <a:solidFill>
                  <a:srgbClr val="C00000"/>
                </a:solidFill>
                <a:latin typeface="Times New Roman" panose="02020603050405020304" pitchFamily="18" charset="0"/>
                <a:cs typeface="Times New Roman" panose="02020603050405020304" pitchFamily="18" charset="0"/>
              </a:rPr>
              <a:t/>
            </a:r>
            <a:br>
              <a:rPr lang="en-US" sz="4400" dirty="0" smtClean="0">
                <a:solidFill>
                  <a:srgbClr val="C00000"/>
                </a:solidFill>
                <a:latin typeface="Times New Roman" panose="02020603050405020304" pitchFamily="18" charset="0"/>
                <a:cs typeface="Times New Roman" panose="02020603050405020304" pitchFamily="18" charset="0"/>
              </a:rPr>
            </a:b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Chuẩn</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bị</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Hội</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thổi</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cơm</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thi</a:t>
            </a:r>
            <a:r>
              <a:rPr lang="en-US" sz="4400" dirty="0" smtClean="0">
                <a:solidFill>
                  <a:srgbClr val="C00000"/>
                </a:solidFill>
                <a:latin typeface="Times New Roman" panose="02020603050405020304" pitchFamily="18" charset="0"/>
                <a:cs typeface="Times New Roman" panose="02020603050405020304" pitchFamily="18" charset="0"/>
              </a:rPr>
              <a:t> ở </a:t>
            </a:r>
            <a:r>
              <a:rPr lang="en-US" sz="4400" dirty="0" err="1" smtClean="0">
                <a:solidFill>
                  <a:srgbClr val="C00000"/>
                </a:solidFill>
                <a:latin typeface="Times New Roman" panose="02020603050405020304" pitchFamily="18" charset="0"/>
                <a:cs typeface="Times New Roman" panose="02020603050405020304" pitchFamily="18" charset="0"/>
              </a:rPr>
              <a:t>Đồng</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Vân</a:t>
            </a:r>
            <a:endParaRPr lang="en-US" sz="4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850" y="209550"/>
            <a:ext cx="8496300" cy="954107"/>
          </a:xfrm>
          <a:prstGeom prst="rect">
            <a:avLst/>
          </a:prstGeom>
          <a:noFill/>
        </p:spPr>
        <p:txBody>
          <a:bodyPr wrap="square" rtlCol="0">
            <a:spAutoFit/>
          </a:bodyPr>
          <a:lstStyle/>
          <a:p>
            <a:pPr algn="ctr"/>
            <a:r>
              <a:rPr lang="x-none" sz="2800" i="1" dirty="0">
                <a:latin typeface="Times New Roman" panose="02020603050405020304" pitchFamily="18" charset="0"/>
                <a:cs typeface="Times New Roman" panose="02020603050405020304" pitchFamily="18" charset="0"/>
              </a:rPr>
              <a:t>Chia sẻ cảm xúc, suy nghĩ của em về địa danh được nhắc tới trong bài hát này ?</a:t>
            </a:r>
          </a:p>
        </p:txBody>
      </p:sp>
      <p:pic>
        <p:nvPicPr>
          <p:cNvPr id="5" name="Chiều hồ Gươm_Trần Thụ - Hồng Nhung.mp4" descr="Chiều hồ Gươm_Trần Thụ - Hồng Nhu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6850" y="1212731"/>
            <a:ext cx="9671050" cy="5435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 name="Rectangle 14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4" name="Picture 8" descr="Tranh chuyện: Sự tích Hồ Gươm - Thư viện mầm non"/>
          <p:cNvPicPr>
            <a:picLocks noChangeAspect="1" noChangeArrowheads="1"/>
          </p:cNvPicPr>
          <p:nvPr/>
        </p:nvPicPr>
        <p:blipFill rotWithShape="1">
          <a:blip r:embed="rId2">
            <a:extLst>
              <a:ext uri="{28A0092B-C50C-407E-A947-70E740481C1C}">
                <a14:useLocalDpi xmlns:a14="http://schemas.microsoft.com/office/drawing/2010/main" val="0"/>
              </a:ext>
            </a:extLst>
          </a:blip>
          <a:srcRect l="31864" r="1469"/>
          <a:stretch>
            <a:fillRect/>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ự tích Hồ Gươm - Truyền thuyết Hồ Hoàn Kiếm Hà Nội"/>
          <p:cNvPicPr>
            <a:picLocks noChangeAspect="1" noChangeArrowheads="1"/>
          </p:cNvPicPr>
          <p:nvPr/>
        </p:nvPicPr>
        <p:blipFill rotWithShape="1">
          <a:blip r:embed="rId3">
            <a:extLst>
              <a:ext uri="{28A0092B-C50C-407E-A947-70E740481C1C}">
                <a14:useLocalDpi xmlns:a14="http://schemas.microsoft.com/office/drawing/2010/main" val="0"/>
              </a:ext>
            </a:extLst>
          </a:blip>
          <a:srcRect l="10312" r="19967" b="1"/>
          <a:stretch>
            <a:fillRect/>
          </a:stretch>
        </p:blipFill>
        <p:spPr bwMode="auto">
          <a:xfrm>
            <a:off x="5943600" y="10"/>
            <a:ext cx="62484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142"/>
          <p:cNvSpPr>
            <a:spLocks noGrp="1" noRot="1" noChangeAspect="1" noMove="1" noResize="1" noEditPoints="1" noAdjustHandles="1" noChangeArrowheads="1" noChangeShapeType="1" noTextEdit="1"/>
          </p:cNvSpPr>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286858" y="2460103"/>
            <a:ext cx="3618284" cy="1345720"/>
          </a:xfrm>
          <a:prstGeom prst="rect">
            <a:avLst/>
          </a:prstGeom>
          <a:noFill/>
        </p:spPr>
        <p:txBody>
          <a:bodyPr vert="horz" lIns="91440" tIns="45720" rIns="91440" bIns="45720" rtlCol="0" anchor="ctr">
            <a:noAutofit/>
          </a:bodyPr>
          <a:lstStyle/>
          <a:p>
            <a:pPr algn="ctr">
              <a:lnSpc>
                <a:spcPct val="160000"/>
              </a:lnSpc>
              <a:spcBef>
                <a:spcPct val="0"/>
              </a:spcBef>
              <a:spcAft>
                <a:spcPts val="600"/>
              </a:spcAft>
            </a:pPr>
            <a:r>
              <a:rPr lang="en-US" sz="5500" b="1" kern="1200" dirty="0" err="1">
                <a:solidFill>
                  <a:srgbClr val="C00000"/>
                </a:solidFill>
                <a:latin typeface="Times New Roman" panose="02020603050405020304" pitchFamily="18" charset="0"/>
                <a:ea typeface="+mj-ea"/>
                <a:cs typeface="Times New Roman" panose="02020603050405020304" pitchFamily="18" charset="0"/>
              </a:rPr>
              <a:t>Sự</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r>
              <a:rPr lang="en-US" sz="5500" b="1" kern="1200" dirty="0" err="1">
                <a:solidFill>
                  <a:srgbClr val="C00000"/>
                </a:solidFill>
                <a:latin typeface="Times New Roman" panose="02020603050405020304" pitchFamily="18" charset="0"/>
                <a:ea typeface="+mj-ea"/>
                <a:cs typeface="Times New Roman" panose="02020603050405020304" pitchFamily="18" charset="0"/>
              </a:rPr>
              <a:t>tích</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p>
          <a:p>
            <a:pPr algn="ctr">
              <a:lnSpc>
                <a:spcPct val="160000"/>
              </a:lnSpc>
              <a:spcBef>
                <a:spcPct val="0"/>
              </a:spcBef>
              <a:spcAft>
                <a:spcPts val="600"/>
              </a:spcAft>
            </a:pPr>
            <a:r>
              <a:rPr lang="en-US" sz="5500" b="1" kern="1200" dirty="0" err="1">
                <a:solidFill>
                  <a:srgbClr val="C00000"/>
                </a:solidFill>
                <a:latin typeface="Times New Roman" panose="02020603050405020304" pitchFamily="18" charset="0"/>
                <a:ea typeface="+mj-ea"/>
                <a:cs typeface="Times New Roman" panose="02020603050405020304" pitchFamily="18" charset="0"/>
              </a:rPr>
              <a:t>Hồ</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r>
              <a:rPr lang="en-US" sz="5500" b="1" kern="1200" dirty="0" err="1">
                <a:solidFill>
                  <a:srgbClr val="C00000"/>
                </a:solidFill>
                <a:latin typeface="Times New Roman" panose="02020603050405020304" pitchFamily="18" charset="0"/>
                <a:ea typeface="+mj-ea"/>
                <a:cs typeface="Times New Roman" panose="02020603050405020304" pitchFamily="18" charset="0"/>
              </a:rPr>
              <a:t>Gươm</a:t>
            </a:r>
            <a:endParaRPr lang="en-US" sz="5500" b="1" kern="1200" dirty="0">
              <a:solidFill>
                <a:srgbClr val="C00000"/>
              </a:solidFill>
              <a:latin typeface="Times New Roman" panose="02020603050405020304" pitchFamily="18" charset="0"/>
              <a:ea typeface="+mj-ea"/>
              <a:cs typeface="Times New Roman" panose="02020603050405020304" pitchFamily="18" charset="0"/>
            </a:endParaRPr>
          </a:p>
        </p:txBody>
      </p:sp>
      <p:sp>
        <p:nvSpPr>
          <p:cNvPr id="4108" name="Frame 144"/>
          <p:cNvSpPr>
            <a:spLocks noGrp="1" noRot="1" noChangeAspect="1" noMove="1" noResize="1" noEditPoints="1" noAdjustHandles="1" noChangeArrowheads="1" noChangeShapeType="1" noTextEdit="1"/>
          </p:cNvSpPr>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utoShape 4" descr="Sự tích hồ Gươm"/>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x-none"/>
          </a:p>
        </p:txBody>
      </p:sp>
      <p:sp>
        <p:nvSpPr>
          <p:cNvPr id="2" name="TextBox 1"/>
          <p:cNvSpPr txBox="1"/>
          <p:nvPr/>
        </p:nvSpPr>
        <p:spPr>
          <a:xfrm>
            <a:off x="477672" y="620328"/>
            <a:ext cx="3233844" cy="1200329"/>
          </a:xfrm>
          <a:prstGeom prst="rect">
            <a:avLst/>
          </a:prstGeom>
          <a:noFill/>
        </p:spPr>
        <p:txBody>
          <a:bodyPr wrap="square" rtlCol="0">
            <a:spAutoFit/>
          </a:bodyPr>
          <a:lstStyle/>
          <a:p>
            <a:r>
              <a:rPr lang="en-US" sz="3600" b="1" dirty="0" smtClean="0">
                <a:solidFill>
                  <a:schemeClr val="tx1">
                    <a:lumMod val="85000"/>
                    <a:lumOff val="15000"/>
                  </a:schemeClr>
                </a:solidFill>
                <a:latin typeface="Times New Roman" panose="02020603050405020304" pitchFamily="18" charset="0"/>
                <a:cs typeface="Times New Roman" panose="02020603050405020304" pitchFamily="18" charset="0"/>
              </a:rPr>
              <a:t>TUẦN 2</a:t>
            </a:r>
          </a:p>
          <a:p>
            <a:r>
              <a:rPr lang="en-US" sz="3600" b="1" dirty="0" smtClean="0">
                <a:solidFill>
                  <a:schemeClr val="tx1">
                    <a:lumMod val="85000"/>
                    <a:lumOff val="15000"/>
                  </a:schemeClr>
                </a:solidFill>
                <a:latin typeface="Times New Roman" panose="02020603050405020304" pitchFamily="18" charset="0"/>
                <a:cs typeface="Times New Roman" panose="02020603050405020304" pitchFamily="18" charset="0"/>
              </a:rPr>
              <a:t>TIẾT 6,7</a:t>
            </a:r>
            <a:endParaRPr lang="en-US" sz="3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0" y="477091"/>
            <a:ext cx="10971663" cy="3603590"/>
          </a:xfrm>
        </p:spPr>
        <p:txBody>
          <a:bodyPr>
            <a:normAutofit fontScale="90000"/>
          </a:bodyPr>
          <a:lstStyle/>
          <a:p>
            <a:pPr>
              <a:lnSpc>
                <a:spcPct val="100000"/>
              </a:lnSpc>
            </a:pPr>
            <a:r>
              <a:rPr lang="en-US" b="1" dirty="0" smtClean="0">
                <a:solidFill>
                  <a:srgbClr val="C00000"/>
                </a:solidFill>
                <a:latin typeface="Times New Roman" panose="02020603050405020304" pitchFamily="18" charset="0"/>
                <a:cs typeface="Times New Roman" panose="02020603050405020304" pitchFamily="18" charset="0"/>
              </a:rPr>
              <a:t/>
            </a:r>
            <a:br>
              <a:rPr lang="en-US" b="1" dirty="0" smtClean="0">
                <a:solidFill>
                  <a:srgbClr val="C00000"/>
                </a:solidFill>
                <a:latin typeface="Times New Roman" panose="02020603050405020304" pitchFamily="18" charset="0"/>
                <a:cs typeface="Times New Roman" panose="02020603050405020304" pitchFamily="18" charset="0"/>
              </a:rPr>
            </a:br>
            <a:r>
              <a:rPr lang="vi-VN" sz="4400" b="1" dirty="0" smtClean="0">
                <a:solidFill>
                  <a:srgbClr val="C00000"/>
                </a:solidFill>
                <a:latin typeface="Times New Roman" panose="02020603050405020304" pitchFamily="18" charset="0"/>
                <a:cs typeface="Times New Roman" panose="02020603050405020304" pitchFamily="18" charset="0"/>
              </a:rPr>
              <a:t>I.</a:t>
            </a:r>
            <a:r>
              <a:rPr lang="en-US" sz="4400" b="1" u="sng" dirty="0" err="1">
                <a:solidFill>
                  <a:srgbClr val="C00000"/>
                </a:solidFill>
                <a:latin typeface="Times New Roman" panose="02020603050405020304" pitchFamily="18" charset="0"/>
                <a:cs typeface="Times New Roman" panose="02020603050405020304" pitchFamily="18" charset="0"/>
              </a:rPr>
              <a:t>Trải</a:t>
            </a:r>
            <a:r>
              <a:rPr lang="en-US" sz="4400" b="1" u="sng" dirty="0">
                <a:solidFill>
                  <a:srgbClr val="C00000"/>
                </a:solidFill>
                <a:latin typeface="Times New Roman" panose="02020603050405020304" pitchFamily="18" charset="0"/>
                <a:cs typeface="Times New Roman" panose="02020603050405020304" pitchFamily="18" charset="0"/>
              </a:rPr>
              <a:t> </a:t>
            </a:r>
            <a:r>
              <a:rPr lang="en-US" sz="4400" b="1" u="sng" dirty="0" err="1">
                <a:solidFill>
                  <a:srgbClr val="C00000"/>
                </a:solidFill>
                <a:latin typeface="Times New Roman" panose="02020603050405020304" pitchFamily="18" charset="0"/>
                <a:cs typeface="Times New Roman" panose="02020603050405020304" pitchFamily="18" charset="0"/>
              </a:rPr>
              <a:t>nghiệm</a:t>
            </a:r>
            <a:r>
              <a:rPr lang="en-US" sz="4400" b="1" u="sng" dirty="0">
                <a:solidFill>
                  <a:srgbClr val="C00000"/>
                </a:solidFill>
                <a:latin typeface="Times New Roman" panose="02020603050405020304" pitchFamily="18" charset="0"/>
                <a:cs typeface="Times New Roman" panose="02020603050405020304" pitchFamily="18" charset="0"/>
              </a:rPr>
              <a:t> </a:t>
            </a:r>
            <a:r>
              <a:rPr lang="en-US" sz="4400" b="1" u="sng" dirty="0" err="1">
                <a:solidFill>
                  <a:srgbClr val="C00000"/>
                </a:solidFill>
                <a:latin typeface="Times New Roman" panose="02020603050405020304" pitchFamily="18" charset="0"/>
                <a:cs typeface="Times New Roman" panose="02020603050405020304" pitchFamily="18" charset="0"/>
              </a:rPr>
              <a:t>cùng</a:t>
            </a:r>
            <a:r>
              <a:rPr lang="en-US" sz="4400" b="1" u="sng" dirty="0">
                <a:solidFill>
                  <a:srgbClr val="C00000"/>
                </a:solidFill>
                <a:latin typeface="Times New Roman" panose="02020603050405020304" pitchFamily="18" charset="0"/>
                <a:cs typeface="Times New Roman" panose="02020603050405020304" pitchFamily="18" charset="0"/>
              </a:rPr>
              <a:t> </a:t>
            </a:r>
            <a:r>
              <a:rPr lang="en-US" sz="4400" b="1" u="sng" dirty="0" err="1">
                <a:solidFill>
                  <a:srgbClr val="C00000"/>
                </a:solidFill>
                <a:latin typeface="Times New Roman" panose="02020603050405020304" pitchFamily="18" charset="0"/>
                <a:cs typeface="Times New Roman" panose="02020603050405020304" pitchFamily="18" charset="0"/>
              </a:rPr>
              <a:t>văn</a:t>
            </a:r>
            <a:r>
              <a:rPr lang="en-US" sz="4400" b="1" u="sng" dirty="0">
                <a:solidFill>
                  <a:srgbClr val="C00000"/>
                </a:solidFill>
                <a:latin typeface="Times New Roman" panose="02020603050405020304" pitchFamily="18" charset="0"/>
                <a:cs typeface="Times New Roman" panose="02020603050405020304" pitchFamily="18" charset="0"/>
              </a:rPr>
              <a:t> </a:t>
            </a:r>
            <a:r>
              <a:rPr lang="en-US" sz="4400" b="1" u="sng" dirty="0" err="1">
                <a:solidFill>
                  <a:srgbClr val="C00000"/>
                </a:solidFill>
                <a:latin typeface="Times New Roman" panose="02020603050405020304" pitchFamily="18" charset="0"/>
                <a:cs typeface="Times New Roman" panose="02020603050405020304" pitchFamily="18" charset="0"/>
              </a:rPr>
              <a:t>bản</a:t>
            </a:r>
            <a:r>
              <a:rPr lang="en-US" sz="4400" b="1" dirty="0" smtClean="0">
                <a:solidFill>
                  <a:srgbClr val="C00000"/>
                </a:solidFill>
                <a:latin typeface="Times New Roman" panose="02020603050405020304" pitchFamily="18" charset="0"/>
                <a:cs typeface="Times New Roman" panose="02020603050405020304" pitchFamily="18" charset="0"/>
              </a:rPr>
              <a:t>:</a:t>
            </a:r>
            <a:r>
              <a:rPr lang="en-US" sz="4400" dirty="0">
                <a:solidFill>
                  <a:srgbClr val="C00000"/>
                </a:solidFill>
                <a:latin typeface="Times New Roman" panose="02020603050405020304" pitchFamily="18" charset="0"/>
                <a:cs typeface="Times New Roman" panose="02020603050405020304" pitchFamily="18" charset="0"/>
              </a:rPr>
              <a:t/>
            </a:r>
            <a:br>
              <a:rPr lang="en-US" sz="4400" dirty="0">
                <a:solidFill>
                  <a:srgbClr val="C00000"/>
                </a:solidFill>
                <a:latin typeface="Times New Roman" panose="02020603050405020304" pitchFamily="18" charset="0"/>
                <a:cs typeface="Times New Roman" panose="02020603050405020304" pitchFamily="18" charset="0"/>
              </a:rPr>
            </a:b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Đọc</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và</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tìm</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hiểu</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chú</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thích</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sgk</a:t>
            </a:r>
            <a:r>
              <a:rPr lang="en-US" sz="4400" dirty="0" smtClean="0">
                <a:solidFill>
                  <a:srgbClr val="C00000"/>
                </a:solidFill>
                <a:latin typeface="Times New Roman" panose="02020603050405020304" pitchFamily="18" charset="0"/>
                <a:cs typeface="Times New Roman" panose="02020603050405020304" pitchFamily="18" charset="0"/>
              </a:rPr>
              <a:t/>
            </a:r>
            <a:br>
              <a:rPr lang="en-US" sz="4400" dirty="0" smtClean="0">
                <a:solidFill>
                  <a:srgbClr val="C00000"/>
                </a:solidFill>
                <a:latin typeface="Times New Roman" panose="02020603050405020304" pitchFamily="18" charset="0"/>
                <a:cs typeface="Times New Roman" panose="02020603050405020304" pitchFamily="18" charset="0"/>
              </a:rPr>
            </a:b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Thể</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loại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truyền</a:t>
            </a:r>
            <a:r>
              <a:rPr lang="vi-VN" sz="4400" dirty="0">
                <a:solidFill>
                  <a:srgbClr val="C00000"/>
                </a:solidFill>
                <a:latin typeface="Times New Roman" panose="02020603050405020304" pitchFamily="18" charset="0"/>
                <a:cs typeface="Times New Roman" panose="02020603050405020304" pitchFamily="18" charset="0"/>
              </a:rPr>
              <a:t> </a:t>
            </a:r>
            <a:r>
              <a:rPr lang="vi-VN" sz="4400" dirty="0" smtClean="0">
                <a:solidFill>
                  <a:srgbClr val="C00000"/>
                </a:solidFill>
                <a:latin typeface="Times New Roman" panose="02020603050405020304" pitchFamily="18" charset="0"/>
                <a:cs typeface="Times New Roman" panose="02020603050405020304" pitchFamily="18" charset="0"/>
              </a:rPr>
              <a:t>thuyết</a:t>
            </a:r>
            <a:r>
              <a:rPr lang="en-US" sz="4400" dirty="0" smtClean="0">
                <a:solidFill>
                  <a:srgbClr val="C00000"/>
                </a:solidFill>
                <a:latin typeface="Times New Roman" panose="02020603050405020304" pitchFamily="18" charset="0"/>
                <a:cs typeface="Times New Roman" panose="02020603050405020304" pitchFamily="18" charset="0"/>
              </a:rPr>
              <a:t/>
            </a:r>
            <a:br>
              <a:rPr lang="en-US" sz="4400" dirty="0" smtClean="0">
                <a:solidFill>
                  <a:srgbClr val="C00000"/>
                </a:solidFill>
                <a:latin typeface="Times New Roman" panose="02020603050405020304" pitchFamily="18" charset="0"/>
                <a:cs typeface="Times New Roman" panose="02020603050405020304" pitchFamily="18" charset="0"/>
              </a:rPr>
            </a:br>
            <a:r>
              <a:rPr lang="en-US" sz="4400" dirty="0" smtClean="0">
                <a:solidFill>
                  <a:srgbClr val="C00000"/>
                </a:solidFill>
                <a:latin typeface="Times New Roman" panose="02020603050405020304" pitchFamily="18" charset="0"/>
                <a:cs typeface="Times New Roman" panose="02020603050405020304" pitchFamily="18" charset="0"/>
              </a:rPr>
              <a:t/>
            </a:r>
            <a:br>
              <a:rPr lang="en-US" sz="4400" dirty="0" smtClean="0">
                <a:solidFill>
                  <a:srgbClr val="C00000"/>
                </a:solidFill>
                <a:latin typeface="Times New Roman" panose="02020603050405020304" pitchFamily="18" charset="0"/>
                <a:cs typeface="Times New Roman" panose="02020603050405020304" pitchFamily="18" charset="0"/>
              </a:rPr>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p:cNvSpPr>
            <a:spLocks noGrp="1" noRot="1" noChangeAspect="1" noMove="1" noResize="1" noEditPoints="1" noAdjustHandles="1" noChangeArrowheads="1" noChangeShapeType="1" noTextEdit="1"/>
          </p:cNvSpPr>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8" name="Picture 10" descr="Truyền thuyết Lạc Long Quân và Âu Cơ - Truyền thuyết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8242" r="14939" b="2"/>
          <a:stretch>
            <a:fillRect/>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ài số 11: Lê Thận kể chuyện cùng Lê Lợi đánh quân Minh và sự tích Hồ Gươm -"/>
          <p:cNvPicPr>
            <a:picLocks noChangeAspect="1" noChangeArrowheads="1"/>
          </p:cNvPicPr>
          <p:nvPr/>
        </p:nvPicPr>
        <p:blipFill rotWithShape="1">
          <a:blip r:embed="rId3">
            <a:extLst>
              <a:ext uri="{28A0092B-C50C-407E-A947-70E740481C1C}">
                <a14:useLocalDpi xmlns:a14="http://schemas.microsoft.com/office/drawing/2010/main" val="0"/>
              </a:ext>
            </a:extLst>
          </a:blip>
          <a:srcRect l="10242" r="27662" b="-2"/>
          <a:stretch>
            <a:fillRect/>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ài số 13: Trong vai Lê Lợi kể lại truyện Sự tích Hồ Gươm -"/>
          <p:cNvPicPr>
            <a:picLocks noChangeAspect="1" noChangeArrowheads="1"/>
          </p:cNvPicPr>
          <p:nvPr/>
        </p:nvPicPr>
        <p:blipFill rotWithShape="1">
          <a:blip r:embed="rId4">
            <a:extLst>
              <a:ext uri="{28A0092B-C50C-407E-A947-70E740481C1C}">
                <a14:useLocalDpi xmlns:a14="http://schemas.microsoft.com/office/drawing/2010/main" val="0"/>
              </a:ext>
            </a:extLst>
          </a:blip>
          <a:srcRect l="658" r="1167" b="-2"/>
          <a:stretch>
            <a:fillRect/>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a:spLocks noGrp="1" noRot="1" noChangeAspect="1" noMove="1" noResize="1" noEditPoints="1" noAdjustHandles="1" noChangeArrowheads="1" noChangeShapeType="1" noTextEdit="1"/>
          </p:cNvSpPr>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a:spLocks noGrp="1" noRot="1" noChangeAspect="1" noMove="1" noResize="1" noEditPoints="1" noAdjustHandles="1" noChangeArrowheads="1" noChangeShapeType="1" noTextEdit="1"/>
          </p:cNvSpPr>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203192" y="4234357"/>
            <a:ext cx="7104188" cy="2086998"/>
          </a:xfrm>
          <a:prstGeom prst="rect">
            <a:avLst/>
          </a:prstGeom>
        </p:spPr>
        <p:txBody>
          <a:bodyPr vert="horz" lIns="91440" tIns="45720" rIns="91440" bIns="45720" rtlCol="0" anchor="ctr">
            <a:noAutofit/>
          </a:bodyPr>
          <a:lstStyle/>
          <a:p>
            <a:pPr algn="ctr">
              <a:lnSpc>
                <a:spcPct val="90000"/>
              </a:lnSpc>
              <a:spcAft>
                <a:spcPts val="600"/>
              </a:spcAft>
            </a:pPr>
            <a:r>
              <a:rPr lang="en-US" sz="2800" b="1" u="sng" dirty="0" err="1">
                <a:latin typeface="Times New Roman" panose="02020603050405020304" pitchFamily="18" charset="0"/>
                <a:cs typeface="Times New Roman" panose="02020603050405020304" pitchFamily="18" charset="0"/>
              </a:rPr>
              <a:t>Đặc</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điểm</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truyền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thuyết</a:t>
            </a:r>
            <a:r>
              <a:rPr lang="en-US" sz="2800" b="1" u="sng" dirty="0">
                <a:latin typeface="Times New Roman" panose="02020603050405020304" pitchFamily="18" charset="0"/>
                <a:cs typeface="Times New Roman" panose="02020603050405020304" pitchFamily="18" charset="0"/>
              </a:rPr>
              <a:t>:</a:t>
            </a:r>
          </a:p>
          <a:p>
            <a:pPr>
              <a:lnSpc>
                <a:spcPct val="90000"/>
              </a:lnSpc>
              <a:spcAft>
                <a:spcPts val="600"/>
              </a:spcAft>
            </a:pP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90950" y="304800"/>
            <a:ext cx="5238750"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b="1" dirty="0">
                <a:solidFill>
                  <a:schemeClr val="tx1"/>
                </a:solidFill>
                <a:latin typeface="Times New Roman" panose="02020603050405020304" pitchFamily="18" charset="0"/>
                <a:cs typeface="Times New Roman" panose="02020603050405020304" pitchFamily="18" charset="0"/>
              </a:rPr>
              <a:t>YẾU TỐ KÌ ẢO</a:t>
            </a:r>
          </a:p>
        </p:txBody>
      </p:sp>
      <p:pic>
        <p:nvPicPr>
          <p:cNvPr id="5122" name="Picture 2" descr="Sự tích hồ Gươm [Truyện truyền thuyết Việt Nam] - Thế giới cổ tí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77" y="1905000"/>
            <a:ext cx="7748398" cy="4362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39100" y="1905000"/>
            <a:ext cx="3657600" cy="4401205"/>
          </a:xfrm>
          <a:prstGeom prst="rect">
            <a:avLst/>
          </a:prstGeom>
          <a:noFill/>
        </p:spPr>
        <p:txBody>
          <a:bodyPr wrap="square" rtlCol="0">
            <a:spAutoFit/>
          </a:bodyPr>
          <a:lstStyle/>
          <a:p>
            <a:pPr algn="ctr"/>
            <a:r>
              <a:rPr lang="x-none" sz="3500" b="1" u="sng" dirty="0">
                <a:latin typeface="Times New Roman" panose="02020603050405020304" pitchFamily="18" charset="0"/>
                <a:cs typeface="Times New Roman" panose="02020603050405020304" pitchFamily="18" charset="0"/>
              </a:rPr>
              <a:t>Gươm thần:</a:t>
            </a:r>
            <a:r>
              <a:rPr lang="x-none" sz="3500" dirty="0">
                <a:latin typeface="Times New Roman" panose="02020603050405020304" pitchFamily="18" charset="0"/>
                <a:cs typeface="Times New Roman" panose="02020603050405020304" pitchFamily="18" charset="0"/>
              </a:rPr>
              <a:t> gươm của thần “Đức Long Quân” cho mượn và có nhiều biểu hiện thần kì qua các chi tiết khác thường, kì ảo.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0" y="477091"/>
            <a:ext cx="10971663" cy="3603590"/>
          </a:xfrm>
        </p:spPr>
        <p:txBody>
          <a:bodyPr>
            <a:normAutofit fontScale="90000"/>
          </a:bodyPr>
          <a:lstStyle/>
          <a:p>
            <a:pPr>
              <a:lnSpc>
                <a:spcPct val="100000"/>
              </a:lnSpc>
            </a:pPr>
            <a:r>
              <a:rPr lang="en-US" b="1" dirty="0" smtClean="0">
                <a:solidFill>
                  <a:srgbClr val="C00000"/>
                </a:solidFill>
                <a:latin typeface="Times New Roman" panose="02020603050405020304" pitchFamily="18" charset="0"/>
                <a:cs typeface="Times New Roman" panose="02020603050405020304" pitchFamily="18" charset="0"/>
              </a:rPr>
              <a:t/>
            </a:r>
            <a:br>
              <a:rPr lang="en-US" b="1" dirty="0" smtClean="0">
                <a:solidFill>
                  <a:srgbClr val="C00000"/>
                </a:solidFill>
                <a:latin typeface="Times New Roman" panose="02020603050405020304" pitchFamily="18" charset="0"/>
                <a:cs typeface="Times New Roman" panose="02020603050405020304" pitchFamily="18" charset="0"/>
              </a:rPr>
            </a:br>
            <a:r>
              <a:rPr lang="vi-VN" b="1" dirty="0" smtClean="0">
                <a:solidFill>
                  <a:srgbClr val="C00000"/>
                </a:solidFill>
                <a:latin typeface="Times New Roman" panose="02020603050405020304" pitchFamily="18" charset="0"/>
                <a:cs typeface="Times New Roman" panose="02020603050405020304" pitchFamily="18" charset="0"/>
              </a:rPr>
              <a:t>I.</a:t>
            </a:r>
            <a:r>
              <a:rPr lang="en-US" b="1" u="sng" dirty="0" err="1" smtClean="0">
                <a:solidFill>
                  <a:srgbClr val="C00000"/>
                </a:solidFill>
                <a:latin typeface="Times New Roman" panose="02020603050405020304" pitchFamily="18" charset="0"/>
                <a:cs typeface="Times New Roman" panose="02020603050405020304" pitchFamily="18" charset="0"/>
              </a:rPr>
              <a:t>Trải</a:t>
            </a:r>
            <a:r>
              <a:rPr lang="en-US" b="1" u="sng" dirty="0" smtClean="0">
                <a:solidFill>
                  <a:srgbClr val="C00000"/>
                </a:solidFill>
                <a:latin typeface="Times New Roman" panose="02020603050405020304" pitchFamily="18" charset="0"/>
                <a:cs typeface="Times New Roman" panose="02020603050405020304" pitchFamily="18" charset="0"/>
              </a:rPr>
              <a:t> </a:t>
            </a:r>
            <a:r>
              <a:rPr lang="en-US" b="1" u="sng" dirty="0" err="1" smtClean="0">
                <a:solidFill>
                  <a:srgbClr val="C00000"/>
                </a:solidFill>
                <a:latin typeface="Times New Roman" panose="02020603050405020304" pitchFamily="18" charset="0"/>
                <a:cs typeface="Times New Roman" panose="02020603050405020304" pitchFamily="18" charset="0"/>
              </a:rPr>
              <a:t>nghiệm</a:t>
            </a:r>
            <a:r>
              <a:rPr lang="en-US" b="1" u="sng" dirty="0" smtClean="0">
                <a:solidFill>
                  <a:srgbClr val="C00000"/>
                </a:solidFill>
                <a:latin typeface="Times New Roman" panose="02020603050405020304" pitchFamily="18" charset="0"/>
                <a:cs typeface="Times New Roman" panose="02020603050405020304" pitchFamily="18" charset="0"/>
              </a:rPr>
              <a:t> </a:t>
            </a:r>
            <a:r>
              <a:rPr lang="en-US" b="1" u="sng" dirty="0" err="1" smtClean="0">
                <a:solidFill>
                  <a:srgbClr val="C00000"/>
                </a:solidFill>
                <a:latin typeface="Times New Roman" panose="02020603050405020304" pitchFamily="18" charset="0"/>
                <a:cs typeface="Times New Roman" panose="02020603050405020304" pitchFamily="18" charset="0"/>
              </a:rPr>
              <a:t>cùng</a:t>
            </a:r>
            <a:r>
              <a:rPr lang="en-US" b="1" u="sng" dirty="0" smtClean="0">
                <a:solidFill>
                  <a:srgbClr val="C00000"/>
                </a:solidFill>
                <a:latin typeface="Times New Roman" panose="02020603050405020304" pitchFamily="18" charset="0"/>
                <a:cs typeface="Times New Roman" panose="02020603050405020304" pitchFamily="18" charset="0"/>
              </a:rPr>
              <a:t> </a:t>
            </a:r>
            <a:r>
              <a:rPr lang="en-US" b="1" u="sng" dirty="0" err="1" smtClean="0">
                <a:solidFill>
                  <a:srgbClr val="C00000"/>
                </a:solidFill>
                <a:latin typeface="Times New Roman" panose="02020603050405020304" pitchFamily="18" charset="0"/>
                <a:cs typeface="Times New Roman" panose="02020603050405020304" pitchFamily="18" charset="0"/>
              </a:rPr>
              <a:t>văn</a:t>
            </a:r>
            <a:r>
              <a:rPr lang="en-US" b="1" u="sng" dirty="0" smtClean="0">
                <a:solidFill>
                  <a:srgbClr val="C00000"/>
                </a:solidFill>
                <a:latin typeface="Times New Roman" panose="02020603050405020304" pitchFamily="18" charset="0"/>
                <a:cs typeface="Times New Roman" panose="02020603050405020304" pitchFamily="18" charset="0"/>
              </a:rPr>
              <a:t> </a:t>
            </a:r>
            <a:r>
              <a:rPr lang="en-US" b="1" u="sng" dirty="0" err="1" smtClean="0">
                <a:solidFill>
                  <a:srgbClr val="C00000"/>
                </a:solidFill>
                <a:latin typeface="Times New Roman" panose="02020603050405020304" pitchFamily="18" charset="0"/>
                <a:cs typeface="Times New Roman" panose="02020603050405020304" pitchFamily="18" charset="0"/>
              </a:rPr>
              <a:t>bản</a:t>
            </a:r>
            <a:r>
              <a:rPr lang="en-US" b="1" dirty="0" smtClean="0">
                <a:solidFill>
                  <a:srgbClr val="C00000"/>
                </a:solidFill>
                <a:latin typeface="Times New Roman" panose="02020603050405020304" pitchFamily="18" charset="0"/>
                <a:cs typeface="Times New Roman" panose="02020603050405020304" pitchFamily="18" charset="0"/>
              </a:rPr>
              <a:t>:</a:t>
            </a:r>
            <a:r>
              <a:rPr lang="en-US" dirty="0" smtClean="0">
                <a:solidFill>
                  <a:srgbClr val="C00000"/>
                </a:solidFill>
                <a:latin typeface="Times New Roman" panose="02020603050405020304" pitchFamily="18" charset="0"/>
                <a:cs typeface="Times New Roman" panose="02020603050405020304" pitchFamily="18" charset="0"/>
              </a:rPr>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Đọc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và</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tìm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hiểu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chú</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thích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sgk</a:t>
            </a:r>
            <a:r>
              <a:rPr lang="en-US" dirty="0" smtClean="0">
                <a:solidFill>
                  <a:srgbClr val="C00000"/>
                </a:solidFill>
                <a:latin typeface="Times New Roman" panose="02020603050405020304" pitchFamily="18" charset="0"/>
                <a:cs typeface="Times New Roman" panose="02020603050405020304" pitchFamily="18" charset="0"/>
              </a:rPr>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Thể</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loại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truyền</a:t>
            </a:r>
            <a:r>
              <a:rPr lang="vi-VN" dirty="0" smtClean="0">
                <a:solidFill>
                  <a:srgbClr val="C00000"/>
                </a:solidFill>
                <a:latin typeface="Times New Roman" panose="02020603050405020304" pitchFamily="18" charset="0"/>
                <a:cs typeface="Times New Roman" panose="02020603050405020304" pitchFamily="18" charset="0"/>
              </a:rPr>
              <a:t> thuyết</a:t>
            </a:r>
            <a:r>
              <a:rPr lang="en-US" dirty="0" smtClean="0">
                <a:solidFill>
                  <a:srgbClr val="C00000"/>
                </a:solidFill>
                <a:latin typeface="Times New Roman" panose="02020603050405020304" pitchFamily="18" charset="0"/>
                <a:cs typeface="Times New Roman" panose="02020603050405020304" pitchFamily="18" charset="0"/>
              </a:rPr>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tắt</a:t>
            </a:r>
            <a:r>
              <a:rPr lang="en-US" dirty="0" smtClean="0">
                <a:solidFill>
                  <a:srgbClr val="C00000"/>
                </a:solidFill>
                <a:latin typeface="Times New Roman" panose="02020603050405020304" pitchFamily="18" charset="0"/>
                <a:cs typeface="Times New Roman" panose="02020603050405020304" pitchFamily="18" charset="0"/>
              </a:rPr>
              <a:t>: </a:t>
            </a:r>
            <a:br>
              <a:rPr lang="en-US" dirty="0" smtClean="0">
                <a:solidFill>
                  <a:srgbClr val="C00000"/>
                </a:solidFill>
                <a:latin typeface="Times New Roman" panose="02020603050405020304" pitchFamily="18" charset="0"/>
                <a:cs typeface="Times New Roman" panose="02020603050405020304" pitchFamily="18" charset="0"/>
              </a:rPr>
            </a:br>
            <a:r>
              <a:rPr lang="en-US" dirty="0" smtClean="0"/>
              <a:t/>
            </a:r>
            <a:br>
              <a:rPr lang="en-US" dirty="0" smtClean="0"/>
            </a:br>
            <a:endParaRPr lang="en-US" dirty="0"/>
          </a:p>
        </p:txBody>
      </p:sp>
      <p:pic>
        <p:nvPicPr>
          <p:cNvPr id="3" name="Picture 2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171396">
            <a:off x="7601777" y="642690"/>
            <a:ext cx="1219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739380" y="643467"/>
            <a:ext cx="10713239" cy="5571065"/>
          </a:xfrm>
          <a:prstGeom prst="rect">
            <a:avLst/>
          </a:prstGeom>
          <a:noFill/>
          <a:ln>
            <a:noFill/>
          </a:ln>
        </p:spPr>
      </p:pic>
      <p:sp>
        <p:nvSpPr>
          <p:cNvPr id="21" name="Isosceles Triangle 20"/>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TotalTime>
  <Words>995</Words>
  <Application>Microsoft Office PowerPoint</Application>
  <PresentationFormat>Widescreen</PresentationFormat>
  <Paragraphs>167</Paragraphs>
  <Slides>21</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SimSun</vt:lpstr>
      <vt:lpstr>Arial</vt:lpstr>
      <vt:lpstr>Calibri</vt:lpstr>
      <vt:lpstr>华文新魏</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 I.Trải nghiệm cùng văn bản: - Đọc và tìm hiểu chú thích: sgk - Thể loại: truyền thuyết   </vt:lpstr>
      <vt:lpstr>PowerPoint Presentation</vt:lpstr>
      <vt:lpstr>PowerPoint Presentation</vt:lpstr>
      <vt:lpstr> I.Trải nghiệm cùng văn bản: - Đọc và tìm hiểu chú thích: sgk - Thể loại: truyền thuyết - Tóm tắt:   </vt:lpstr>
      <vt:lpstr>PowerPoint Presentation</vt:lpstr>
      <vt:lpstr>Sắp xếp các sự kiện sau theo trình tự xuất hiện trong văn bản</vt:lpstr>
      <vt:lpstr>II. SUY NGẪM VÀ PHẢN HỒI</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DẶN DÒ: - Xem lại nội dung bài học - Chuẩn bị: Hội thổi cơm thi ở Đồng Vân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PC</cp:lastModifiedBy>
  <cp:revision>34</cp:revision>
  <dcterms:created xsi:type="dcterms:W3CDTF">2021-06-20T13:50:00Z</dcterms:created>
  <dcterms:modified xsi:type="dcterms:W3CDTF">2021-09-26T07:13:55Z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6A585F7D30504FC4908421EFD9C8E5C7</vt:lpwstr>
  </property>
  <property fmtid="{D5CDD505-2E9C-101B-9397-08002B2CF9AE}" pid="3" name="KSOProductBuildVer">
    <vt:lpwstr>1033-11.2.0.10296</vt:lpwstr>
  </property>
</Properties>
</file>