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4" r:id="rId11"/>
    <p:sldId id="262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1" r:id="rId35"/>
    <p:sldId id="292" r:id="rId36"/>
    <p:sldId id="293" r:id="rId37"/>
    <p:sldId id="295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2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F0C-6BB8-42B4-A085-FA5A35AB8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5C0E3-D8F3-4C34-86C0-D05597BFB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4F0C4-4AAC-4BB4-930E-68D471CB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5B07-8E6E-4CCB-9E6F-5E9A64D8D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C3F74-F9B2-43F2-AB79-CA43A1A4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203A-28D3-43B6-B73E-3FC08F9A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60BDC-ABD2-4BE7-819B-40E067C5F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1EB6C-3DE1-4155-875D-1F790797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104D-7B66-4DA4-A229-B315F758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14358-01E9-4210-A703-0CABD579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DBFE7-3F93-4BD4-A130-500F50AC6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5CFBD-456B-4139-844C-B6BE8A295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EF3A-AE29-4812-ACC9-8ED8FFF5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95E7-8844-4D81-87FF-33A4725D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B5B8-20BD-47A5-9C3D-C70F263B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F0C-6BB8-42B4-A085-FA5A35AB8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5C0E3-D8F3-4C34-86C0-D05597BFB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4F0C4-4AAC-4BB4-930E-68D471CB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5B07-8E6E-4CCB-9E6F-5E9A64D8D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C3F74-F9B2-43F2-AB79-CA43A1A4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38FF-9876-4C80-AAAE-8F2F0173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32B1B-90CC-4EBF-8C2E-C28E5B67E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4EDD4-CF74-4343-B211-F5C3DBAA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5C197-43CC-4703-BE1F-BC1411C8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E722-2CC6-4E17-8CC0-09229A29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D1E9-E84B-4521-A2FF-60CFB0B9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2A77-DD19-4B44-BFB5-036070995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7589B-6CEB-4EDE-BEB0-81D45E71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8298-FD55-4301-AC80-BAB0398F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F093-9495-46B3-B37D-5E68B6B4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C47B-60AC-47A6-B6F7-2D00FB4B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C9603-E2AB-4F99-A1E5-B6A56BFD6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AF3D2-7110-4023-B117-27204E322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CAFBD-B044-48E4-AD50-7DB8BB48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0D763-23EE-40EA-A249-77E157E41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28ACF-84BB-4FE4-8566-47111E03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F449-A7B6-4437-98AB-77B1AF57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CA80E-644F-40E6-A61A-ABF90881E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F98A1-D190-4D4E-B9B3-65DDBED3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E756E-2D5F-4411-AF8F-6283CFA67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CD198-2612-4ACE-A5C8-DC38C3DD6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624A9-DCC3-418B-8181-DB78645D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35AA6-D8EB-4CC2-8C73-1930ED17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5A2CF-EA84-4FB1-B463-14301EFF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8808-DF2E-41B7-A2B9-836CCB1E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CAD28-F190-4613-B5C0-28A077DF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C6956-5F15-419D-AD2D-CB69437A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28A8D-7C68-4E45-B013-710C32F5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7EE83-C8CD-4B99-86D1-899C5527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83896-B67F-4CCB-BA44-F025B57A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6CC7E-6C9C-4017-AC86-7275909A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ADDC-7F1D-437F-9B29-73E6B3EF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81A5-778F-4800-8931-69E50CEA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6407B-11B6-4FF6-9BAB-ABCBFFE04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4EAFD-7104-4853-A5F5-988D23C9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77213-3C18-4C37-935A-8C9CA85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A418D-D52D-4138-BC7B-D11CCC3C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38FF-9876-4C80-AAAE-8F2F0173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32B1B-90CC-4EBF-8C2E-C28E5B67E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4EDD4-CF74-4343-B211-F5C3DBAA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5C197-43CC-4703-BE1F-BC1411C8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E722-2CC6-4E17-8CC0-09229A29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02838-1568-4108-8FE0-5A292464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6964AF-3E1E-403C-905B-72D962E18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52FE8-5AE3-43E8-BC0F-B48A0643E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3CA83-78DC-444C-9BA7-CEA76445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CE25A-4716-4B64-96D5-99F23119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3A9C7-ED2F-4718-85A8-683BAA06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1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203A-28D3-43B6-B73E-3FC08F9A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60BDC-ABD2-4BE7-819B-40E067C5F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1EB6C-3DE1-4155-875D-1F790797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104D-7B66-4DA4-A229-B315F758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14358-01E9-4210-A703-0CABD579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DBFE7-3F93-4BD4-A130-500F50AC6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5CFBD-456B-4139-844C-B6BE8A295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EF3A-AE29-4812-ACC9-8ED8FFF5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95E7-8844-4D81-87FF-33A4725D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B5B8-20BD-47A5-9C3D-C70F263B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F0C-6BB8-42B4-A085-FA5A35AB8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5C0E3-D8F3-4C34-86C0-D05597BFB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4F0C4-4AAC-4BB4-930E-68D471CB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5B07-8E6E-4CCB-9E6F-5E9A64D8D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C3F74-F9B2-43F2-AB79-CA43A1A4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38FF-9876-4C80-AAAE-8F2F0173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32B1B-90CC-4EBF-8C2E-C28E5B67E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4EDD4-CF74-4343-B211-F5C3DBAA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5C197-43CC-4703-BE1F-BC1411C8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E722-2CC6-4E17-8CC0-09229A29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D1E9-E84B-4521-A2FF-60CFB0B9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2A77-DD19-4B44-BFB5-036070995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7589B-6CEB-4EDE-BEB0-81D45E71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8298-FD55-4301-AC80-BAB0398F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F093-9495-46B3-B37D-5E68B6B4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C47B-60AC-47A6-B6F7-2D00FB4B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C9603-E2AB-4F99-A1E5-B6A56BFD6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AF3D2-7110-4023-B117-27204E322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CAFBD-B044-48E4-AD50-7DB8BB48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0D763-23EE-40EA-A249-77E157E41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28ACF-84BB-4FE4-8566-47111E03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F449-A7B6-4437-98AB-77B1AF57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CA80E-644F-40E6-A61A-ABF90881E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F98A1-D190-4D4E-B9B3-65DDBED3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E756E-2D5F-4411-AF8F-6283CFA67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CD198-2612-4ACE-A5C8-DC38C3DD6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624A9-DCC3-418B-8181-DB78645D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35AA6-D8EB-4CC2-8C73-1930ED17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5A2CF-EA84-4FB1-B463-14301EFF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8808-DF2E-41B7-A2B9-836CCB1E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CAD28-F190-4613-B5C0-28A077DF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C6956-5F15-419D-AD2D-CB69437A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28A8D-7C68-4E45-B013-710C32F5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7EE83-C8CD-4B99-86D1-899C5527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83896-B67F-4CCB-BA44-F025B57A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6CC7E-6C9C-4017-AC86-7275909A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D1E9-E84B-4521-A2FF-60CFB0B9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2A77-DD19-4B44-BFB5-036070995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7589B-6CEB-4EDE-BEB0-81D45E71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8298-FD55-4301-AC80-BAB0398F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F093-9495-46B3-B37D-5E68B6B4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ADDC-7F1D-437F-9B29-73E6B3EF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81A5-778F-4800-8931-69E50CEA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6407B-11B6-4FF6-9BAB-ABCBFFE04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4EAFD-7104-4853-A5F5-988D23C9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77213-3C18-4C37-935A-8C9CA85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A418D-D52D-4138-BC7B-D11CCC3C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02838-1568-4108-8FE0-5A292464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6964AF-3E1E-403C-905B-72D962E18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52FE8-5AE3-43E8-BC0F-B48A0643E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3CA83-78DC-444C-9BA7-CEA76445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CE25A-4716-4B64-96D5-99F23119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3A9C7-ED2F-4718-85A8-683BAA06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203A-28D3-43B6-B73E-3FC08F9A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60BDC-ABD2-4BE7-819B-40E067C5F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1EB6C-3DE1-4155-875D-1F790797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104D-7B66-4DA4-A229-B315F758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14358-01E9-4210-A703-0CABD579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DBFE7-3F93-4BD4-A130-500F50AC6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5CFBD-456B-4139-844C-B6BE8A295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EF3A-AE29-4812-ACC9-8ED8FFF5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95E7-8844-4D81-87FF-33A4725D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B5B8-20BD-47A5-9C3D-C70F263B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F0C-6BB8-42B4-A085-FA5A35AB8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5C0E3-D8F3-4C34-86C0-D05597BFB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4F0C4-4AAC-4BB4-930E-68D471CB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5B07-8E6E-4CCB-9E6F-5E9A64D8D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C3F74-F9B2-43F2-AB79-CA43A1A4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38FF-9876-4C80-AAAE-8F2F0173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32B1B-90CC-4EBF-8C2E-C28E5B67E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4EDD4-CF74-4343-B211-F5C3DBAA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5C197-43CC-4703-BE1F-BC1411C8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E722-2CC6-4E17-8CC0-09229A29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D1E9-E84B-4521-A2FF-60CFB0B9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2A77-DD19-4B44-BFB5-036070995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7589B-6CEB-4EDE-BEB0-81D45E71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8298-FD55-4301-AC80-BAB0398F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F093-9495-46B3-B37D-5E68B6B4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C47B-60AC-47A6-B6F7-2D00FB4B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C9603-E2AB-4F99-A1E5-B6A56BFD6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AF3D2-7110-4023-B117-27204E322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CAFBD-B044-48E4-AD50-7DB8BB48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0D763-23EE-40EA-A249-77E157E41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28ACF-84BB-4FE4-8566-47111E03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F449-A7B6-4437-98AB-77B1AF57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CA80E-644F-40E6-A61A-ABF90881E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F98A1-D190-4D4E-B9B3-65DDBED3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E756E-2D5F-4411-AF8F-6283CFA67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CD198-2612-4ACE-A5C8-DC38C3DD6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624A9-DCC3-418B-8181-DB78645D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35AA6-D8EB-4CC2-8C73-1930ED17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5A2CF-EA84-4FB1-B463-14301EFF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8808-DF2E-41B7-A2B9-836CCB1E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CAD28-F190-4613-B5C0-28A077DF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C6956-5F15-419D-AD2D-CB69437A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28A8D-7C68-4E45-B013-710C32F5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C47B-60AC-47A6-B6F7-2D00FB4B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C9603-E2AB-4F99-A1E5-B6A56BFD6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AF3D2-7110-4023-B117-27204E322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CAFBD-B044-48E4-AD50-7DB8BB48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0D763-23EE-40EA-A249-77E157E41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28ACF-84BB-4FE4-8566-47111E03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7EE83-C8CD-4B99-86D1-899C5527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83896-B67F-4CCB-BA44-F025B57A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6CC7E-6C9C-4017-AC86-7275909A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ADDC-7F1D-437F-9B29-73E6B3EF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81A5-778F-4800-8931-69E50CEA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6407B-11B6-4FF6-9BAB-ABCBFFE04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4EAFD-7104-4853-A5F5-988D23C9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77213-3C18-4C37-935A-8C9CA85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A418D-D52D-4138-BC7B-D11CCC3C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02838-1568-4108-8FE0-5A292464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6964AF-3E1E-403C-905B-72D962E18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52FE8-5AE3-43E8-BC0F-B48A0643E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3CA83-78DC-444C-9BA7-CEA76445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CE25A-4716-4B64-96D5-99F23119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3A9C7-ED2F-4718-85A8-683BAA06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6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203A-28D3-43B6-B73E-3FC08F9A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60BDC-ABD2-4BE7-819B-40E067C5F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1EB6C-3DE1-4155-875D-1F790797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104D-7B66-4DA4-A229-B315F758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14358-01E9-4210-A703-0CABD579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6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DBFE7-3F93-4BD4-A130-500F50AC6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5CFBD-456B-4139-844C-B6BE8A295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EF3A-AE29-4812-ACC9-8ED8FFF5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95E7-8844-4D81-87FF-33A4725D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B5B8-20BD-47A5-9C3D-C70F263B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F449-A7B6-4437-98AB-77B1AF57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CA80E-644F-40E6-A61A-ABF90881E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F98A1-D190-4D4E-B9B3-65DDBED3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E756E-2D5F-4411-AF8F-6283CFA67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CD198-2612-4ACE-A5C8-DC38C3DD6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624A9-DCC3-418B-8181-DB78645D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35AA6-D8EB-4CC2-8C73-1930ED17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5A2CF-EA84-4FB1-B463-14301EFF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8808-DF2E-41B7-A2B9-836CCB1E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CAD28-F190-4613-B5C0-28A077DF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C6956-5F15-419D-AD2D-CB69437A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28A8D-7C68-4E45-B013-710C32F5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7EE83-C8CD-4B99-86D1-899C5527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83896-B67F-4CCB-BA44-F025B57A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6CC7E-6C9C-4017-AC86-7275909A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7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ADDC-7F1D-437F-9B29-73E6B3EF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81A5-778F-4800-8931-69E50CEA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6407B-11B6-4FF6-9BAB-ABCBFFE04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4EAFD-7104-4853-A5F5-988D23C9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77213-3C18-4C37-935A-8C9CA85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A418D-D52D-4138-BC7B-D11CCC3C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02838-1568-4108-8FE0-5A292464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6964AF-3E1E-403C-905B-72D962E18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52FE8-5AE3-43E8-BC0F-B48A0643E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3CA83-78DC-444C-9BA7-CEA76445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CE25A-4716-4B64-96D5-99F23119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3A9C7-ED2F-4718-85A8-683BAA06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8F8553-7DF2-4505-9FCC-F4A645FB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094FF-CE0A-45D9-9CFB-8C725A0DC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DAC56-7CCB-483C-85C1-FE6858C11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52A51-CBDE-48DF-A3E6-5332DFB5D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3F93-0DF1-42AD-9304-ACDE79ACE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8F8553-7DF2-4505-9FCC-F4A645FB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094FF-CE0A-45D9-9CFB-8C725A0DC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DAC56-7CCB-483C-85C1-FE6858C11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52A51-CBDE-48DF-A3E6-5332DFB5D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3F93-0DF1-42AD-9304-ACDE79ACE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7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8F8553-7DF2-4505-9FCC-F4A645FB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094FF-CE0A-45D9-9CFB-8C725A0DC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DAC56-7CCB-483C-85C1-FE6858C11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52A51-CBDE-48DF-A3E6-5332DFB5D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3F93-0DF1-42AD-9304-ACDE79ACE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9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8F8553-7DF2-4505-9FCC-F4A645FB0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094FF-CE0A-45D9-9CFB-8C725A0DC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DAC56-7CCB-483C-85C1-FE6858C11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E7C3-DCA6-40F7-BDD3-A75F7B9D9D4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52A51-CBDE-48DF-A3E6-5332DFB5D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3F93-0DF1-42AD-9304-ACDE79ACE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6FF-392F-4BB9-B8B1-78FE94DC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8203-F9D3-41F9-B307-8203DDCB3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2B839-A823-45A1-BBD7-092F3D1A56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AA399-F3A7-4F7D-8566-5F84BA39E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813" y="902864"/>
            <a:ext cx="7620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8170E-B005-4785-B8A8-C65CD9AA6C33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4D53-514A-4034-B271-E35FAAAE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1: </a:t>
            </a:r>
          </a:p>
          <a:p>
            <a:pPr marL="0" indent="0"/>
            <a:r>
              <a:rPr lang="en-US" altLang="en-US" sz="4400" dirty="0"/>
              <a:t>Contrary to our ___________, he found a well-paid job and a nice girlfriend. (expect)</a:t>
            </a:r>
          </a:p>
        </p:txBody>
      </p:sp>
      <p:pic>
        <p:nvPicPr>
          <p:cNvPr id="3" name="X2Download.app-intro 5 4 3 2 1 (Old Film)(360p)">
            <a:hlinkClick r:id="" action="ppaction://media"/>
            <a:extLst>
              <a:ext uri="{FF2B5EF4-FFF2-40B4-BE49-F238E27FC236}">
                <a16:creationId xmlns:a16="http://schemas.microsoft.com/office/drawing/2014/main" id="{9F1D4E47-1E84-48A4-AF35-CADD98F09E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0220" y="3906519"/>
            <a:ext cx="406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4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8170E-B005-4785-B8A8-C65CD9AA6C33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4D53-514A-4034-B271-E35FAAAE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2: </a:t>
            </a:r>
          </a:p>
          <a:p>
            <a:pPr marL="0" indent="0"/>
            <a:r>
              <a:rPr lang="en-US" altLang="en-US" sz="4400" dirty="0"/>
              <a:t>_______ ash showered down on the town after the eruption . (volcano)</a:t>
            </a:r>
          </a:p>
        </p:txBody>
      </p:sp>
      <p:pic>
        <p:nvPicPr>
          <p:cNvPr id="3" name="X2Download.app-intro 5 4 3 2 1 (Old Film)(360p)">
            <a:hlinkClick r:id="" action="ppaction://media"/>
            <a:extLst>
              <a:ext uri="{FF2B5EF4-FFF2-40B4-BE49-F238E27FC236}">
                <a16:creationId xmlns:a16="http://schemas.microsoft.com/office/drawing/2014/main" id="{74F8328D-6221-4350-BCE6-F53F8258B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0580" y="3906519"/>
            <a:ext cx="4064000" cy="22860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273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8170E-B005-4785-B8A8-C65CD9AA6C33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4D53-514A-4034-B271-E35FAAAE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3: </a:t>
            </a:r>
          </a:p>
          <a:p>
            <a:pPr marL="0" indent="0"/>
            <a:r>
              <a:rPr lang="en-US" altLang="en-US" sz="4400" dirty="0"/>
              <a:t>Many people are very concerned about the </a:t>
            </a:r>
          </a:p>
          <a:p>
            <a:pPr marL="0" indent="0"/>
            <a:r>
              <a:rPr lang="en-US" altLang="en-US" sz="4400" dirty="0"/>
              <a:t>________ of the rainforest. (destroy)</a:t>
            </a:r>
          </a:p>
        </p:txBody>
      </p:sp>
      <p:pic>
        <p:nvPicPr>
          <p:cNvPr id="3" name="X2Download.app-intro 5 4 3 2 1 (Old Film)(360p)">
            <a:hlinkClick r:id="" action="ppaction://media"/>
            <a:extLst>
              <a:ext uri="{FF2B5EF4-FFF2-40B4-BE49-F238E27FC236}">
                <a16:creationId xmlns:a16="http://schemas.microsoft.com/office/drawing/2014/main" id="{D4836B51-E301-4A3C-8A63-FD49DF1B0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9993" y="3954470"/>
            <a:ext cx="4064000" cy="22860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278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8170E-B005-4785-B8A8-C65CD9AA6C33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4D53-514A-4034-B271-E35FAAAE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4: </a:t>
            </a:r>
          </a:p>
          <a:p>
            <a:pPr marL="0" indent="0"/>
            <a:r>
              <a:rPr lang="en-US" altLang="en-US" sz="4400" dirty="0"/>
              <a:t>The talks ended __________ when one of the delegations walked out in protest. (abrupt)</a:t>
            </a:r>
          </a:p>
        </p:txBody>
      </p:sp>
      <p:pic>
        <p:nvPicPr>
          <p:cNvPr id="3" name="X2Download.app-intro 5 4 3 2 1 (Old Film)(360p)">
            <a:hlinkClick r:id="" action="ppaction://media"/>
            <a:extLst>
              <a:ext uri="{FF2B5EF4-FFF2-40B4-BE49-F238E27FC236}">
                <a16:creationId xmlns:a16="http://schemas.microsoft.com/office/drawing/2014/main" id="{C6828A59-827C-4730-B8DE-794491720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5758" y="3965027"/>
            <a:ext cx="40640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4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8170E-B005-4785-B8A8-C65CD9AA6C33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4D53-514A-4034-B271-E35FAAAE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5: </a:t>
            </a:r>
          </a:p>
          <a:p>
            <a:pPr marL="0" indent="0"/>
            <a:r>
              <a:rPr lang="en-US" altLang="en-US" sz="4400" dirty="0"/>
              <a:t>Earthquakes often come together with volcanic ____________. (erupt)</a:t>
            </a:r>
          </a:p>
        </p:txBody>
      </p:sp>
      <p:pic>
        <p:nvPicPr>
          <p:cNvPr id="3" name="X2Download.app-intro 5 4 3 2 1 (Old Film)(360p)">
            <a:hlinkClick r:id="" action="ppaction://media"/>
            <a:extLst>
              <a:ext uri="{FF2B5EF4-FFF2-40B4-BE49-F238E27FC236}">
                <a16:creationId xmlns:a16="http://schemas.microsoft.com/office/drawing/2014/main" id="{7C443C1D-9D14-4602-A431-7CCDC001E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5986" y="4004441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8170E-B005-4785-B8A8-C65CD9AA6C33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4D53-514A-4034-B271-E35FAAAE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6: Our country is near the equator. It is a __________ country. (tropics) </a:t>
            </a:r>
          </a:p>
          <a:p>
            <a:pPr marL="0" indent="0"/>
            <a:endParaRPr lang="en-US" altLang="en-US" sz="4400" dirty="0"/>
          </a:p>
        </p:txBody>
      </p:sp>
      <p:pic>
        <p:nvPicPr>
          <p:cNvPr id="6" name="X2Download.app-intro 5 4 3 2 1 (Old Film)(360p)">
            <a:hlinkClick r:id="" action="ppaction://media"/>
            <a:extLst>
              <a:ext uri="{FF2B5EF4-FFF2-40B4-BE49-F238E27FC236}">
                <a16:creationId xmlns:a16="http://schemas.microsoft.com/office/drawing/2014/main" id="{E3392BC0-A333-4A22-BDD5-6397E9B8D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1452" y="34290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8170E-B005-4785-B8A8-C65CD9AA6C33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4D53-514A-4034-B271-E35FAAAE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7: The weather is so __________ that I don’t know if I should take an umbrella or suntan lotion. (predict)</a:t>
            </a:r>
          </a:p>
          <a:p>
            <a:pPr marL="0" indent="0"/>
            <a:endParaRPr lang="en-US" altLang="en-US" sz="4400" dirty="0"/>
          </a:p>
        </p:txBody>
      </p:sp>
      <p:pic>
        <p:nvPicPr>
          <p:cNvPr id="6" name="X2Download.app-intro 5 4 3 2 1 (Old Film)(360p)">
            <a:hlinkClick r:id="" action="ppaction://media"/>
            <a:extLst>
              <a:ext uri="{FF2B5EF4-FFF2-40B4-BE49-F238E27FC236}">
                <a16:creationId xmlns:a16="http://schemas.microsoft.com/office/drawing/2014/main" id="{E3392BC0-A333-4A22-BDD5-6397E9B8D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2852" y="3949262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8170E-B005-4785-B8A8-C65CD9AA6C33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4D53-514A-4034-B271-E35FAAAE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8: He made a sudden __________ and frightened the bird away. (move)</a:t>
            </a:r>
          </a:p>
          <a:p>
            <a:pPr marL="0" indent="0"/>
            <a:endParaRPr lang="en-US" altLang="en-US" sz="4400" dirty="0"/>
          </a:p>
        </p:txBody>
      </p:sp>
      <p:pic>
        <p:nvPicPr>
          <p:cNvPr id="6" name="X2Download.app-intro 5 4 3 2 1 (Old Film)(360p)">
            <a:hlinkClick r:id="" action="ppaction://media"/>
            <a:extLst>
              <a:ext uri="{FF2B5EF4-FFF2-40B4-BE49-F238E27FC236}">
                <a16:creationId xmlns:a16="http://schemas.microsoft.com/office/drawing/2014/main" id="{E3392BC0-A333-4A22-BDD5-6397E9B8D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2852" y="3949262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9DA6D-27C7-4A7D-A326-9CA2FEC01DC6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EE608-AD9F-4337-A4B3-0DDBC4706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1: </a:t>
            </a:r>
          </a:p>
          <a:p>
            <a:pPr marL="0" indent="0"/>
            <a:r>
              <a:rPr lang="en-US" altLang="en-US" sz="4400" dirty="0"/>
              <a:t>Contrary to our ___________, he found a well-paid job and a nice girlfriend. (expect)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749E8-521C-4E62-995F-73D5D8B57A5A}"/>
              </a:ext>
            </a:extLst>
          </p:cNvPr>
          <p:cNvSpPr txBox="1"/>
          <p:nvPr/>
        </p:nvSpPr>
        <p:spPr>
          <a:xfrm>
            <a:off x="4351283" y="2222938"/>
            <a:ext cx="30991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expectations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9DA6D-27C7-4A7D-A326-9CA2FEC01DC6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749E8-521C-4E62-995F-73D5D8B57A5A}"/>
              </a:ext>
            </a:extLst>
          </p:cNvPr>
          <p:cNvSpPr txBox="1"/>
          <p:nvPr/>
        </p:nvSpPr>
        <p:spPr>
          <a:xfrm>
            <a:off x="669722" y="2172665"/>
            <a:ext cx="2079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Volcanic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7A7F6-190F-4095-BD09-C7289BED0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22" y="1495557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2: </a:t>
            </a:r>
          </a:p>
          <a:p>
            <a:pPr marL="0" indent="0"/>
            <a:r>
              <a:rPr lang="en-US" altLang="en-US" sz="4400" dirty="0"/>
              <a:t>_______ ash showered down on the town after the eruption . (volcano)</a:t>
            </a:r>
          </a:p>
        </p:txBody>
      </p:sp>
    </p:spTree>
    <p:extLst>
      <p:ext uri="{BB962C8B-B14F-4D97-AF65-F5344CB8AC3E}">
        <p14:creationId xmlns:p14="http://schemas.microsoft.com/office/powerpoint/2010/main" val="37287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94C7-B65D-4F27-9B86-03D5B2559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Warm up rubber stamp Royalty Free Vector Image">
            <a:extLst>
              <a:ext uri="{FF2B5EF4-FFF2-40B4-BE49-F238E27FC236}">
                <a16:creationId xmlns:a16="http://schemas.microsoft.com/office/drawing/2014/main" id="{D8108988-4A7D-4C3D-A909-E7D2853970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7435"/>
          <a:stretch/>
        </p:blipFill>
        <p:spPr bwMode="auto">
          <a:xfrm>
            <a:off x="838200" y="145839"/>
            <a:ext cx="10588413" cy="6532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1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9DA6D-27C7-4A7D-A326-9CA2FEC01DC6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749E8-521C-4E62-995F-73D5D8B57A5A}"/>
              </a:ext>
            </a:extLst>
          </p:cNvPr>
          <p:cNvSpPr txBox="1"/>
          <p:nvPr/>
        </p:nvSpPr>
        <p:spPr>
          <a:xfrm>
            <a:off x="456887" y="2850582"/>
            <a:ext cx="28120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destruction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FEE7A-ABDC-4053-82A9-47EBB556B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99" y="1496365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3: </a:t>
            </a:r>
          </a:p>
          <a:p>
            <a:pPr marL="0" indent="0"/>
            <a:r>
              <a:rPr lang="en-US" altLang="en-US" sz="4400" dirty="0"/>
              <a:t>Many people are very concerned about the </a:t>
            </a:r>
          </a:p>
          <a:p>
            <a:pPr marL="0" indent="0"/>
            <a:r>
              <a:rPr lang="en-US" altLang="en-US" sz="4400" dirty="0"/>
              <a:t>________ of the rainforest. (destroy)</a:t>
            </a:r>
          </a:p>
        </p:txBody>
      </p:sp>
    </p:spTree>
    <p:extLst>
      <p:ext uri="{BB962C8B-B14F-4D97-AF65-F5344CB8AC3E}">
        <p14:creationId xmlns:p14="http://schemas.microsoft.com/office/powerpoint/2010/main" val="19193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9DA6D-27C7-4A7D-A326-9CA2FEC01DC6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749E8-521C-4E62-995F-73D5D8B57A5A}"/>
              </a:ext>
            </a:extLst>
          </p:cNvPr>
          <p:cNvSpPr txBox="1"/>
          <p:nvPr/>
        </p:nvSpPr>
        <p:spPr>
          <a:xfrm>
            <a:off x="4924096" y="2346086"/>
            <a:ext cx="2113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abruptly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2FE0B-1E9E-455B-8F62-3D9A94AD5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99" y="1758362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4: </a:t>
            </a:r>
          </a:p>
          <a:p>
            <a:pPr marL="0" indent="0"/>
            <a:r>
              <a:rPr lang="en-US" altLang="en-US" sz="4400" dirty="0"/>
              <a:t>The talks ended __________ when one of the delegations walked out in protest. (abrupt)</a:t>
            </a:r>
          </a:p>
        </p:txBody>
      </p:sp>
    </p:spTree>
    <p:extLst>
      <p:ext uri="{BB962C8B-B14F-4D97-AF65-F5344CB8AC3E}">
        <p14:creationId xmlns:p14="http://schemas.microsoft.com/office/powerpoint/2010/main" val="26551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9DA6D-27C7-4A7D-A326-9CA2FEC01DC6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749E8-521C-4E62-995F-73D5D8B57A5A}"/>
              </a:ext>
            </a:extLst>
          </p:cNvPr>
          <p:cNvSpPr txBox="1"/>
          <p:nvPr/>
        </p:nvSpPr>
        <p:spPr>
          <a:xfrm>
            <a:off x="3268716" y="2858466"/>
            <a:ext cx="2387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eruptions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6CE0DF-9AFD-4DAE-A5C1-064AE4CF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82" y="156490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5: </a:t>
            </a:r>
          </a:p>
          <a:p>
            <a:pPr marL="0" indent="0"/>
            <a:r>
              <a:rPr lang="en-US" altLang="en-US" sz="4400" dirty="0"/>
              <a:t>Earthquakes often come together with volcanic ____________. (erupt)</a:t>
            </a:r>
          </a:p>
        </p:txBody>
      </p:sp>
    </p:spTree>
    <p:extLst>
      <p:ext uri="{BB962C8B-B14F-4D97-AF65-F5344CB8AC3E}">
        <p14:creationId xmlns:p14="http://schemas.microsoft.com/office/powerpoint/2010/main" val="2903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9DA6D-27C7-4A7D-A326-9CA2FEC01DC6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749E8-521C-4E62-995F-73D5D8B57A5A}"/>
              </a:ext>
            </a:extLst>
          </p:cNvPr>
          <p:cNvSpPr txBox="1"/>
          <p:nvPr/>
        </p:nvSpPr>
        <p:spPr>
          <a:xfrm>
            <a:off x="2023240" y="2170646"/>
            <a:ext cx="1921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tropical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901EC-8C44-4026-A1E3-700BDEE1E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6: Our country is near the equator. It is a __________ country. (tropics) </a:t>
            </a:r>
          </a:p>
          <a:p>
            <a:pPr marL="0" indent="0"/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7183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9DA6D-27C7-4A7D-A326-9CA2FEC01DC6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749E8-521C-4E62-995F-73D5D8B57A5A}"/>
              </a:ext>
            </a:extLst>
          </p:cNvPr>
          <p:cNvSpPr txBox="1"/>
          <p:nvPr/>
        </p:nvSpPr>
        <p:spPr>
          <a:xfrm>
            <a:off x="7596350" y="1540024"/>
            <a:ext cx="3369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unpredictable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FE27E-58D3-43F3-A136-82E0F8AEB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52" y="1605541"/>
            <a:ext cx="1066440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7: The weather is so __________ that I don’t know if I should take an umbrella or suntan lotion. (predict)</a:t>
            </a:r>
          </a:p>
          <a:p>
            <a:pPr marL="0" indent="0"/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7335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9DA6D-27C7-4A7D-A326-9CA2FEC01DC6}"/>
              </a:ext>
            </a:extLst>
          </p:cNvPr>
          <p:cNvSpPr txBox="1">
            <a:spLocks/>
          </p:cNvSpPr>
          <p:nvPr/>
        </p:nvSpPr>
        <p:spPr>
          <a:xfrm>
            <a:off x="998483" y="1026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exercises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749E8-521C-4E62-995F-73D5D8B57A5A}"/>
              </a:ext>
            </a:extLst>
          </p:cNvPr>
          <p:cNvSpPr txBox="1"/>
          <p:nvPr/>
        </p:nvSpPr>
        <p:spPr>
          <a:xfrm>
            <a:off x="7919543" y="1563673"/>
            <a:ext cx="2672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movement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2D35D-5BE8-476D-AF56-FC32CA2F5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41" y="1644955"/>
            <a:ext cx="106644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Question 8: He made a sudden __________ and frightened the bird away. (move)</a:t>
            </a:r>
          </a:p>
          <a:p>
            <a:pPr marL="0" indent="0"/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633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34E8F2-45C9-4544-A44A-D4B43C685849}"/>
              </a:ext>
            </a:extLst>
          </p:cNvPr>
          <p:cNvSpPr txBox="1">
            <a:spLocks/>
          </p:cNvSpPr>
          <p:nvPr/>
        </p:nvSpPr>
        <p:spPr>
          <a:xfrm>
            <a:off x="1171903" y="2467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Grammar revision</a:t>
            </a:r>
          </a:p>
        </p:txBody>
      </p:sp>
    </p:spTree>
    <p:extLst>
      <p:ext uri="{BB962C8B-B14F-4D97-AF65-F5344CB8AC3E}">
        <p14:creationId xmlns:p14="http://schemas.microsoft.com/office/powerpoint/2010/main" val="38161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34E8F2-45C9-4544-A44A-D4B43C685849}"/>
              </a:ext>
            </a:extLst>
          </p:cNvPr>
          <p:cNvSpPr txBox="1">
            <a:spLocks/>
          </p:cNvSpPr>
          <p:nvPr/>
        </p:nvSpPr>
        <p:spPr>
          <a:xfrm>
            <a:off x="838200" y="197250"/>
            <a:ext cx="10515600" cy="132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RELATIVE CLAUSES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96A01-2FE4-48BC-A6B4-EEBE86618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514" y="1842024"/>
            <a:ext cx="10664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1. Nouns (</a:t>
            </a:r>
            <a:r>
              <a:rPr lang="en-US" altLang="en-US" sz="4400" dirty="0">
                <a:solidFill>
                  <a:srgbClr val="FF0000"/>
                </a:solidFill>
              </a:rPr>
              <a:t>people</a:t>
            </a:r>
            <a:r>
              <a:rPr lang="en-US" altLang="en-US" sz="4400" dirty="0"/>
              <a:t>) + </a:t>
            </a:r>
            <a:r>
              <a:rPr lang="en-US" altLang="en-US" sz="4400" dirty="0">
                <a:solidFill>
                  <a:srgbClr val="FF0000"/>
                </a:solidFill>
              </a:rPr>
              <a:t>who</a:t>
            </a:r>
            <a:r>
              <a:rPr lang="en-US" altLang="en-US" sz="4400" dirty="0"/>
              <a:t> + S + V ….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18171-8655-4D65-A06E-31D09268A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514" y="2845762"/>
            <a:ext cx="10664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2. Nouns (</a:t>
            </a:r>
            <a:r>
              <a:rPr lang="en-US" altLang="en-US" sz="4400" dirty="0">
                <a:solidFill>
                  <a:srgbClr val="FF0000"/>
                </a:solidFill>
              </a:rPr>
              <a:t>people</a:t>
            </a:r>
            <a:r>
              <a:rPr lang="en-US" altLang="en-US" sz="4400" dirty="0"/>
              <a:t>) + </a:t>
            </a:r>
            <a:r>
              <a:rPr lang="en-US" altLang="en-US" sz="4400" dirty="0">
                <a:solidFill>
                  <a:srgbClr val="FF0000"/>
                </a:solidFill>
              </a:rPr>
              <a:t>who</a:t>
            </a:r>
            <a:r>
              <a:rPr lang="en-US" altLang="en-US" sz="4400" dirty="0"/>
              <a:t> + V ….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FC7B2-336F-4ACC-9E36-CDF0627EC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514" y="3861815"/>
            <a:ext cx="10664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3. Nouns (</a:t>
            </a:r>
            <a:r>
              <a:rPr lang="en-US" altLang="en-US" sz="4400" dirty="0">
                <a:solidFill>
                  <a:srgbClr val="FF0000"/>
                </a:solidFill>
              </a:rPr>
              <a:t>people</a:t>
            </a:r>
            <a:r>
              <a:rPr lang="en-US" altLang="en-US" sz="4400" dirty="0"/>
              <a:t>) + </a:t>
            </a:r>
            <a:r>
              <a:rPr lang="en-US" altLang="en-US" sz="4400" dirty="0">
                <a:solidFill>
                  <a:srgbClr val="FF0000"/>
                </a:solidFill>
              </a:rPr>
              <a:t>whom</a:t>
            </a:r>
            <a:r>
              <a:rPr lang="en-US" altLang="en-US" sz="4400" dirty="0"/>
              <a:t> + S + V …. </a:t>
            </a:r>
          </a:p>
        </p:txBody>
      </p:sp>
      <p:pic>
        <p:nvPicPr>
          <p:cNvPr id="1026" name="Picture 2" descr="Cách dùng &amp; phân biệt Who và Whom | IDP IELTS">
            <a:extLst>
              <a:ext uri="{FF2B5EF4-FFF2-40B4-BE49-F238E27FC236}">
                <a16:creationId xmlns:a16="http://schemas.microsoft.com/office/drawing/2014/main" id="{E3C81D8D-7625-4094-9D16-5908F42C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026">
            <a:off x="6612834" y="5081698"/>
            <a:ext cx="4076491" cy="1177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3C751B-B054-4D03-9193-6618915A0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99" r="2722" b="14764"/>
          <a:stretch/>
        </p:blipFill>
        <p:spPr>
          <a:xfrm rot="20928039">
            <a:off x="3235874" y="5037083"/>
            <a:ext cx="3007271" cy="105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34E8F2-45C9-4544-A44A-D4B43C685849}"/>
              </a:ext>
            </a:extLst>
          </p:cNvPr>
          <p:cNvSpPr txBox="1">
            <a:spLocks/>
          </p:cNvSpPr>
          <p:nvPr/>
        </p:nvSpPr>
        <p:spPr>
          <a:xfrm>
            <a:off x="838200" y="197250"/>
            <a:ext cx="10515600" cy="132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RELATIVE CLAUSES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96A01-2FE4-48BC-A6B4-EEBE86618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514" y="1842024"/>
            <a:ext cx="10664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1. Nouns (</a:t>
            </a:r>
            <a:r>
              <a:rPr lang="en-US" altLang="en-US" sz="4400" dirty="0">
                <a:solidFill>
                  <a:srgbClr val="FF0000"/>
                </a:solidFill>
              </a:rPr>
              <a:t>things</a:t>
            </a:r>
            <a:r>
              <a:rPr lang="en-US" altLang="en-US" sz="4400" dirty="0"/>
              <a:t>) + </a:t>
            </a:r>
            <a:r>
              <a:rPr lang="en-US" altLang="en-US" sz="4400" dirty="0">
                <a:solidFill>
                  <a:srgbClr val="FF0000"/>
                </a:solidFill>
              </a:rPr>
              <a:t>which</a:t>
            </a:r>
            <a:r>
              <a:rPr lang="en-US" altLang="en-US" sz="4400" dirty="0"/>
              <a:t> + S + V ….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18171-8655-4D65-A06E-31D09268A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514" y="2845762"/>
            <a:ext cx="10664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2. Nouns (</a:t>
            </a:r>
            <a:r>
              <a:rPr lang="en-US" altLang="en-US" sz="4400" dirty="0">
                <a:solidFill>
                  <a:srgbClr val="FF0000"/>
                </a:solidFill>
              </a:rPr>
              <a:t>things</a:t>
            </a:r>
            <a:r>
              <a:rPr lang="en-US" altLang="en-US" sz="4400" dirty="0"/>
              <a:t>) + </a:t>
            </a:r>
            <a:r>
              <a:rPr lang="en-US" altLang="en-US" sz="4400" dirty="0">
                <a:solidFill>
                  <a:srgbClr val="FF0000"/>
                </a:solidFill>
              </a:rPr>
              <a:t>which</a:t>
            </a:r>
            <a:r>
              <a:rPr lang="en-US" altLang="en-US" sz="4400" dirty="0"/>
              <a:t> + V ….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C6225C-F719-4912-92D3-6FCD64C0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91294">
            <a:off x="8404991" y="3345245"/>
            <a:ext cx="3190547" cy="21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2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34E8F2-45C9-4544-A44A-D4B43C685849}"/>
              </a:ext>
            </a:extLst>
          </p:cNvPr>
          <p:cNvSpPr txBox="1">
            <a:spLocks/>
          </p:cNvSpPr>
          <p:nvPr/>
        </p:nvSpPr>
        <p:spPr>
          <a:xfrm>
            <a:off x="838200" y="197250"/>
            <a:ext cx="10515600" cy="132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RELATIVE CLAUSES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96A01-2FE4-48BC-A6B4-EEBE86618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362" y="2291341"/>
            <a:ext cx="10664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1. Nouns + </a:t>
            </a:r>
            <a:r>
              <a:rPr lang="en-US" altLang="en-US" sz="4400" dirty="0">
                <a:solidFill>
                  <a:srgbClr val="FF0000"/>
                </a:solidFill>
              </a:rPr>
              <a:t>whose</a:t>
            </a:r>
            <a:r>
              <a:rPr lang="en-US" altLang="en-US" sz="4400" dirty="0"/>
              <a:t> + N …..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438F74-57A0-4CEC-8475-FF247D816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6" t="16009" r="23276" b="13301"/>
          <a:stretch/>
        </p:blipFill>
        <p:spPr>
          <a:xfrm rot="19889977">
            <a:off x="8379372" y="2405557"/>
            <a:ext cx="3317990" cy="2276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87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6B60-A79D-4092-9B45-101EF5A7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153" y="2160058"/>
            <a:ext cx="8637693" cy="18226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en-US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REARRAGEMENT </a:t>
            </a:r>
            <a:endParaRPr 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3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34E8F2-45C9-4544-A44A-D4B43C685849}"/>
              </a:ext>
            </a:extLst>
          </p:cNvPr>
          <p:cNvSpPr txBox="1">
            <a:spLocks/>
          </p:cNvSpPr>
          <p:nvPr/>
        </p:nvSpPr>
        <p:spPr>
          <a:xfrm>
            <a:off x="838200" y="197250"/>
            <a:ext cx="10515600" cy="132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RELATIVE CLAUSES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96A01-2FE4-48BC-A6B4-EEBE86618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169" y="1912969"/>
            <a:ext cx="10664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altLang="en-US" sz="4400" dirty="0"/>
              <a:t>who/ whom/ which = </a:t>
            </a:r>
            <a:r>
              <a:rPr lang="en-US" altLang="en-US" sz="4400" dirty="0">
                <a:solidFill>
                  <a:srgbClr val="FF0000"/>
                </a:solidFill>
              </a:rPr>
              <a:t>that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9C40E-42C5-4B03-960C-6875342E4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8654" y="2861027"/>
            <a:ext cx="1269769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/>
            <a:r>
              <a:rPr lang="en-US" altLang="en-US" sz="4400" dirty="0">
                <a:solidFill>
                  <a:srgbClr val="FF0000"/>
                </a:solidFill>
              </a:rPr>
              <a:t>* “that” is not used in the Non-defining </a:t>
            </a:r>
          </a:p>
          <a:p>
            <a:pPr marL="0" indent="0" algn="ctr"/>
            <a:r>
              <a:rPr lang="en-US" altLang="en-US" sz="4400" dirty="0">
                <a:solidFill>
                  <a:srgbClr val="FF0000"/>
                </a:solidFill>
              </a:rPr>
              <a:t>relative clauses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C926B-D86F-412A-8DF1-827C28F87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666">
            <a:off x="6432538" y="4271620"/>
            <a:ext cx="3901794" cy="2194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1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F0D63B-84B6-45E1-AC44-BBC9A1BA4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360" y="47413"/>
            <a:ext cx="4998720" cy="6636091"/>
          </a:xfrm>
          <a:prstGeom prst="rect">
            <a:avLst/>
          </a:prstGeom>
        </p:spPr>
      </p:pic>
      <p:sp>
        <p:nvSpPr>
          <p:cNvPr id="5" name="Oval Callout 1">
            <a:extLst>
              <a:ext uri="{FF2B5EF4-FFF2-40B4-BE49-F238E27FC236}">
                <a16:creationId xmlns:a16="http://schemas.microsoft.com/office/drawing/2014/main" id="{079DF7C9-435E-4D6B-AA91-88FEA8B942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47072" y="3365458"/>
            <a:ext cx="1724874" cy="759514"/>
          </a:xfrm>
          <a:prstGeom prst="wedgeEllipseCallout">
            <a:avLst>
              <a:gd name="adj1" fmla="val 46782"/>
              <a:gd name="adj2" fmla="val 5694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Robert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1095912-D18F-4685-A021-7A321D9CE8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390235" y="2792477"/>
            <a:ext cx="1232217" cy="636523"/>
          </a:xfrm>
          <a:prstGeom prst="wedgeEllipseCallout">
            <a:avLst>
              <a:gd name="adj1" fmla="val 45060"/>
              <a:gd name="adj2" fmla="val 662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May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70C0B017-8700-4959-94FA-1D8BFB6126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025227" y="904136"/>
            <a:ext cx="1916853" cy="640186"/>
          </a:xfrm>
          <a:prstGeom prst="wedgeEllipseCallout">
            <a:avLst>
              <a:gd name="adj1" fmla="val -43449"/>
              <a:gd name="adj2" fmla="val 68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Michael</a:t>
            </a:r>
          </a:p>
        </p:txBody>
      </p:sp>
      <p:sp>
        <p:nvSpPr>
          <p:cNvPr id="8" name="Oval Callout 4">
            <a:extLst>
              <a:ext uri="{FF2B5EF4-FFF2-40B4-BE49-F238E27FC236}">
                <a16:creationId xmlns:a16="http://schemas.microsoft.com/office/drawing/2014/main" id="{4AAD8FDC-8A4F-44AC-8D70-415349B0598C}"/>
              </a:ext>
            </a:extLst>
          </p:cNvPr>
          <p:cNvSpPr>
            <a:spLocks noChangeArrowheads="1"/>
          </p:cNvSpPr>
          <p:nvPr/>
        </p:nvSpPr>
        <p:spPr bwMode="auto">
          <a:xfrm rot="19740238" flipH="1">
            <a:off x="5052702" y="404497"/>
            <a:ext cx="1544320" cy="759514"/>
          </a:xfrm>
          <a:prstGeom prst="wedgeEllipseCallout">
            <a:avLst>
              <a:gd name="adj1" fmla="val 59634"/>
              <a:gd name="adj2" fmla="val 606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Betty</a:t>
            </a:r>
          </a:p>
        </p:txBody>
      </p:sp>
      <p:sp>
        <p:nvSpPr>
          <p:cNvPr id="11" name="Oval Callout 4">
            <a:extLst>
              <a:ext uri="{FF2B5EF4-FFF2-40B4-BE49-F238E27FC236}">
                <a16:creationId xmlns:a16="http://schemas.microsoft.com/office/drawing/2014/main" id="{8977B8CA-D6E7-409B-85C8-956F4026DF10}"/>
              </a:ext>
            </a:extLst>
          </p:cNvPr>
          <p:cNvSpPr>
            <a:spLocks noChangeArrowheads="1"/>
          </p:cNvSpPr>
          <p:nvPr/>
        </p:nvSpPr>
        <p:spPr bwMode="auto">
          <a:xfrm rot="20720162" flipH="1">
            <a:off x="6304629" y="548626"/>
            <a:ext cx="1936910" cy="636523"/>
          </a:xfrm>
          <a:prstGeom prst="wedgeEllipseCallout">
            <a:avLst>
              <a:gd name="adj1" fmla="val 59634"/>
              <a:gd name="adj2" fmla="val 606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William</a:t>
            </a:r>
          </a:p>
        </p:txBody>
      </p:sp>
      <p:sp>
        <p:nvSpPr>
          <p:cNvPr id="12" name="Oval Callout 4">
            <a:extLst>
              <a:ext uri="{FF2B5EF4-FFF2-40B4-BE49-F238E27FC236}">
                <a16:creationId xmlns:a16="http://schemas.microsoft.com/office/drawing/2014/main" id="{6CD8CB85-40C0-4EB3-853E-A1F9A7E7615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64005" y="420066"/>
            <a:ext cx="1544320" cy="759514"/>
          </a:xfrm>
          <a:prstGeom prst="wedgeEllipseCallout">
            <a:avLst>
              <a:gd name="adj1" fmla="val 59634"/>
              <a:gd name="adj2" fmla="val 606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Helen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B18AB99-3989-4708-B2B5-1720D4E01891}"/>
              </a:ext>
            </a:extLst>
          </p:cNvPr>
          <p:cNvSpPr/>
          <p:nvPr/>
        </p:nvSpPr>
        <p:spPr>
          <a:xfrm>
            <a:off x="1330960" y="2714498"/>
            <a:ext cx="1808481" cy="792480"/>
          </a:xfrm>
          <a:prstGeom prst="wedgeEllipseCallout">
            <a:avLst>
              <a:gd name="adj1" fmla="val 71196"/>
              <a:gd name="adj2" fmla="val 8035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A93940C6-908E-4366-B416-29B26A98351F}"/>
              </a:ext>
            </a:extLst>
          </p:cNvPr>
          <p:cNvSpPr/>
          <p:nvPr/>
        </p:nvSpPr>
        <p:spPr>
          <a:xfrm>
            <a:off x="1706879" y="1733170"/>
            <a:ext cx="1808481" cy="792480"/>
          </a:xfrm>
          <a:prstGeom prst="wedgeEllipseCallout">
            <a:avLst>
              <a:gd name="adj1" fmla="val 95166"/>
              <a:gd name="adj2" fmla="val 10685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Holly</a:t>
            </a:r>
          </a:p>
        </p:txBody>
      </p:sp>
      <p:sp>
        <p:nvSpPr>
          <p:cNvPr id="17" name="Oval Callout 1">
            <a:extLst>
              <a:ext uri="{FF2B5EF4-FFF2-40B4-BE49-F238E27FC236}">
                <a16:creationId xmlns:a16="http://schemas.microsoft.com/office/drawing/2014/main" id="{CD4ECC56-D39B-4076-8D3C-A967B97738B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14080" y="5312791"/>
            <a:ext cx="1724874" cy="759514"/>
          </a:xfrm>
          <a:prstGeom prst="wedgeEllipseCallout">
            <a:avLst>
              <a:gd name="adj1" fmla="val 159090"/>
              <a:gd name="adj2" fmla="val 1681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Mary</a:t>
            </a:r>
          </a:p>
        </p:txBody>
      </p:sp>
    </p:spTree>
    <p:extLst>
      <p:ext uri="{BB962C8B-B14F-4D97-AF65-F5344CB8AC3E}">
        <p14:creationId xmlns:p14="http://schemas.microsoft.com/office/powerpoint/2010/main" val="36625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5A98F-47BC-4681-8022-E662C8D3A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565" y="61078"/>
            <a:ext cx="5391427" cy="6796921"/>
          </a:xfrm>
          <a:prstGeom prst="rect">
            <a:avLst/>
          </a:prstGeom>
        </p:spPr>
      </p:pic>
      <p:sp>
        <p:nvSpPr>
          <p:cNvPr id="5" name="Oval Callout 1">
            <a:extLst>
              <a:ext uri="{FF2B5EF4-FFF2-40B4-BE49-F238E27FC236}">
                <a16:creationId xmlns:a16="http://schemas.microsoft.com/office/drawing/2014/main" id="{079DF7C9-435E-4D6B-AA91-88FEA8B942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54050" y="3681244"/>
            <a:ext cx="1724874" cy="759514"/>
          </a:xfrm>
          <a:prstGeom prst="wedgeEllipseCallout">
            <a:avLst>
              <a:gd name="adj1" fmla="val 172441"/>
              <a:gd name="adj2" fmla="val -4472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Robert</a:t>
            </a:r>
          </a:p>
        </p:txBody>
      </p:sp>
      <p:sp>
        <p:nvSpPr>
          <p:cNvPr id="8" name="Oval Callout 4">
            <a:extLst>
              <a:ext uri="{FF2B5EF4-FFF2-40B4-BE49-F238E27FC236}">
                <a16:creationId xmlns:a16="http://schemas.microsoft.com/office/drawing/2014/main" id="{4AAD8FDC-8A4F-44AC-8D70-415349B0598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79275" y="79377"/>
            <a:ext cx="1544320" cy="759514"/>
          </a:xfrm>
          <a:prstGeom prst="wedgeEllipseCallout">
            <a:avLst>
              <a:gd name="adj1" fmla="val 129809"/>
              <a:gd name="adj2" fmla="val 4816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Tony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1095912-D18F-4685-A021-7A321D9CE8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54050" y="2227832"/>
            <a:ext cx="1232217" cy="636523"/>
          </a:xfrm>
          <a:prstGeom prst="wedgeEllipseCallout">
            <a:avLst>
              <a:gd name="adj1" fmla="val 172587"/>
              <a:gd name="adj2" fmla="val 13537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May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70C0B017-8700-4959-94FA-1D8BFB6126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33252" y="3247709"/>
            <a:ext cx="1916853" cy="640186"/>
          </a:xfrm>
          <a:prstGeom prst="wedgeEllipseCallout">
            <a:avLst>
              <a:gd name="adj1" fmla="val -164297"/>
              <a:gd name="adj2" fmla="val 16327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Michael</a:t>
            </a:r>
          </a:p>
        </p:txBody>
      </p:sp>
      <p:sp>
        <p:nvSpPr>
          <p:cNvPr id="11" name="Oval Callout 4">
            <a:extLst>
              <a:ext uri="{FF2B5EF4-FFF2-40B4-BE49-F238E27FC236}">
                <a16:creationId xmlns:a16="http://schemas.microsoft.com/office/drawing/2014/main" id="{8977B8CA-D6E7-409B-85C8-956F4026DF10}"/>
              </a:ext>
            </a:extLst>
          </p:cNvPr>
          <p:cNvSpPr>
            <a:spLocks noChangeArrowheads="1"/>
          </p:cNvSpPr>
          <p:nvPr/>
        </p:nvSpPr>
        <p:spPr bwMode="auto">
          <a:xfrm rot="20720162" flipH="1">
            <a:off x="8448032" y="1269764"/>
            <a:ext cx="1936910" cy="636523"/>
          </a:xfrm>
          <a:prstGeom prst="wedgeEllipseCallout">
            <a:avLst>
              <a:gd name="adj1" fmla="val 81140"/>
              <a:gd name="adj2" fmla="val 5012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William</a:t>
            </a:r>
          </a:p>
        </p:txBody>
      </p:sp>
      <p:sp>
        <p:nvSpPr>
          <p:cNvPr id="12" name="Oval Callout 4">
            <a:extLst>
              <a:ext uri="{FF2B5EF4-FFF2-40B4-BE49-F238E27FC236}">
                <a16:creationId xmlns:a16="http://schemas.microsoft.com/office/drawing/2014/main" id="{6CD8CB85-40C0-4EB3-853E-A1F9A7E7615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63382" y="4498133"/>
            <a:ext cx="1544320" cy="759514"/>
          </a:xfrm>
          <a:prstGeom prst="wedgeEllipseCallout">
            <a:avLst>
              <a:gd name="adj1" fmla="val 203932"/>
              <a:gd name="adj2" fmla="val -811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Helen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B18AB99-3989-4708-B2B5-1720D4E01891}"/>
              </a:ext>
            </a:extLst>
          </p:cNvPr>
          <p:cNvSpPr/>
          <p:nvPr/>
        </p:nvSpPr>
        <p:spPr>
          <a:xfrm>
            <a:off x="829733" y="1656884"/>
            <a:ext cx="1808481" cy="792480"/>
          </a:xfrm>
          <a:prstGeom prst="wedgeEllipseCallout">
            <a:avLst>
              <a:gd name="adj1" fmla="val 71196"/>
              <a:gd name="adj2" fmla="val 8035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A93940C6-908E-4366-B416-29B26A98351F}"/>
              </a:ext>
            </a:extLst>
          </p:cNvPr>
          <p:cNvSpPr/>
          <p:nvPr/>
        </p:nvSpPr>
        <p:spPr>
          <a:xfrm>
            <a:off x="659991" y="4408636"/>
            <a:ext cx="1808481" cy="792480"/>
          </a:xfrm>
          <a:prstGeom prst="wedgeEllipseCallout">
            <a:avLst>
              <a:gd name="adj1" fmla="val 95166"/>
              <a:gd name="adj2" fmla="val 10685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Holly</a:t>
            </a:r>
          </a:p>
        </p:txBody>
      </p:sp>
      <p:sp>
        <p:nvSpPr>
          <p:cNvPr id="17" name="Oval Callout 1">
            <a:extLst>
              <a:ext uri="{FF2B5EF4-FFF2-40B4-BE49-F238E27FC236}">
                <a16:creationId xmlns:a16="http://schemas.microsoft.com/office/drawing/2014/main" id="{CD4ECC56-D39B-4076-8D3C-A967B97738B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14080" y="5312791"/>
            <a:ext cx="1724874" cy="759514"/>
          </a:xfrm>
          <a:prstGeom prst="wedgeEllipseCallout">
            <a:avLst>
              <a:gd name="adj1" fmla="val 71128"/>
              <a:gd name="adj2" fmla="val -8039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Mary</a:t>
            </a:r>
          </a:p>
        </p:txBody>
      </p:sp>
    </p:spTree>
    <p:extLst>
      <p:ext uri="{BB962C8B-B14F-4D97-AF65-F5344CB8AC3E}">
        <p14:creationId xmlns:p14="http://schemas.microsoft.com/office/powerpoint/2010/main" val="13413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73F69-193A-4459-B643-8B60D6F0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34062" y="-2043916"/>
            <a:ext cx="6639768" cy="1087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Callout 4">
            <a:extLst>
              <a:ext uri="{FF2B5EF4-FFF2-40B4-BE49-F238E27FC236}">
                <a16:creationId xmlns:a16="http://schemas.microsoft.com/office/drawing/2014/main" id="{9417FDD1-C3FA-42FF-834A-D3573A3D0ED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53946" y="1501751"/>
            <a:ext cx="6590453" cy="1927249"/>
          </a:xfrm>
          <a:prstGeom prst="wedgeEllipseCallout">
            <a:avLst>
              <a:gd name="adj1" fmla="val 52394"/>
              <a:gd name="adj2" fmla="val 7509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The man who is wearing glasses is sitting on a chair. </a:t>
            </a:r>
          </a:p>
        </p:txBody>
      </p:sp>
      <p:pic>
        <p:nvPicPr>
          <p:cNvPr id="9" name="X2Download.app - The Conductors _ Nhạc Nền Review Phim Cực Hot (128 kbps)">
            <a:hlinkClick r:id="" action="ppaction://media"/>
            <a:extLst>
              <a:ext uri="{FF2B5EF4-FFF2-40B4-BE49-F238E27FC236}">
                <a16:creationId xmlns:a16="http://schemas.microsoft.com/office/drawing/2014/main" id="{FAF2F2C4-FC1D-4992-B9FC-499C24B7E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" y="2523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40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34E8F2-45C9-4544-A44A-D4B43C685849}"/>
              </a:ext>
            </a:extLst>
          </p:cNvPr>
          <p:cNvSpPr txBox="1">
            <a:spLocks/>
          </p:cNvSpPr>
          <p:nvPr/>
        </p:nvSpPr>
        <p:spPr>
          <a:xfrm>
            <a:off x="1495096" y="7175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3E5A-9E71-4147-8F7F-7835DAA428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1919" y="2161080"/>
            <a:ext cx="9918535" cy="8747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 by heart the word family of unit 9.</a:t>
            </a:r>
          </a:p>
          <a:p>
            <a:pPr marL="0" indent="0"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6874A1-88AC-4461-B1FB-69E73988647A}"/>
              </a:ext>
            </a:extLst>
          </p:cNvPr>
          <p:cNvSpPr txBox="1">
            <a:spLocks noChangeArrowheads="1"/>
          </p:cNvSpPr>
          <p:nvPr/>
        </p:nvSpPr>
        <p:spPr>
          <a:xfrm>
            <a:off x="1211919" y="3153797"/>
            <a:ext cx="10919646" cy="874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 by heart the structures of Relative clauses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8B18E0-CE70-4721-B830-599A0D62F5D6}"/>
              </a:ext>
            </a:extLst>
          </p:cNvPr>
          <p:cNvSpPr txBox="1">
            <a:spLocks noChangeArrowheads="1"/>
          </p:cNvSpPr>
          <p:nvPr/>
        </p:nvSpPr>
        <p:spPr>
          <a:xfrm>
            <a:off x="1136732" y="4273605"/>
            <a:ext cx="9918535" cy="1409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Prepare for Unit 10. Getting started – Listen and Read on page 83.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ình ảnh có liên quan">
            <a:extLst>
              <a:ext uri="{FF2B5EF4-FFF2-40B4-BE49-F238E27FC236}">
                <a16:creationId xmlns:a16="http://schemas.microsoft.com/office/drawing/2014/main" id="{A229021B-0B33-46F6-AD1A-511F1712DA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96" y="731043"/>
            <a:ext cx="7762875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10BC6B6-5D4C-4AB1-A645-EA56E77C7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345" y="2365952"/>
            <a:ext cx="6968837" cy="118773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8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STOP THE BUS </a:t>
            </a:r>
            <a:endParaRPr lang="en-US" sz="80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2" name="Picture 4" descr="Red Bus Clip Art Free PNG Image｜Illustoon">
            <a:extLst>
              <a:ext uri="{FF2B5EF4-FFF2-40B4-BE49-F238E27FC236}">
                <a16:creationId xmlns:a16="http://schemas.microsoft.com/office/drawing/2014/main" id="{92D2F01A-4967-4FFC-8846-B70FDDF7D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5" r="-505" b="24141"/>
          <a:stretch/>
        </p:blipFill>
        <p:spPr bwMode="auto">
          <a:xfrm rot="20517153">
            <a:off x="8174182" y="1772081"/>
            <a:ext cx="2421724" cy="11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2Download.app - OMFG - Hello (128 kbps)">
            <a:hlinkClick r:id="" action="ppaction://media"/>
            <a:extLst>
              <a:ext uri="{FF2B5EF4-FFF2-40B4-BE49-F238E27FC236}">
                <a16:creationId xmlns:a16="http://schemas.microsoft.com/office/drawing/2014/main" id="{23821F9F-AD90-48AD-9481-9AD7FCEAD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259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F6280F-36AE-43B6-BC2D-07DF48589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7667" y="496744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6600" dirty="0">
                <a:latin typeface="Algerian" panose="04020705040A02060702" pitchFamily="82" charset="0"/>
              </a:rPr>
              <a:t>ANSWER KEY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B56B6F-D0C5-43F0-8BC4-C9B3E4394C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863" y="2050473"/>
            <a:ext cx="3979015" cy="756919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altLang="en-US" sz="4000" dirty="0"/>
              <a:t>A tropical storm </a:t>
            </a:r>
          </a:p>
          <a:p>
            <a:pPr eaLnBrk="1" hangingPunct="1"/>
            <a:endParaRPr lang="en-US" altLang="en-US" sz="4000" dirty="0"/>
          </a:p>
          <a:p>
            <a:pPr eaLnBrk="1" hangingPunct="1"/>
            <a:endParaRPr lang="en-US" altLang="en-US" sz="4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596163-268C-4BE0-A33D-F0ACB9B63D2F}"/>
              </a:ext>
            </a:extLst>
          </p:cNvPr>
          <p:cNvSpPr txBox="1">
            <a:spLocks noChangeArrowheads="1"/>
          </p:cNvSpPr>
          <p:nvPr/>
        </p:nvSpPr>
        <p:spPr>
          <a:xfrm>
            <a:off x="3859109" y="2050472"/>
            <a:ext cx="3979015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dirty="0"/>
              <a:t>that reaches 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1F25CC-5D32-4C2F-A11C-BC9ED91ABB4F}"/>
              </a:ext>
            </a:extLst>
          </p:cNvPr>
          <p:cNvSpPr txBox="1">
            <a:spLocks noChangeArrowheads="1"/>
          </p:cNvSpPr>
          <p:nvPr/>
        </p:nvSpPr>
        <p:spPr>
          <a:xfrm>
            <a:off x="6629717" y="2050471"/>
            <a:ext cx="5804429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dirty="0"/>
              <a:t>120 kilometers per hour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266B06-6BD3-42EC-9330-134541038BD4}"/>
              </a:ext>
            </a:extLst>
          </p:cNvPr>
          <p:cNvSpPr txBox="1">
            <a:spLocks noChangeArrowheads="1"/>
          </p:cNvSpPr>
          <p:nvPr/>
        </p:nvSpPr>
        <p:spPr>
          <a:xfrm>
            <a:off x="374862" y="2963025"/>
            <a:ext cx="3979015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dirty="0"/>
              <a:t>is called 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5013A-A6D5-46E6-8FDF-975376A0F8C5}"/>
              </a:ext>
            </a:extLst>
          </p:cNvPr>
          <p:cNvSpPr txBox="1">
            <a:spLocks noChangeArrowheads="1"/>
          </p:cNvSpPr>
          <p:nvPr/>
        </p:nvSpPr>
        <p:spPr>
          <a:xfrm>
            <a:off x="2116985" y="2963025"/>
            <a:ext cx="3979015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dirty="0"/>
              <a:t>a hurricane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F0F1A0-3D2E-4C6D-B2C8-8D332DB948D0}"/>
              </a:ext>
            </a:extLst>
          </p:cNvPr>
          <p:cNvSpPr txBox="1">
            <a:spLocks noChangeArrowheads="1"/>
          </p:cNvSpPr>
          <p:nvPr/>
        </p:nvSpPr>
        <p:spPr>
          <a:xfrm>
            <a:off x="4518194" y="2968105"/>
            <a:ext cx="6639858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dirty="0"/>
              <a:t>in North and South America.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1C0B15-12EF-4792-B6DD-0B0CDBCE43D2}"/>
              </a:ext>
            </a:extLst>
          </p:cNvPr>
          <p:cNvSpPr txBox="1">
            <a:spLocks noChangeArrowheads="1"/>
          </p:cNvSpPr>
          <p:nvPr/>
        </p:nvSpPr>
        <p:spPr>
          <a:xfrm>
            <a:off x="3859109" y="2061936"/>
            <a:ext cx="1128050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FF0000"/>
                </a:solidFill>
              </a:rPr>
              <a:t>that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7E8858-8256-49EE-B75A-2ED24B908FC1}"/>
              </a:ext>
            </a:extLst>
          </p:cNvPr>
          <p:cNvSpPr txBox="1">
            <a:spLocks noChangeArrowheads="1"/>
          </p:cNvSpPr>
          <p:nvPr/>
        </p:nvSpPr>
        <p:spPr>
          <a:xfrm>
            <a:off x="760760" y="2061936"/>
            <a:ext cx="3098349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FF0000"/>
                </a:solidFill>
              </a:rPr>
              <a:t>tropical storm 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770DF9-5063-4295-A8E1-DF738FBE76F1}"/>
              </a:ext>
            </a:extLst>
          </p:cNvPr>
          <p:cNvSpPr txBox="1">
            <a:spLocks noChangeArrowheads="1"/>
          </p:cNvSpPr>
          <p:nvPr/>
        </p:nvSpPr>
        <p:spPr>
          <a:xfrm>
            <a:off x="2490138" y="2951561"/>
            <a:ext cx="2357760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FF0000"/>
                </a:solidFill>
              </a:rPr>
              <a:t>hurricane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C0F28D7-9CDF-4B50-AEBD-76C026DD21A2}"/>
              </a:ext>
            </a:extLst>
          </p:cNvPr>
          <p:cNvSpPr txBox="1">
            <a:spLocks noChangeArrowheads="1"/>
          </p:cNvSpPr>
          <p:nvPr/>
        </p:nvSpPr>
        <p:spPr>
          <a:xfrm>
            <a:off x="760759" y="4126265"/>
            <a:ext cx="9223133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Vocabulary revision: Natural disaster 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08C705-DC2A-45B0-91EF-F7263E72E419}"/>
              </a:ext>
            </a:extLst>
          </p:cNvPr>
          <p:cNvSpPr txBox="1">
            <a:spLocks noChangeArrowheads="1"/>
          </p:cNvSpPr>
          <p:nvPr/>
        </p:nvSpPr>
        <p:spPr>
          <a:xfrm>
            <a:off x="716999" y="5074824"/>
            <a:ext cx="7749568" cy="756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Grammar revision: Relative clauses</a:t>
            </a:r>
          </a:p>
          <a:p>
            <a:endParaRPr lang="en-US" altLang="en-US" sz="4000" dirty="0"/>
          </a:p>
          <a:p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7757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578E7A-BA69-4625-B88C-2720D7C42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9038" y="547358"/>
            <a:ext cx="113538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Friday,     April 7</a:t>
            </a:r>
            <a:r>
              <a:rPr lang="en-US" altLang="en-US" sz="6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6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 2023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203B9-7828-44F6-8487-D79F02D8B5EE}"/>
              </a:ext>
            </a:extLst>
          </p:cNvPr>
          <p:cNvSpPr txBox="1"/>
          <p:nvPr/>
        </p:nvSpPr>
        <p:spPr>
          <a:xfrm>
            <a:off x="3545271" y="1951562"/>
            <a:ext cx="6428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REVISION</a:t>
            </a:r>
            <a:endParaRPr lang="en-US" altLang="en-US" sz="8000" dirty="0"/>
          </a:p>
        </p:txBody>
      </p:sp>
      <p:pic>
        <p:nvPicPr>
          <p:cNvPr id="6146" name="Picture 2" descr="2,815 Tidal Wave Stock Vector Illustration and Royalty Free Tidal Wave  Clipart">
            <a:extLst>
              <a:ext uri="{FF2B5EF4-FFF2-40B4-BE49-F238E27FC236}">
                <a16:creationId xmlns:a16="http://schemas.microsoft.com/office/drawing/2014/main" id="{735EC7AB-93BE-4411-89BA-70CE98EF1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5029">
            <a:off x="1139715" y="4568715"/>
            <a:ext cx="1627133" cy="1229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52CFA-4432-44EA-94E7-5F47FED75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6493">
            <a:off x="3713765" y="4329947"/>
            <a:ext cx="2631856" cy="170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48EE6-10E5-4687-AEF2-2AF9E24DE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9326">
            <a:off x="6795576" y="4702281"/>
            <a:ext cx="3183366" cy="162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0BB18-771F-4619-81ED-A52251239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0329">
            <a:off x="10124666" y="3933497"/>
            <a:ext cx="1728154" cy="172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C9FBBE-F89A-49D1-BBAF-AEF3050F7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59365">
            <a:off x="936547" y="2072380"/>
            <a:ext cx="2138855" cy="213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CA8AD-4B9B-4056-885D-DFB7BAD97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8065">
            <a:off x="8933052" y="1911937"/>
            <a:ext cx="2081213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50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8F813-4340-48A4-A953-8CDB4FEF1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455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revision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A45D9F5-14F4-4868-8D41-E9255AE14787}"/>
              </a:ext>
            </a:extLst>
          </p:cNvPr>
          <p:cNvGraphicFramePr>
            <a:graphicFrameLocks noGrp="1"/>
          </p:cNvGraphicFramePr>
          <p:nvPr/>
        </p:nvGraphicFramePr>
        <p:xfrm>
          <a:off x="1038773" y="1342404"/>
          <a:ext cx="10154744" cy="52081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8686">
                  <a:extLst>
                    <a:ext uri="{9D8B030D-6E8A-4147-A177-3AD203B41FA5}">
                      <a16:colId xmlns:a16="http://schemas.microsoft.com/office/drawing/2014/main" val="1771158137"/>
                    </a:ext>
                  </a:extLst>
                </a:gridCol>
                <a:gridCol w="2538686">
                  <a:extLst>
                    <a:ext uri="{9D8B030D-6E8A-4147-A177-3AD203B41FA5}">
                      <a16:colId xmlns:a16="http://schemas.microsoft.com/office/drawing/2014/main" val="1950661861"/>
                    </a:ext>
                  </a:extLst>
                </a:gridCol>
                <a:gridCol w="2538686">
                  <a:extLst>
                    <a:ext uri="{9D8B030D-6E8A-4147-A177-3AD203B41FA5}">
                      <a16:colId xmlns:a16="http://schemas.microsoft.com/office/drawing/2014/main" val="2689540866"/>
                    </a:ext>
                  </a:extLst>
                </a:gridCol>
                <a:gridCol w="2538686">
                  <a:extLst>
                    <a:ext uri="{9D8B030D-6E8A-4147-A177-3AD203B41FA5}">
                      <a16:colId xmlns:a16="http://schemas.microsoft.com/office/drawing/2014/main" val="2978434260"/>
                    </a:ext>
                  </a:extLst>
                </a:gridCol>
              </a:tblGrid>
              <a:tr h="65102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Verb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Adjective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Adverb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82359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39871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0756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4271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4329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313636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22823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627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9210C8-4928-4955-BBC5-4E6F88C66417}"/>
              </a:ext>
            </a:extLst>
          </p:cNvPr>
          <p:cNvSpPr txBox="1"/>
          <p:nvPr/>
        </p:nvSpPr>
        <p:spPr>
          <a:xfrm>
            <a:off x="6619547" y="1888501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abrupt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02791-82C7-44C0-8495-05F339DD7595}"/>
              </a:ext>
            </a:extLst>
          </p:cNvPr>
          <p:cNvSpPr txBox="1"/>
          <p:nvPr/>
        </p:nvSpPr>
        <p:spPr>
          <a:xfrm>
            <a:off x="3931527" y="2596387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destroy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D318C-41BD-4DDA-959A-9D5F76192307}"/>
              </a:ext>
            </a:extLst>
          </p:cNvPr>
          <p:cNvSpPr txBox="1"/>
          <p:nvPr/>
        </p:nvSpPr>
        <p:spPr>
          <a:xfrm>
            <a:off x="1380798" y="3238602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8AF09-357B-45DC-951D-1D603AC91344}"/>
              </a:ext>
            </a:extLst>
          </p:cNvPr>
          <p:cNvSpPr txBox="1"/>
          <p:nvPr/>
        </p:nvSpPr>
        <p:spPr>
          <a:xfrm>
            <a:off x="4202167" y="3865593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erupt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F25D8-9B93-45A7-9DEA-4C48C2D650CA}"/>
              </a:ext>
            </a:extLst>
          </p:cNvPr>
          <p:cNvSpPr txBox="1"/>
          <p:nvPr/>
        </p:nvSpPr>
        <p:spPr>
          <a:xfrm>
            <a:off x="4091809" y="4573479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FC44EC-5877-4205-86CF-30A37A763A82}"/>
              </a:ext>
            </a:extLst>
          </p:cNvPr>
          <p:cNvSpPr txBox="1"/>
          <p:nvPr/>
        </p:nvSpPr>
        <p:spPr>
          <a:xfrm>
            <a:off x="4091808" y="5186498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3A67F-BE1D-49F0-B4FF-AE54B2F0C99E}"/>
              </a:ext>
            </a:extLst>
          </p:cNvPr>
          <p:cNvSpPr txBox="1"/>
          <p:nvPr/>
        </p:nvSpPr>
        <p:spPr>
          <a:xfrm>
            <a:off x="1380797" y="5842686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</a:p>
        </p:txBody>
      </p:sp>
      <p:pic>
        <p:nvPicPr>
          <p:cNvPr id="3" name="X2Download.app - Else - Paris _ Nhạc Nền Review Phim Cực Hot (128 kbps)">
            <a:hlinkClick r:id="" action="ppaction://media"/>
            <a:extLst>
              <a:ext uri="{FF2B5EF4-FFF2-40B4-BE49-F238E27FC236}">
                <a16:creationId xmlns:a16="http://schemas.microsoft.com/office/drawing/2014/main" id="{69996C0B-E358-4ADE-AA26-B183406EA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999" y="151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43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8F813-4340-48A4-A953-8CDB4FEF1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679" y="42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revision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A45D9F5-14F4-4868-8D41-E9255AE14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06240"/>
              </p:ext>
            </p:extLst>
          </p:nvPr>
        </p:nvGraphicFramePr>
        <p:xfrm>
          <a:off x="1038773" y="1342404"/>
          <a:ext cx="10313336" cy="58591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78334">
                  <a:extLst>
                    <a:ext uri="{9D8B030D-6E8A-4147-A177-3AD203B41FA5}">
                      <a16:colId xmlns:a16="http://schemas.microsoft.com/office/drawing/2014/main" val="1771158137"/>
                    </a:ext>
                  </a:extLst>
                </a:gridCol>
                <a:gridCol w="2578334">
                  <a:extLst>
                    <a:ext uri="{9D8B030D-6E8A-4147-A177-3AD203B41FA5}">
                      <a16:colId xmlns:a16="http://schemas.microsoft.com/office/drawing/2014/main" val="1950661861"/>
                    </a:ext>
                  </a:extLst>
                </a:gridCol>
                <a:gridCol w="2578334">
                  <a:extLst>
                    <a:ext uri="{9D8B030D-6E8A-4147-A177-3AD203B41FA5}">
                      <a16:colId xmlns:a16="http://schemas.microsoft.com/office/drawing/2014/main" val="2689540866"/>
                    </a:ext>
                  </a:extLst>
                </a:gridCol>
                <a:gridCol w="2578334">
                  <a:extLst>
                    <a:ext uri="{9D8B030D-6E8A-4147-A177-3AD203B41FA5}">
                      <a16:colId xmlns:a16="http://schemas.microsoft.com/office/drawing/2014/main" val="2978434260"/>
                    </a:ext>
                  </a:extLst>
                </a:gridCol>
              </a:tblGrid>
              <a:tr h="65102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Verb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Adjective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Adverb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82359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39871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0756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4271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4329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313636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22823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62767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68985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9210C8-4928-4955-BBC5-4E6F88C66417}"/>
              </a:ext>
            </a:extLst>
          </p:cNvPr>
          <p:cNvSpPr txBox="1"/>
          <p:nvPr/>
        </p:nvSpPr>
        <p:spPr>
          <a:xfrm>
            <a:off x="6619547" y="1888501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abrupt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02791-82C7-44C0-8495-05F339DD7595}"/>
              </a:ext>
            </a:extLst>
          </p:cNvPr>
          <p:cNvSpPr txBox="1"/>
          <p:nvPr/>
        </p:nvSpPr>
        <p:spPr>
          <a:xfrm>
            <a:off x="3931527" y="2596387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destroy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D318C-41BD-4DDA-959A-9D5F76192307}"/>
              </a:ext>
            </a:extLst>
          </p:cNvPr>
          <p:cNvSpPr txBox="1"/>
          <p:nvPr/>
        </p:nvSpPr>
        <p:spPr>
          <a:xfrm>
            <a:off x="1380798" y="3238602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8AF09-357B-45DC-951D-1D603AC91344}"/>
              </a:ext>
            </a:extLst>
          </p:cNvPr>
          <p:cNvSpPr txBox="1"/>
          <p:nvPr/>
        </p:nvSpPr>
        <p:spPr>
          <a:xfrm>
            <a:off x="4202167" y="3865593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erupt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F25D8-9B93-45A7-9DEA-4C48C2D650CA}"/>
              </a:ext>
            </a:extLst>
          </p:cNvPr>
          <p:cNvSpPr txBox="1"/>
          <p:nvPr/>
        </p:nvSpPr>
        <p:spPr>
          <a:xfrm>
            <a:off x="4091809" y="4573479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FC44EC-5877-4205-86CF-30A37A763A82}"/>
              </a:ext>
            </a:extLst>
          </p:cNvPr>
          <p:cNvSpPr txBox="1"/>
          <p:nvPr/>
        </p:nvSpPr>
        <p:spPr>
          <a:xfrm>
            <a:off x="4091808" y="5186498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3A67F-BE1D-49F0-B4FF-AE54B2F0C99E}"/>
              </a:ext>
            </a:extLst>
          </p:cNvPr>
          <p:cNvSpPr txBox="1"/>
          <p:nvPr/>
        </p:nvSpPr>
        <p:spPr>
          <a:xfrm>
            <a:off x="1358339" y="5788286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E84937-FADC-4DE6-B648-7CF1F73A9A7E}"/>
              </a:ext>
            </a:extLst>
          </p:cNvPr>
          <p:cNvSpPr txBox="1"/>
          <p:nvPr/>
        </p:nvSpPr>
        <p:spPr>
          <a:xfrm>
            <a:off x="9035234" y="1888501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abruptly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C5DADD-0864-408A-8E6B-975501C39388}"/>
              </a:ext>
            </a:extLst>
          </p:cNvPr>
          <p:cNvSpPr txBox="1"/>
          <p:nvPr/>
        </p:nvSpPr>
        <p:spPr>
          <a:xfrm>
            <a:off x="1084507" y="1921877"/>
            <a:ext cx="3089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abruptness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A8A6A-3A92-49D7-8FB2-D2F6836E2BAB}"/>
              </a:ext>
            </a:extLst>
          </p:cNvPr>
          <p:cNvSpPr txBox="1"/>
          <p:nvPr/>
        </p:nvSpPr>
        <p:spPr>
          <a:xfrm>
            <a:off x="1038773" y="2534140"/>
            <a:ext cx="2968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3210A4-5443-4F01-9C87-07F0EEECE1DC}"/>
              </a:ext>
            </a:extLst>
          </p:cNvPr>
          <p:cNvSpPr txBox="1"/>
          <p:nvPr/>
        </p:nvSpPr>
        <p:spPr>
          <a:xfrm>
            <a:off x="6206358" y="2577815"/>
            <a:ext cx="2820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destructive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EB0017-F418-41E8-954C-123582D3FEB9}"/>
              </a:ext>
            </a:extLst>
          </p:cNvPr>
          <p:cNvSpPr txBox="1"/>
          <p:nvPr/>
        </p:nvSpPr>
        <p:spPr>
          <a:xfrm>
            <a:off x="8716424" y="2593204"/>
            <a:ext cx="318222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destructively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BFAAC4-864B-4ABD-86C5-F5A93A2D953E}"/>
              </a:ext>
            </a:extLst>
          </p:cNvPr>
          <p:cNvSpPr txBox="1"/>
          <p:nvPr/>
        </p:nvSpPr>
        <p:spPr>
          <a:xfrm>
            <a:off x="6322706" y="3232777"/>
            <a:ext cx="2505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disastrous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BBBBD1-494C-4106-AD06-7D21A8FD9DE9}"/>
              </a:ext>
            </a:extLst>
          </p:cNvPr>
          <p:cNvSpPr txBox="1"/>
          <p:nvPr/>
        </p:nvSpPr>
        <p:spPr>
          <a:xfrm>
            <a:off x="8727356" y="3229112"/>
            <a:ext cx="2818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disastrously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F56504-FD9E-424C-99ED-D5C2025B35D7}"/>
              </a:ext>
            </a:extLst>
          </p:cNvPr>
          <p:cNvSpPr txBox="1"/>
          <p:nvPr/>
        </p:nvSpPr>
        <p:spPr>
          <a:xfrm>
            <a:off x="1282198" y="3887766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eruption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E58069-4F1C-4C41-AE70-257FEDF5095A}"/>
              </a:ext>
            </a:extLst>
          </p:cNvPr>
          <p:cNvSpPr txBox="1"/>
          <p:nvPr/>
        </p:nvSpPr>
        <p:spPr>
          <a:xfrm>
            <a:off x="6522936" y="3882769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eruptive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947473-1159-43BE-BF73-3652A4B1637C}"/>
              </a:ext>
            </a:extLst>
          </p:cNvPr>
          <p:cNvSpPr txBox="1"/>
          <p:nvPr/>
        </p:nvSpPr>
        <p:spPr>
          <a:xfrm>
            <a:off x="1090834" y="4547630"/>
            <a:ext cx="3272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3A07A-E8A7-4C48-A665-50B451DCA684}"/>
              </a:ext>
            </a:extLst>
          </p:cNvPr>
          <p:cNvSpPr txBox="1"/>
          <p:nvPr/>
        </p:nvSpPr>
        <p:spPr>
          <a:xfrm>
            <a:off x="6248283" y="5161653"/>
            <a:ext cx="2970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16A125-BA2C-4D20-B9AF-131891D122D0}"/>
              </a:ext>
            </a:extLst>
          </p:cNvPr>
          <p:cNvSpPr txBox="1"/>
          <p:nvPr/>
        </p:nvSpPr>
        <p:spPr>
          <a:xfrm>
            <a:off x="1098679" y="5176422"/>
            <a:ext cx="2322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FC18A9-75D2-4D8C-AD61-429948B3E3DA}"/>
              </a:ext>
            </a:extLst>
          </p:cNvPr>
          <p:cNvSpPr txBox="1"/>
          <p:nvPr/>
        </p:nvSpPr>
        <p:spPr>
          <a:xfrm>
            <a:off x="8835558" y="5134800"/>
            <a:ext cx="2730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predictably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3E9C56-6671-489B-B760-7612C0F563E8}"/>
              </a:ext>
            </a:extLst>
          </p:cNvPr>
          <p:cNvSpPr txBox="1"/>
          <p:nvPr/>
        </p:nvSpPr>
        <p:spPr>
          <a:xfrm>
            <a:off x="6445344" y="5807505"/>
            <a:ext cx="22379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258E8E-3D4D-4B5F-91B3-6BC2DEFBD4F5}"/>
              </a:ext>
            </a:extLst>
          </p:cNvPr>
          <p:cNvSpPr txBox="1"/>
          <p:nvPr/>
        </p:nvSpPr>
        <p:spPr>
          <a:xfrm>
            <a:off x="1282197" y="6321056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</a:p>
        </p:txBody>
      </p:sp>
    </p:spTree>
    <p:extLst>
      <p:ext uri="{BB962C8B-B14F-4D97-AF65-F5344CB8AC3E}">
        <p14:creationId xmlns:p14="http://schemas.microsoft.com/office/powerpoint/2010/main" val="7985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97003C3-ADA6-43B1-B999-FC619BC6DDC4}"/>
              </a:ext>
            </a:extLst>
          </p:cNvPr>
          <p:cNvGraphicFramePr>
            <a:graphicFrameLocks noGrp="1"/>
          </p:cNvGraphicFramePr>
          <p:nvPr/>
        </p:nvGraphicFramePr>
        <p:xfrm>
          <a:off x="822932" y="1357798"/>
          <a:ext cx="10154744" cy="45571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8686">
                  <a:extLst>
                    <a:ext uri="{9D8B030D-6E8A-4147-A177-3AD203B41FA5}">
                      <a16:colId xmlns:a16="http://schemas.microsoft.com/office/drawing/2014/main" val="1771158137"/>
                    </a:ext>
                  </a:extLst>
                </a:gridCol>
                <a:gridCol w="2538686">
                  <a:extLst>
                    <a:ext uri="{9D8B030D-6E8A-4147-A177-3AD203B41FA5}">
                      <a16:colId xmlns:a16="http://schemas.microsoft.com/office/drawing/2014/main" val="1950661861"/>
                    </a:ext>
                  </a:extLst>
                </a:gridCol>
                <a:gridCol w="2538686">
                  <a:extLst>
                    <a:ext uri="{9D8B030D-6E8A-4147-A177-3AD203B41FA5}">
                      <a16:colId xmlns:a16="http://schemas.microsoft.com/office/drawing/2014/main" val="2689540866"/>
                    </a:ext>
                  </a:extLst>
                </a:gridCol>
                <a:gridCol w="2538686">
                  <a:extLst>
                    <a:ext uri="{9D8B030D-6E8A-4147-A177-3AD203B41FA5}">
                      <a16:colId xmlns:a16="http://schemas.microsoft.com/office/drawing/2014/main" val="2978434260"/>
                    </a:ext>
                  </a:extLst>
                </a:gridCol>
              </a:tblGrid>
              <a:tr h="65102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Verb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Adjective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Adverb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82359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39871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0756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4271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4329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313636"/>
                  </a:ext>
                </a:extLst>
              </a:tr>
              <a:tr h="6510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22823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0E6C531-30E9-4A4C-A47C-40EF5AE4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83" y="102658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 form revision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1EAF1-8227-499B-A5BA-E36536037304}"/>
              </a:ext>
            </a:extLst>
          </p:cNvPr>
          <p:cNvSpPr txBox="1"/>
          <p:nvPr/>
        </p:nvSpPr>
        <p:spPr>
          <a:xfrm>
            <a:off x="1624745" y="1823076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BD5A5-877D-4ACA-9EBE-27253A8C6B9C}"/>
              </a:ext>
            </a:extLst>
          </p:cNvPr>
          <p:cNvSpPr txBox="1"/>
          <p:nvPr/>
        </p:nvSpPr>
        <p:spPr>
          <a:xfrm>
            <a:off x="3490779" y="2568645"/>
            <a:ext cx="2538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5FA2D-613D-4A29-883F-0A9BA1A19FF4}"/>
              </a:ext>
            </a:extLst>
          </p:cNvPr>
          <p:cNvSpPr txBox="1"/>
          <p:nvPr/>
        </p:nvSpPr>
        <p:spPr>
          <a:xfrm>
            <a:off x="1270799" y="3170869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EFD5D-64E6-4CD5-9EE9-435263D1C30E}"/>
              </a:ext>
            </a:extLst>
          </p:cNvPr>
          <p:cNvSpPr txBox="1"/>
          <p:nvPr/>
        </p:nvSpPr>
        <p:spPr>
          <a:xfrm>
            <a:off x="6336696" y="3853916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41CC1-483C-4470-83F7-72D25E7836BF}"/>
              </a:ext>
            </a:extLst>
          </p:cNvPr>
          <p:cNvSpPr txBox="1"/>
          <p:nvPr/>
        </p:nvSpPr>
        <p:spPr>
          <a:xfrm>
            <a:off x="1375364" y="4472911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BABD2-EE8D-4C64-B0DF-408A2B08BF70}"/>
              </a:ext>
            </a:extLst>
          </p:cNvPr>
          <p:cNvSpPr txBox="1"/>
          <p:nvPr/>
        </p:nvSpPr>
        <p:spPr>
          <a:xfrm>
            <a:off x="3896113" y="5146259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5A173-4508-4699-8BD6-F61ABADB7848}"/>
              </a:ext>
            </a:extLst>
          </p:cNvPr>
          <p:cNvSpPr txBox="1"/>
          <p:nvPr/>
        </p:nvSpPr>
        <p:spPr>
          <a:xfrm>
            <a:off x="6232132" y="1910554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76C15-9416-488C-9E1C-740F71323612}"/>
              </a:ext>
            </a:extLst>
          </p:cNvPr>
          <p:cNvSpPr txBox="1"/>
          <p:nvPr/>
        </p:nvSpPr>
        <p:spPr>
          <a:xfrm>
            <a:off x="5851104" y="2559607"/>
            <a:ext cx="36925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D8641-FD0A-4836-9504-BCD3560E0030}"/>
              </a:ext>
            </a:extLst>
          </p:cNvPr>
          <p:cNvSpPr txBox="1"/>
          <p:nvPr/>
        </p:nvSpPr>
        <p:spPr>
          <a:xfrm>
            <a:off x="6232131" y="3208660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1CCD44-5B39-4893-A839-C33510720065}"/>
              </a:ext>
            </a:extLst>
          </p:cNvPr>
          <p:cNvSpPr txBox="1"/>
          <p:nvPr/>
        </p:nvSpPr>
        <p:spPr>
          <a:xfrm>
            <a:off x="8744337" y="3208660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1B8301-BFFC-4043-BD68-F8D0D9C1E404}"/>
              </a:ext>
            </a:extLst>
          </p:cNvPr>
          <p:cNvSpPr txBox="1"/>
          <p:nvPr/>
        </p:nvSpPr>
        <p:spPr>
          <a:xfrm>
            <a:off x="8684190" y="3853916"/>
            <a:ext cx="208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C9F9EE-6BEF-42B0-BC2C-254CA19F91B7}"/>
              </a:ext>
            </a:extLst>
          </p:cNvPr>
          <p:cNvSpPr txBox="1"/>
          <p:nvPr/>
        </p:nvSpPr>
        <p:spPr>
          <a:xfrm>
            <a:off x="6508347" y="4561802"/>
            <a:ext cx="2004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5F19A0-C3DC-4AEA-83DB-16ABC85F14A1}"/>
              </a:ext>
            </a:extLst>
          </p:cNvPr>
          <p:cNvSpPr txBox="1"/>
          <p:nvPr/>
        </p:nvSpPr>
        <p:spPr>
          <a:xfrm>
            <a:off x="887259" y="5180797"/>
            <a:ext cx="2492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34757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629</Words>
  <Application>Microsoft Office PowerPoint</Application>
  <PresentationFormat>Widescreen</PresentationFormat>
  <Paragraphs>174</Paragraphs>
  <Slides>35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REARRAGEMENT </vt:lpstr>
      <vt:lpstr>PowerPoint Presentation</vt:lpstr>
      <vt:lpstr>ANSWER KEY </vt:lpstr>
      <vt:lpstr>Friday,     April 7th ,   2023 </vt:lpstr>
      <vt:lpstr>Word form revision </vt:lpstr>
      <vt:lpstr>Word form revision </vt:lpstr>
      <vt:lpstr>Word form revision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Nhan Nguyen</dc:creator>
  <cp:lastModifiedBy>Nhan Nguyen</cp:lastModifiedBy>
  <cp:revision>6</cp:revision>
  <dcterms:created xsi:type="dcterms:W3CDTF">2023-04-05T18:29:03Z</dcterms:created>
  <dcterms:modified xsi:type="dcterms:W3CDTF">2023-04-07T01:57:48Z</dcterms:modified>
</cp:coreProperties>
</file>