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86" r:id="rId2"/>
    <p:sldId id="271" r:id="rId3"/>
    <p:sldId id="256" r:id="rId4"/>
    <p:sldId id="257" r:id="rId5"/>
    <p:sldId id="258" r:id="rId6"/>
    <p:sldId id="259" r:id="rId7"/>
    <p:sldId id="260" r:id="rId8"/>
    <p:sldId id="262" r:id="rId9"/>
    <p:sldId id="261" r:id="rId10"/>
    <p:sldId id="263" r:id="rId11"/>
    <p:sldId id="264" r:id="rId12"/>
    <p:sldId id="265" r:id="rId13"/>
    <p:sldId id="266" r:id="rId14"/>
    <p:sldId id="267" r:id="rId15"/>
    <p:sldId id="268" r:id="rId16"/>
    <p:sldId id="269" r:id="rId17"/>
    <p:sldId id="272" r:id="rId18"/>
    <p:sldId id="270" r:id="rId19"/>
    <p:sldId id="273" r:id="rId20"/>
    <p:sldId id="274" r:id="rId2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showGuides="1">
      <p:cViewPr varScale="1">
        <p:scale>
          <a:sx n="70" d="100"/>
          <a:sy n="70" d="100"/>
        </p:scale>
        <p:origin x="738" y="6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7/19/2022</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7/19/2022</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7/19/2022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7/19/2022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7/19/2022</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7/19/2022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7/19/2022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7/19/2022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7/19/2022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7/19/2022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7/19/2022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7/19/2022</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8BDDC2AA-6821-63B5-EF6F-B087E5F166FC}"/>
              </a:ext>
            </a:extLst>
          </p:cNvPr>
          <p:cNvSpPr>
            <a:spLocks noGrp="1"/>
          </p:cNvSpPr>
          <p:nvPr>
            <p:ph type="title"/>
          </p:nvPr>
        </p:nvSpPr>
        <p:spPr/>
        <p:txBody>
          <a:bodyPr/>
          <a:lstStyle/>
          <a:p>
            <a:endParaRPr lang="en-US" altLang="en-US"/>
          </a:p>
        </p:txBody>
      </p:sp>
      <p:pic>
        <p:nvPicPr>
          <p:cNvPr id="2051" name="Content Placeholder 3">
            <a:extLst>
              <a:ext uri="{FF2B5EF4-FFF2-40B4-BE49-F238E27FC236}">
                <a16:creationId xmlns:a16="http://schemas.microsoft.com/office/drawing/2014/main" id="{78913C7A-5EB8-01C5-AACD-F3719AD8B3D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27212" y="1"/>
            <a:ext cx="9144000" cy="6899275"/>
          </a:xfrm>
        </p:spPr>
      </p:pic>
      <p:sp>
        <p:nvSpPr>
          <p:cNvPr id="2052" name="Rectangle 4">
            <a:extLst>
              <a:ext uri="{FF2B5EF4-FFF2-40B4-BE49-F238E27FC236}">
                <a16:creationId xmlns:a16="http://schemas.microsoft.com/office/drawing/2014/main" id="{227FE162-FA93-786A-DFEA-A6123DD72639}"/>
              </a:ext>
            </a:extLst>
          </p:cNvPr>
          <p:cNvSpPr>
            <a:spLocks noChangeArrowheads="1"/>
          </p:cNvSpPr>
          <p:nvPr/>
        </p:nvSpPr>
        <p:spPr bwMode="auto">
          <a:xfrm>
            <a:off x="2055812" y="836614"/>
            <a:ext cx="8077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i="1" dirty="0">
                <a:solidFill>
                  <a:srgbClr val="002060"/>
                </a:solidFill>
                <a:latin typeface="Times New Roman" panose="02020603050405020304" pitchFamily="18" charset="0"/>
                <a:cs typeface="Times New Roman" panose="02020603050405020304" pitchFamily="18" charset="0"/>
              </a:rPr>
              <a:t>TRƯỜNG THCS VÂN ĐỒN</a:t>
            </a:r>
          </a:p>
          <a:p>
            <a:pPr algn="ctr"/>
            <a:r>
              <a:rPr lang="en-US" altLang="en-US" sz="3600" b="1" i="1" dirty="0">
                <a:solidFill>
                  <a:srgbClr val="002060"/>
                </a:solidFill>
                <a:latin typeface="Times New Roman" panose="02020603050405020304" pitchFamily="18" charset="0"/>
                <a:cs typeface="Times New Roman" panose="02020603050405020304" pitchFamily="18" charset="0"/>
              </a:rPr>
              <a:t> </a:t>
            </a:r>
            <a:endParaRPr lang="en-US" altLang="en-US" sz="3600" dirty="0">
              <a:solidFill>
                <a:srgbClr val="000000"/>
              </a:solidFill>
            </a:endParaRPr>
          </a:p>
          <a:p>
            <a:pPr algn="ctr"/>
            <a:r>
              <a:rPr lang="en-US" altLang="en-US" sz="3600" b="1" i="1" dirty="0">
                <a:solidFill>
                  <a:srgbClr val="FF0000"/>
                </a:solidFill>
                <a:latin typeface="Times New Roman" panose="02020603050405020304" pitchFamily="18" charset="0"/>
                <a:cs typeface="Times New Roman" panose="02020603050405020304" pitchFamily="18" charset="0"/>
              </a:rPr>
              <a:t>MÔN GIÁO DỤC CÔNG DÂN  9</a:t>
            </a:r>
          </a:p>
          <a:p>
            <a:pPr algn="ctr"/>
            <a:r>
              <a:rPr lang="en-US" altLang="en-US" sz="3200" b="1" i="1" dirty="0">
                <a:solidFill>
                  <a:srgbClr val="FF0000"/>
                </a:solidFill>
                <a:latin typeface="Times New Roman" panose="02020603050405020304" pitchFamily="18" charset="0"/>
                <a:cs typeface="Times New Roman" panose="02020603050405020304" pitchFamily="18" charset="0"/>
              </a:rPr>
              <a:t>GV:LÊ KIM THÀNH</a:t>
            </a:r>
            <a:endParaRPr lang="vi-VN" altLang="en-US" sz="3200" b="1" i="1" dirty="0">
              <a:solidFill>
                <a:srgbClr val="FF0000"/>
              </a:solidFill>
              <a:latin typeface="Times New Roman" panose="02020603050405020304" pitchFamily="18" charset="0"/>
              <a:cs typeface="Times New Roman" panose="02020603050405020304" pitchFamily="18" charset="0"/>
            </a:endParaRPr>
          </a:p>
        </p:txBody>
      </p:sp>
      <p:pic>
        <p:nvPicPr>
          <p:cNvPr id="2053" name="Picture 2">
            <a:extLst>
              <a:ext uri="{FF2B5EF4-FFF2-40B4-BE49-F238E27FC236}">
                <a16:creationId xmlns:a16="http://schemas.microsoft.com/office/drawing/2014/main" id="{726D3EEF-5B9D-C79F-7153-A03CE6C2D9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5812" y="4267201"/>
            <a:ext cx="80772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0"/>
            <a:ext cx="8254652" cy="6860180"/>
          </a:xfrm>
        </p:spPr>
        <p:style>
          <a:lnRef idx="0">
            <a:schemeClr val="accent4"/>
          </a:lnRef>
          <a:fillRef idx="3">
            <a:schemeClr val="accent4"/>
          </a:fillRef>
          <a:effectRef idx="3">
            <a:schemeClr val="accent4"/>
          </a:effectRef>
          <a:fontRef idx="minor">
            <a:schemeClr val="lt1"/>
          </a:fontRef>
        </p:style>
        <p:txBody>
          <a:bodyPr anchor="ctr"/>
          <a:lstStyle/>
          <a:p>
            <a:pPr algn="ctr"/>
            <a:r>
              <a:rPr lang="en-US" b="1" dirty="0"/>
              <a:t>III. </a:t>
            </a:r>
            <a:r>
              <a:rPr lang="en-US" b="1" dirty="0" err="1"/>
              <a:t>Bài</a:t>
            </a:r>
            <a:r>
              <a:rPr lang="en-US" b="1" dirty="0"/>
              <a:t> </a:t>
            </a:r>
            <a:r>
              <a:rPr lang="en-US" b="1" dirty="0" err="1"/>
              <a:t>tập</a:t>
            </a:r>
            <a:endParaRPr lang="vi-VN" b="1" dirty="0"/>
          </a:p>
        </p:txBody>
      </p:sp>
    </p:spTree>
    <p:extLst>
      <p:ext uri="{BB962C8B-B14F-4D97-AF65-F5344CB8AC3E}">
        <p14:creationId xmlns:p14="http://schemas.microsoft.com/office/powerpoint/2010/main" val="151711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88825" cy="1701800"/>
          </a:xfrm>
        </p:spPr>
        <p:style>
          <a:lnRef idx="0">
            <a:schemeClr val="accent4"/>
          </a:lnRef>
          <a:fillRef idx="3">
            <a:schemeClr val="accent4"/>
          </a:fillRef>
          <a:effectRef idx="3">
            <a:schemeClr val="accent4"/>
          </a:effectRef>
          <a:fontRef idx="minor">
            <a:schemeClr val="lt1"/>
          </a:fontRef>
        </p:style>
        <p:txBody>
          <a:bodyPr anchor="ctr">
            <a:normAutofit fontScale="90000"/>
          </a:bodyPr>
          <a:lstStyle/>
          <a:p>
            <a:pPr algn="ctr"/>
            <a:r>
              <a:rPr lang="en-US" b="1" u="sng" dirty="0" err="1">
                <a:effectLst>
                  <a:outerShdw blurRad="38100" dist="38100" dir="2700000" algn="tl">
                    <a:srgbClr val="000000">
                      <a:alpha val="43137"/>
                    </a:srgbClr>
                  </a:outerShdw>
                </a:effectLst>
              </a:rPr>
              <a:t>Bài</a:t>
            </a:r>
            <a:r>
              <a:rPr lang="en-US" b="1" u="sng" dirty="0">
                <a:effectLst>
                  <a:outerShdw blurRad="38100" dist="38100" dir="2700000" algn="tl">
                    <a:srgbClr val="000000">
                      <a:alpha val="43137"/>
                    </a:srgbClr>
                  </a:outerShdw>
                </a:effectLst>
              </a:rPr>
              <a:t> 1</a:t>
            </a:r>
            <a:r>
              <a:rPr lang="en-US" b="1" dirty="0">
                <a:effectLst>
                  <a:outerShdw blurRad="38100" dist="38100" dir="2700000" algn="tl">
                    <a:srgbClr val="000000">
                      <a:alpha val="43137"/>
                    </a:srgbClr>
                  </a:outerShdw>
                </a:effectLst>
              </a:rPr>
              <a:t>: </a:t>
            </a:r>
            <a:r>
              <a:rPr lang="vi-VN" b="1" dirty="0">
                <a:effectLst>
                  <a:outerShdw blurRad="38100" dist="38100" dir="2700000" algn="tl">
                    <a:srgbClr val="000000">
                      <a:alpha val="43137"/>
                    </a:srgbClr>
                  </a:outerShdw>
                </a:effectLst>
              </a:rPr>
              <a:t>Trong những hành vi sau đây, theo em, hành vi nào thể hiện phẩm chất chí công vô tư hoặc không chí công vô tư ? Vì sao ?</a:t>
            </a:r>
          </a:p>
        </p:txBody>
      </p:sp>
      <p:sp>
        <p:nvSpPr>
          <p:cNvPr id="3" name="Content Placeholder 2"/>
          <p:cNvSpPr>
            <a:spLocks noGrp="1"/>
          </p:cNvSpPr>
          <p:nvPr>
            <p:ph idx="1"/>
          </p:nvPr>
        </p:nvSpPr>
        <p:spPr>
          <a:xfrm>
            <a:off x="0" y="1701800"/>
            <a:ext cx="12188825" cy="5156200"/>
          </a:xfrm>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vi-VN" sz="2200" dirty="0">
                <a:effectLst>
                  <a:outerShdw blurRad="38100" dist="38100" dir="2700000" algn="tl">
                    <a:srgbClr val="000000">
                      <a:alpha val="43137"/>
                    </a:srgbClr>
                  </a:outerShdw>
                </a:effectLst>
              </a:rPr>
              <a:t>a) Mai là học sinh giỏi của lớp 9A, nhưng Mai không muốn tham gia các hoạt động tập thể của trường, lớp vì sợ mất thời gian, ảnh hưởng đến kết quả  học tập của bản thân ;</a:t>
            </a:r>
          </a:p>
          <a:p>
            <a:pPr marL="0" indent="0">
              <a:buNone/>
            </a:pPr>
            <a:r>
              <a:rPr lang="vi-VN" sz="2200" dirty="0">
                <a:effectLst>
                  <a:outerShdw blurRad="38100" dist="38100" dir="2700000" algn="tl">
                    <a:srgbClr val="000000">
                      <a:alpha val="43137"/>
                    </a:srgbClr>
                  </a:outerShdw>
                </a:effectLst>
              </a:rPr>
              <a:t>b) Là lớp trưởng, Quân thường bỏ qua khuyết điểm cho những bạn chơi thân với mình ;</a:t>
            </a:r>
          </a:p>
          <a:p>
            <a:pPr marL="0" indent="0">
              <a:buNone/>
            </a:pPr>
            <a:r>
              <a:rPr lang="vi-VN" sz="2200" dirty="0">
                <a:effectLst>
                  <a:outerShdw blurRad="38100" dist="38100" dir="2700000" algn="tl">
                    <a:srgbClr val="000000">
                      <a:alpha val="43137"/>
                    </a:srgbClr>
                  </a:outerShdw>
                </a:effectLst>
              </a:rPr>
              <a:t>c) Là cán bộ lãnh đạo nhà máy, ông Lợi cho rằng chỉ nên đề bạt những người luôn ủng hộ và bảo vệ ông trong mọi việc ;</a:t>
            </a:r>
          </a:p>
          <a:p>
            <a:pPr marL="0" indent="0">
              <a:buNone/>
            </a:pPr>
            <a:r>
              <a:rPr lang="vi-VN" sz="2200" dirty="0">
                <a:effectLst>
                  <a:outerShdw blurRad="38100" dist="38100" dir="2700000" algn="tl">
                    <a:srgbClr val="000000">
                      <a:alpha val="43137"/>
                    </a:srgbClr>
                  </a:outerShdw>
                </a:effectLst>
              </a:rPr>
              <a:t>d) Trong đợt bình xét thi đua cuối năm, Lan cho rằng chỉ nên bầu những bạn có đủ tiêu chuẩn đã đề ra ;</a:t>
            </a:r>
          </a:p>
          <a:p>
            <a:pPr marL="0" indent="0">
              <a:buNone/>
            </a:pPr>
            <a:r>
              <a:rPr lang="vi-VN" sz="2200" dirty="0">
                <a:effectLst>
                  <a:outerShdw blurRad="38100" dist="38100" dir="2700000" algn="tl">
                    <a:srgbClr val="000000">
                      <a:alpha val="43137"/>
                    </a:srgbClr>
                  </a:outerShdw>
                </a:effectLst>
              </a:rPr>
              <a:t>đ) Để chấn chỉnh nền nếp kỉ luật trong xí nghiệp, theo ông Đĩnh cần phải xử lí nghiêm những trường hợp vi phạm của cán bộ cấp dưới ;</a:t>
            </a:r>
          </a:p>
          <a:p>
            <a:pPr marL="0" indent="0">
              <a:buNone/>
            </a:pPr>
            <a:r>
              <a:rPr lang="vi-VN" sz="2200" dirty="0">
                <a:effectLst>
                  <a:outerShdw blurRad="38100" dist="38100" dir="2700000" algn="tl">
                    <a:srgbClr val="000000">
                      <a:alpha val="43137"/>
                    </a:srgbClr>
                  </a:outerShdw>
                </a:effectLst>
              </a:rPr>
              <a:t>e)  Nhà bà Nga ở mặt phố, rất thuận lợi cho công việc kinh doanh, nhưng khi Nhà nước có chủ trương về giải phóng mặt bằng để mở đường, bà Nga vui vẻ chấp hành.</a:t>
            </a:r>
          </a:p>
        </p:txBody>
      </p:sp>
    </p:spTree>
    <p:extLst>
      <p:ext uri="{BB962C8B-B14F-4D97-AF65-F5344CB8AC3E}">
        <p14:creationId xmlns:p14="http://schemas.microsoft.com/office/powerpoint/2010/main" val="219455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88825" cy="1701800"/>
          </a:xfrm>
        </p:spPr>
        <p:style>
          <a:lnRef idx="0">
            <a:schemeClr val="accent4"/>
          </a:lnRef>
          <a:fillRef idx="3">
            <a:schemeClr val="accent4"/>
          </a:fillRef>
          <a:effectRef idx="3">
            <a:schemeClr val="accent4"/>
          </a:effectRef>
          <a:fontRef idx="minor">
            <a:schemeClr val="lt1"/>
          </a:fontRef>
        </p:style>
        <p:txBody>
          <a:bodyPr anchor="ctr">
            <a:normAutofit fontScale="90000"/>
          </a:bodyPr>
          <a:lstStyle/>
          <a:p>
            <a:pPr algn="ctr"/>
            <a:r>
              <a:rPr lang="en-US" b="1" u="sng" dirty="0" err="1">
                <a:effectLst>
                  <a:outerShdw blurRad="38100" dist="38100" dir="2700000" algn="tl">
                    <a:srgbClr val="000000">
                      <a:alpha val="43137"/>
                    </a:srgbClr>
                  </a:outerShdw>
                </a:effectLst>
              </a:rPr>
              <a:t>Bài</a:t>
            </a:r>
            <a:r>
              <a:rPr lang="en-US" b="1" u="sng" dirty="0">
                <a:effectLst>
                  <a:outerShdw blurRad="38100" dist="38100" dir="2700000" algn="tl">
                    <a:srgbClr val="000000">
                      <a:alpha val="43137"/>
                    </a:srgbClr>
                  </a:outerShdw>
                </a:effectLst>
              </a:rPr>
              <a:t> 1</a:t>
            </a:r>
            <a:r>
              <a:rPr lang="en-US" b="1" dirty="0">
                <a:effectLst>
                  <a:outerShdw blurRad="38100" dist="38100" dir="2700000" algn="tl">
                    <a:srgbClr val="000000">
                      <a:alpha val="43137"/>
                    </a:srgbClr>
                  </a:outerShdw>
                </a:effectLst>
              </a:rPr>
              <a:t>: </a:t>
            </a:r>
            <a:r>
              <a:rPr lang="vi-VN" b="1" dirty="0">
                <a:effectLst>
                  <a:outerShdw blurRad="38100" dist="38100" dir="2700000" algn="tl">
                    <a:srgbClr val="000000">
                      <a:alpha val="43137"/>
                    </a:srgbClr>
                  </a:outerShdw>
                </a:effectLst>
              </a:rPr>
              <a:t>Trong những hành vi sau đây, theo em, hành vi nào thể hiện phẩm chất chí công vô tư hoặc không chí công vô tư ? Vì sao ?</a:t>
            </a:r>
          </a:p>
        </p:txBody>
      </p:sp>
      <p:sp>
        <p:nvSpPr>
          <p:cNvPr id="3" name="Content Placeholder 2"/>
          <p:cNvSpPr>
            <a:spLocks noGrp="1"/>
          </p:cNvSpPr>
          <p:nvPr>
            <p:ph idx="1"/>
          </p:nvPr>
        </p:nvSpPr>
        <p:spPr>
          <a:xfrm>
            <a:off x="0" y="1701800"/>
            <a:ext cx="12188825" cy="5156200"/>
          </a:xfrm>
        </p:spPr>
        <p:style>
          <a:lnRef idx="2">
            <a:schemeClr val="accent4"/>
          </a:lnRef>
          <a:fillRef idx="1">
            <a:schemeClr val="lt1"/>
          </a:fillRef>
          <a:effectRef idx="0">
            <a:schemeClr val="accent4"/>
          </a:effectRef>
          <a:fontRef idx="minor">
            <a:schemeClr val="dk1"/>
          </a:fontRef>
        </p:style>
        <p:txBody>
          <a:bodyPr anchor="ctr">
            <a:noAutofit/>
          </a:bodyPr>
          <a:lstStyle/>
          <a:p>
            <a:pPr marL="0" indent="0" algn="ctr">
              <a:buNone/>
            </a:pPr>
            <a:r>
              <a:rPr lang="vi-VN" sz="2200" b="1" u="sng" dirty="0">
                <a:effectLst>
                  <a:outerShdw blurRad="38100" dist="38100" dir="2700000" algn="tl">
                    <a:srgbClr val="000000">
                      <a:alpha val="43137"/>
                    </a:srgbClr>
                  </a:outerShdw>
                </a:effectLst>
              </a:rPr>
              <a:t>Trả lời</a:t>
            </a:r>
            <a:r>
              <a:rPr lang="vi-VN" sz="2200" b="1" dirty="0">
                <a:effectLst>
                  <a:outerShdw blurRad="38100" dist="38100" dir="2700000" algn="tl">
                    <a:srgbClr val="000000">
                      <a:alpha val="43137"/>
                    </a:srgbClr>
                  </a:outerShdw>
                </a:effectLst>
              </a:rPr>
              <a:t>:</a:t>
            </a:r>
          </a:p>
          <a:p>
            <a:pPr marL="0" indent="0">
              <a:buNone/>
            </a:pPr>
            <a:r>
              <a:rPr lang="vi-VN" sz="2200" dirty="0">
                <a:effectLst>
                  <a:outerShdw blurRad="38100" dist="38100" dir="2700000" algn="tl">
                    <a:srgbClr val="000000">
                      <a:alpha val="43137"/>
                    </a:srgbClr>
                  </a:outerShdw>
                </a:effectLst>
              </a:rPr>
              <a:t>- Hành vi thể hiện phẩm chất chí công vô tư: (d), (đ), (e) vì:</a:t>
            </a:r>
          </a:p>
          <a:p>
            <a:pPr marL="0" indent="0">
              <a:buNone/>
            </a:pPr>
            <a:r>
              <a:rPr lang="vi-VN" sz="2200" dirty="0">
                <a:effectLst>
                  <a:outerShdw blurRad="38100" dist="38100" dir="2700000" algn="tl">
                    <a:srgbClr val="000000">
                      <a:alpha val="43137"/>
                    </a:srgbClr>
                  </a:outerShdw>
                </a:effectLst>
              </a:rPr>
              <a:t>+ (d) Việc làm của Lan thể hiện sự công bằng, không thiên vị, đúng người đúng yêu cầu</a:t>
            </a:r>
          </a:p>
          <a:p>
            <a:pPr marL="0" indent="0">
              <a:buNone/>
            </a:pPr>
            <a:r>
              <a:rPr lang="vi-VN" sz="2200" dirty="0">
                <a:effectLst>
                  <a:outerShdw blurRad="38100" dist="38100" dir="2700000" algn="tl">
                    <a:srgbClr val="000000">
                      <a:alpha val="43137"/>
                    </a:srgbClr>
                  </a:outerShdw>
                </a:effectLst>
              </a:rPr>
              <a:t>+ (đ) Việc làm của ông Đĩnh thể hiện sự công bằng, không thiên vị</a:t>
            </a:r>
          </a:p>
          <a:p>
            <a:pPr marL="0" indent="0">
              <a:buNone/>
            </a:pPr>
            <a:r>
              <a:rPr lang="vi-VN" sz="2200" dirty="0">
                <a:effectLst>
                  <a:outerShdw blurRad="38100" dist="38100" dir="2700000" algn="tl">
                    <a:srgbClr val="000000">
                      <a:alpha val="43137"/>
                    </a:srgbClr>
                  </a:outerShdw>
                </a:effectLst>
              </a:rPr>
              <a:t>+ (e) Việc làm của bà Nga là đặt lợi ích của tập thể, của cộng đồng lên trên lợi ích của cá nhân.</a:t>
            </a:r>
          </a:p>
          <a:p>
            <a:pPr marL="0" indent="0">
              <a:buNone/>
            </a:pPr>
            <a:r>
              <a:rPr lang="vi-VN" sz="2200" dirty="0">
                <a:effectLst>
                  <a:outerShdw blurRad="38100" dist="38100" dir="2700000" algn="tl">
                    <a:srgbClr val="000000">
                      <a:alpha val="43137"/>
                    </a:srgbClr>
                  </a:outerShdw>
                </a:effectLst>
              </a:rPr>
              <a:t>- Những hành vi (a), (b), (c) thể hiện không chí công vô tư vì họ đều xuất phát từ lợi ích cá nhân hay do tình cảm riêng tư chi phối mà giải quyết công việc một cách thiên lệch không công bằng.</a:t>
            </a:r>
          </a:p>
        </p:txBody>
      </p:sp>
    </p:spTree>
    <p:extLst>
      <p:ext uri="{BB962C8B-B14F-4D97-AF65-F5344CB8AC3E}">
        <p14:creationId xmlns:p14="http://schemas.microsoft.com/office/powerpoint/2010/main" val="299904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88825" cy="1701800"/>
          </a:xfrm>
        </p:spPr>
        <p:style>
          <a:lnRef idx="0">
            <a:schemeClr val="accent4"/>
          </a:lnRef>
          <a:fillRef idx="3">
            <a:schemeClr val="accent4"/>
          </a:fillRef>
          <a:effectRef idx="3">
            <a:schemeClr val="accent4"/>
          </a:effectRef>
          <a:fontRef idx="minor">
            <a:schemeClr val="lt1"/>
          </a:fontRef>
        </p:style>
        <p:txBody>
          <a:bodyPr anchor="ctr">
            <a:normAutofit/>
          </a:bodyPr>
          <a:lstStyle/>
          <a:p>
            <a:pPr algn="ctr"/>
            <a:r>
              <a:rPr lang="en-US" b="1" u="sng" dirty="0" err="1">
                <a:effectLst>
                  <a:outerShdw blurRad="38100" dist="38100" dir="2700000" algn="tl">
                    <a:srgbClr val="000000">
                      <a:alpha val="43137"/>
                    </a:srgbClr>
                  </a:outerShdw>
                </a:effectLst>
              </a:rPr>
              <a:t>Bài</a:t>
            </a:r>
            <a:r>
              <a:rPr lang="en-US" b="1" u="sng" dirty="0">
                <a:effectLst>
                  <a:outerShdw blurRad="38100" dist="38100" dir="2700000" algn="tl">
                    <a:srgbClr val="000000">
                      <a:alpha val="43137"/>
                    </a:srgbClr>
                  </a:outerShdw>
                </a:effectLst>
              </a:rPr>
              <a:t> 2</a:t>
            </a:r>
            <a:r>
              <a:rPr lang="en-US" b="1" dirty="0">
                <a:effectLst>
                  <a:outerShdw blurRad="38100" dist="38100" dir="2700000" algn="tl">
                    <a:srgbClr val="000000">
                      <a:alpha val="43137"/>
                    </a:srgbClr>
                  </a:outerShdw>
                </a:effectLst>
              </a:rPr>
              <a:t>: </a:t>
            </a:r>
            <a:r>
              <a:rPr lang="vi-VN" b="1" dirty="0">
                <a:effectLst>
                  <a:outerShdw blurRad="38100" dist="38100" dir="2700000" algn="tl">
                    <a:srgbClr val="000000">
                      <a:alpha val="43137"/>
                    </a:srgbClr>
                  </a:outerShdw>
                </a:effectLst>
              </a:rPr>
              <a:t>Em tán thành hay không tán thành với những quan điểm nào sau đây ? Vì sao ?</a:t>
            </a:r>
          </a:p>
        </p:txBody>
      </p:sp>
      <p:sp>
        <p:nvSpPr>
          <p:cNvPr id="3" name="Content Placeholder 2"/>
          <p:cNvSpPr>
            <a:spLocks noGrp="1"/>
          </p:cNvSpPr>
          <p:nvPr>
            <p:ph idx="1"/>
          </p:nvPr>
        </p:nvSpPr>
        <p:spPr>
          <a:xfrm>
            <a:off x="1" y="1701800"/>
            <a:ext cx="3214091" cy="5156200"/>
          </a:xfrm>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vi-VN" sz="2050" dirty="0">
                <a:effectLst>
                  <a:outerShdw blurRad="38100" dist="38100" dir="2700000" algn="tl">
                    <a:srgbClr val="000000">
                      <a:alpha val="43137"/>
                    </a:srgbClr>
                  </a:outerShdw>
                </a:effectLst>
              </a:rPr>
              <a:t>a) Chỉ những người có chức, có quyền mới cần phải chí công vô tư ;</a:t>
            </a:r>
          </a:p>
          <a:p>
            <a:pPr marL="0" indent="0">
              <a:buNone/>
            </a:pPr>
            <a:r>
              <a:rPr lang="vi-VN" sz="2050" dirty="0">
                <a:effectLst>
                  <a:outerShdw blurRad="38100" dist="38100" dir="2700000" algn="tl">
                    <a:srgbClr val="000000">
                      <a:alpha val="43137"/>
                    </a:srgbClr>
                  </a:outerShdw>
                </a:effectLst>
              </a:rPr>
              <a:t>b) Người sống chí công vô tư chỉ thiệt cho mình ;</a:t>
            </a:r>
          </a:p>
          <a:p>
            <a:pPr marL="0" indent="0">
              <a:buNone/>
            </a:pPr>
            <a:r>
              <a:rPr lang="vi-VN" sz="2050" dirty="0">
                <a:effectLst>
                  <a:outerShdw blurRad="38100" dist="38100" dir="2700000" algn="tl">
                    <a:srgbClr val="000000">
                      <a:alpha val="43137"/>
                    </a:srgbClr>
                  </a:outerShdw>
                </a:effectLst>
              </a:rPr>
              <a:t>c) Học sinh còn nhỏ tuổi thì không thể rèn luyện được phẩm chất chí công vô tư;</a:t>
            </a:r>
          </a:p>
          <a:p>
            <a:pPr marL="0" indent="0">
              <a:buNone/>
            </a:pPr>
            <a:r>
              <a:rPr lang="vi-VN" sz="2050" dirty="0">
                <a:effectLst>
                  <a:outerShdw blurRad="38100" dist="38100" dir="2700000" algn="tl">
                    <a:srgbClr val="000000">
                      <a:alpha val="43137"/>
                    </a:srgbClr>
                  </a:outerShdw>
                </a:effectLst>
              </a:rPr>
              <a:t>d) Chí công vô tư là phẩm chất tốt đẹp của công dân ;</a:t>
            </a:r>
          </a:p>
          <a:p>
            <a:pPr marL="0" indent="0">
              <a:buNone/>
            </a:pPr>
            <a:r>
              <a:rPr lang="vi-VN" sz="2050" dirty="0">
                <a:effectLst>
                  <a:outerShdw blurRad="38100" dist="38100" dir="2700000" algn="tl">
                    <a:srgbClr val="000000">
                      <a:alpha val="43137"/>
                    </a:srgbClr>
                  </a:outerShdw>
                </a:effectLst>
              </a:rPr>
              <a:t>đ) Chí công vô tư phải thể hiện ở cả lời nói và việc làm.</a:t>
            </a:r>
          </a:p>
        </p:txBody>
      </p:sp>
      <p:sp>
        <p:nvSpPr>
          <p:cNvPr id="4" name="Content Placeholder 2"/>
          <p:cNvSpPr txBox="1">
            <a:spLocks/>
          </p:cNvSpPr>
          <p:nvPr/>
        </p:nvSpPr>
        <p:spPr>
          <a:xfrm>
            <a:off x="3214092" y="1701800"/>
            <a:ext cx="8974733" cy="5156200"/>
          </a:xfrm>
          <a:prstGeom prst="rect">
            <a:avLst/>
          </a:prstGeom>
        </p:spPr>
        <p:style>
          <a:lnRef idx="2">
            <a:schemeClr val="accent4"/>
          </a:lnRef>
          <a:fillRef idx="1">
            <a:schemeClr val="lt1"/>
          </a:fillRef>
          <a:effectRef idx="0">
            <a:schemeClr val="accent4"/>
          </a:effectRef>
          <a:fontRef idx="minor">
            <a:schemeClr val="dk1"/>
          </a:fontRef>
        </p:style>
        <p:txBody>
          <a:bodyPr vert="horz" lIns="121899" tIns="60949" rIns="121899" bIns="60949" rtlCol="0" anchor="ctr">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dk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dk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dk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9pPr>
          </a:lstStyle>
          <a:p>
            <a:pPr marL="0" indent="0" algn="ctr">
              <a:buFont typeface="Arial" pitchFamily="34" charset="0"/>
              <a:buNone/>
            </a:pPr>
            <a:r>
              <a:rPr lang="vi-VN" sz="2100" b="1" u="sng" dirty="0">
                <a:effectLst>
                  <a:outerShdw blurRad="38100" dist="38100" dir="2700000" algn="tl">
                    <a:srgbClr val="000000">
                      <a:alpha val="43137"/>
                    </a:srgbClr>
                  </a:outerShdw>
                </a:effectLst>
              </a:rPr>
              <a:t>Trả lời</a:t>
            </a:r>
            <a:r>
              <a:rPr lang="vi-VN" sz="2100" b="1" dirty="0">
                <a:effectLst>
                  <a:outerShdw blurRad="38100" dist="38100" dir="2700000" algn="tl">
                    <a:srgbClr val="000000">
                      <a:alpha val="43137"/>
                    </a:srgbClr>
                  </a:outerShdw>
                </a:effectLst>
              </a:rPr>
              <a:t>:</a:t>
            </a:r>
          </a:p>
          <a:p>
            <a:pPr marL="0" indent="0">
              <a:buNone/>
            </a:pPr>
            <a:r>
              <a:rPr lang="vi-VN" sz="2100" dirty="0">
                <a:effectLst>
                  <a:outerShdw blurRad="38100" dist="38100" dir="2700000" algn="tl">
                    <a:srgbClr val="000000">
                      <a:alpha val="43137"/>
                    </a:srgbClr>
                  </a:outerShdw>
                </a:effectLst>
              </a:rPr>
              <a:t>- Tán thành với quan điểm (d), (đ). Vì chí công vô tư là phẩm chất mà mọi công dân cần có và cần được thể hiện bằng cả lời nói và việc làm</a:t>
            </a:r>
          </a:p>
          <a:p>
            <a:pPr marL="0" indent="0">
              <a:buNone/>
            </a:pPr>
            <a:r>
              <a:rPr lang="vi-VN" sz="2100" dirty="0">
                <a:effectLst>
                  <a:outerShdw blurRad="38100" dist="38100" dir="2700000" algn="tl">
                    <a:srgbClr val="000000">
                      <a:alpha val="43137"/>
                    </a:srgbClr>
                  </a:outerShdw>
                </a:effectLst>
              </a:rPr>
              <a:t>- Không tán thành với các quan điểm sau:</a:t>
            </a:r>
          </a:p>
          <a:p>
            <a:pPr marL="0" indent="0">
              <a:buNone/>
            </a:pPr>
            <a:r>
              <a:rPr lang="vi-VN" sz="2100" dirty="0">
                <a:effectLst>
                  <a:outerShdw blurRad="38100" dist="38100" dir="2700000" algn="tl">
                    <a:srgbClr val="000000">
                      <a:alpha val="43137"/>
                    </a:srgbClr>
                  </a:outerShdw>
                </a:effectLst>
              </a:rPr>
              <a:t>+ Quan điểm (a): Vì chí công vô tư là phẩm chất đạo đức đẹp và cần thiết đối với tất cả mọi người chứ không phải chỉ với người có chức, có quyền.</a:t>
            </a:r>
          </a:p>
          <a:p>
            <a:pPr marL="0" indent="0">
              <a:buNone/>
            </a:pPr>
            <a:r>
              <a:rPr lang="vi-VN" sz="2100" dirty="0">
                <a:effectLst>
                  <a:outerShdw blurRad="38100" dist="38100" dir="2700000" algn="tl">
                    <a:srgbClr val="000000">
                      <a:alpha val="43137"/>
                    </a:srgbClr>
                  </a:outerShdw>
                </a:effectLst>
              </a:rPr>
              <a:t>+ Quan điểm (b): Vì chí công vô tư đem lại lợi ích cho tập thể và cộng đồng xã hội. Mọi người đều chí công vô tư thì đất nước sẽ giàu mạnh, xã hội tốt đẹp, công bằng, cuộc sống nhân dân được ấm no, hạnh phúc.</a:t>
            </a:r>
          </a:p>
          <a:p>
            <a:pPr marL="0" indent="0">
              <a:buNone/>
            </a:pPr>
            <a:r>
              <a:rPr lang="vi-VN" sz="2100" dirty="0">
                <a:effectLst>
                  <a:outerShdw blurRad="38100" dist="38100" dir="2700000" algn="tl">
                    <a:srgbClr val="000000">
                      <a:alpha val="43137"/>
                    </a:srgbClr>
                  </a:outerShdw>
                </a:effectLst>
              </a:rPr>
              <a:t>+ Quan điểm (c): Vì phẩm chất chí công vô tư được rèn luyện ngay từ khi còn nhỏ, khi còn là học sinh thông qua lời nói và việc làm hàng ngày, trong quan hệ đối xử với mọi người xung quanh (trong gia đình, ở nhà trường và ngoài xã hội...)</a:t>
            </a:r>
          </a:p>
        </p:txBody>
      </p:sp>
    </p:spTree>
    <p:extLst>
      <p:ext uri="{BB962C8B-B14F-4D97-AF65-F5344CB8AC3E}">
        <p14:creationId xmlns:p14="http://schemas.microsoft.com/office/powerpoint/2010/main" val="142307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88825" cy="1412776"/>
          </a:xfrm>
        </p:spPr>
        <p:style>
          <a:lnRef idx="0">
            <a:schemeClr val="accent4"/>
          </a:lnRef>
          <a:fillRef idx="3">
            <a:schemeClr val="accent4"/>
          </a:fillRef>
          <a:effectRef idx="3">
            <a:schemeClr val="accent4"/>
          </a:effectRef>
          <a:fontRef idx="minor">
            <a:schemeClr val="lt1"/>
          </a:fontRef>
        </p:style>
        <p:txBody>
          <a:bodyPr anchor="ctr">
            <a:noAutofit/>
          </a:bodyPr>
          <a:lstStyle/>
          <a:p>
            <a:pPr algn="ctr"/>
            <a:r>
              <a:rPr lang="en-US" sz="3600" b="1" u="sng" dirty="0" err="1">
                <a:effectLst>
                  <a:outerShdw blurRad="38100" dist="38100" dir="2700000" algn="tl">
                    <a:srgbClr val="000000">
                      <a:alpha val="43137"/>
                    </a:srgbClr>
                  </a:outerShdw>
                </a:effectLst>
              </a:rPr>
              <a:t>Bài</a:t>
            </a:r>
            <a:r>
              <a:rPr lang="en-US" sz="3600" b="1" u="sng" dirty="0">
                <a:effectLst>
                  <a:outerShdw blurRad="38100" dist="38100" dir="2700000" algn="tl">
                    <a:srgbClr val="000000">
                      <a:alpha val="43137"/>
                    </a:srgbClr>
                  </a:outerShdw>
                </a:effectLst>
              </a:rPr>
              <a:t> 3</a:t>
            </a:r>
            <a:r>
              <a:rPr lang="en-US" sz="3600" b="1" dirty="0">
                <a:effectLst>
                  <a:outerShdw blurRad="38100" dist="38100" dir="2700000" algn="tl">
                    <a:srgbClr val="000000">
                      <a:alpha val="43137"/>
                    </a:srgbClr>
                  </a:outerShdw>
                </a:effectLst>
              </a:rPr>
              <a:t>: </a:t>
            </a:r>
            <a:r>
              <a:rPr lang="vi-VN" sz="3600" b="1" dirty="0">
                <a:effectLst>
                  <a:outerShdw blurRad="38100" dist="38100" dir="2700000" algn="tl">
                    <a:srgbClr val="000000">
                      <a:alpha val="43137"/>
                    </a:srgbClr>
                  </a:outerShdw>
                </a:effectLst>
              </a:rPr>
              <a:t>Em sẽ làm gì trong mỗi trường hợp sau đây (im lặng, phản đối hay đồng tình) và giải thích vì sao em lại làm như vậy ?</a:t>
            </a:r>
          </a:p>
        </p:txBody>
      </p:sp>
      <p:sp>
        <p:nvSpPr>
          <p:cNvPr id="3" name="Content Placeholder 2"/>
          <p:cNvSpPr>
            <a:spLocks noGrp="1"/>
          </p:cNvSpPr>
          <p:nvPr>
            <p:ph idx="1"/>
          </p:nvPr>
        </p:nvSpPr>
        <p:spPr>
          <a:xfrm>
            <a:off x="1" y="1412776"/>
            <a:ext cx="3214091" cy="5445224"/>
          </a:xfrm>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vi-VN" sz="2050" dirty="0">
                <a:effectLst>
                  <a:outerShdw blurRad="38100" dist="38100" dir="2700000" algn="tl">
                    <a:srgbClr val="000000">
                      <a:alpha val="43137"/>
                    </a:srgbClr>
                  </a:outerShdw>
                </a:effectLst>
              </a:rPr>
              <a:t>a) Em biết ông Ba làm nhiều việc sai trái, nhưng ông Ba lại là ân nhân của gia đình em.</a:t>
            </a:r>
          </a:p>
          <a:p>
            <a:pPr marL="0" indent="0">
              <a:buNone/>
            </a:pPr>
            <a:r>
              <a:rPr lang="vi-VN" sz="2050" dirty="0">
                <a:effectLst>
                  <a:outerShdw blurRad="38100" dist="38100" dir="2700000" algn="tl">
                    <a:srgbClr val="000000">
                      <a:alpha val="43137"/>
                    </a:srgbClr>
                  </a:outerShdw>
                </a:effectLst>
              </a:rPr>
              <a:t>b) Em biết ý kiến của bạn Trung là đúng, song ý kiến đó lại bị đa số các bạn trong lớp phản đối.</a:t>
            </a:r>
          </a:p>
          <a:p>
            <a:pPr marL="0" indent="0">
              <a:buNone/>
            </a:pPr>
            <a:r>
              <a:rPr lang="vi-VN" sz="2050" dirty="0">
                <a:effectLst>
                  <a:outerShdw blurRad="38100" dist="38100" dir="2700000" algn="tl">
                    <a:srgbClr val="000000">
                      <a:alpha val="43137"/>
                    </a:srgbClr>
                  </a:outerShdw>
                </a:effectLst>
              </a:rPr>
              <a:t>c) Khi đề cử đại biểu tham dự Đại hội “Cháu ngoan Bác Hồ” của thành phố, một số bạn biết Trang hoàn toàn xứng đáng, song lại không đồng ý cử Trang vì Trang hay phê bình mỗi khi các bạn đó có khuyết điểm.</a:t>
            </a:r>
          </a:p>
        </p:txBody>
      </p:sp>
      <p:sp>
        <p:nvSpPr>
          <p:cNvPr id="4" name="Content Placeholder 2"/>
          <p:cNvSpPr txBox="1">
            <a:spLocks/>
          </p:cNvSpPr>
          <p:nvPr/>
        </p:nvSpPr>
        <p:spPr>
          <a:xfrm>
            <a:off x="3214092" y="1412776"/>
            <a:ext cx="8974733" cy="5445224"/>
          </a:xfrm>
          <a:prstGeom prst="rect">
            <a:avLst/>
          </a:prstGeom>
        </p:spPr>
        <p:style>
          <a:lnRef idx="2">
            <a:schemeClr val="accent4"/>
          </a:lnRef>
          <a:fillRef idx="1">
            <a:schemeClr val="lt1"/>
          </a:fillRef>
          <a:effectRef idx="0">
            <a:schemeClr val="accent4"/>
          </a:effectRef>
          <a:fontRef idx="minor">
            <a:schemeClr val="dk1"/>
          </a:fontRef>
        </p:style>
        <p:txBody>
          <a:bodyPr vert="horz" lIns="121899" tIns="60949" rIns="121899" bIns="60949" rtlCol="0" anchor="ctr">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dk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dk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dk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9pPr>
          </a:lstStyle>
          <a:p>
            <a:pPr marL="0" indent="0" algn="ctr">
              <a:buFont typeface="Arial" pitchFamily="34" charset="0"/>
              <a:buNone/>
            </a:pPr>
            <a:r>
              <a:rPr lang="vi-VN" sz="2100" b="1" u="sng" dirty="0">
                <a:effectLst>
                  <a:outerShdw blurRad="38100" dist="38100" dir="2700000" algn="tl">
                    <a:srgbClr val="000000">
                      <a:alpha val="43137"/>
                    </a:srgbClr>
                  </a:outerShdw>
                </a:effectLst>
              </a:rPr>
              <a:t>Trả lời</a:t>
            </a:r>
            <a:r>
              <a:rPr lang="vi-VN" sz="2100" b="1" dirty="0">
                <a:effectLst>
                  <a:outerShdw blurRad="38100" dist="38100" dir="2700000" algn="tl">
                    <a:srgbClr val="000000">
                      <a:alpha val="43137"/>
                    </a:srgbClr>
                  </a:outerShdw>
                </a:effectLst>
              </a:rPr>
              <a:t>:</a:t>
            </a:r>
          </a:p>
          <a:p>
            <a:pPr marL="0" indent="0">
              <a:buNone/>
            </a:pPr>
            <a:r>
              <a:rPr lang="vi-VN" sz="2100" dirty="0">
                <a:effectLst>
                  <a:outerShdw blurRad="38100" dist="38100" dir="2700000" algn="tl">
                    <a:srgbClr val="000000">
                      <a:alpha val="43137"/>
                    </a:srgbClr>
                  </a:outerShdw>
                </a:effectLst>
              </a:rPr>
              <a:t>Em không đồng tình các việc làm trên, vì tất cả các việc làm không thể hiện sự chí công vô tư.</a:t>
            </a:r>
          </a:p>
          <a:p>
            <a:pPr marL="0" indent="0">
              <a:buNone/>
            </a:pPr>
            <a:r>
              <a:rPr lang="vi-VN" sz="2100" dirty="0">
                <a:effectLst>
                  <a:outerShdw blurRad="38100" dist="38100" dir="2700000" algn="tl">
                    <a:srgbClr val="000000">
                      <a:alpha val="43137"/>
                    </a:srgbClr>
                  </a:outerShdw>
                </a:effectLst>
              </a:rPr>
              <a:t>- Trường hợp (a): Ông Ba sai, nhưng vì nể không dám chỉ ra cái của ông Ba như vậy, mình trở thành kẻ đồng lõa dung túng với sai của ông Ba.</a:t>
            </a:r>
          </a:p>
          <a:p>
            <a:pPr marL="0" indent="0">
              <a:buNone/>
            </a:pPr>
            <a:r>
              <a:rPr lang="vi-VN" sz="2100" dirty="0">
                <a:effectLst>
                  <a:outerShdw blurRad="38100" dist="38100" dir="2700000" algn="tl">
                    <a:srgbClr val="000000">
                      <a:alpha val="43137"/>
                    </a:srgbClr>
                  </a:outerShdw>
                </a:effectLst>
              </a:rPr>
              <a:t>- Trường hợp (b), (c): Ý kiến của Trung đúng; hành vi của Trang đúng, mình phải đứng về lẽ phải, bảo vệ cho Trung và Trang, vậy mới là người thấu tình đạt lí, chí công vô tư.</a:t>
            </a:r>
          </a:p>
        </p:txBody>
      </p:sp>
    </p:spTree>
    <p:extLst>
      <p:ext uri="{BB962C8B-B14F-4D97-AF65-F5344CB8AC3E}">
        <p14:creationId xmlns:p14="http://schemas.microsoft.com/office/powerpoint/2010/main" val="250410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88825" cy="1412776"/>
          </a:xfrm>
        </p:spPr>
        <p:style>
          <a:lnRef idx="0">
            <a:schemeClr val="accent4"/>
          </a:lnRef>
          <a:fillRef idx="3">
            <a:schemeClr val="accent4"/>
          </a:fillRef>
          <a:effectRef idx="3">
            <a:schemeClr val="accent4"/>
          </a:effectRef>
          <a:fontRef idx="minor">
            <a:schemeClr val="lt1"/>
          </a:fontRef>
        </p:style>
        <p:txBody>
          <a:bodyPr anchor="ctr">
            <a:noAutofit/>
          </a:bodyPr>
          <a:lstStyle/>
          <a:p>
            <a:pPr algn="ctr"/>
            <a:r>
              <a:rPr lang="en-US" sz="3600" b="1" u="sng" dirty="0" err="1">
                <a:effectLst>
                  <a:outerShdw blurRad="38100" dist="38100" dir="2700000" algn="tl">
                    <a:srgbClr val="000000">
                      <a:alpha val="43137"/>
                    </a:srgbClr>
                  </a:outerShdw>
                </a:effectLst>
              </a:rPr>
              <a:t>Bài</a:t>
            </a:r>
            <a:r>
              <a:rPr lang="en-US" sz="3600" b="1" u="sng" dirty="0">
                <a:effectLst>
                  <a:outerShdw blurRad="38100" dist="38100" dir="2700000" algn="tl">
                    <a:srgbClr val="000000">
                      <a:alpha val="43137"/>
                    </a:srgbClr>
                  </a:outerShdw>
                </a:effectLst>
              </a:rPr>
              <a:t> 4</a:t>
            </a:r>
            <a:r>
              <a:rPr lang="en-US" sz="3600" b="1" dirty="0">
                <a:effectLst>
                  <a:outerShdw blurRad="38100" dist="38100" dir="2700000" algn="tl">
                    <a:srgbClr val="000000">
                      <a:alpha val="43137"/>
                    </a:srgbClr>
                  </a:outerShdw>
                </a:effectLst>
              </a:rPr>
              <a:t>: </a:t>
            </a:r>
            <a:r>
              <a:rPr lang="vi-VN" sz="3600" b="1" dirty="0">
                <a:effectLst>
                  <a:outerShdw blurRad="38100" dist="38100" dir="2700000" algn="tl">
                    <a:srgbClr val="000000">
                      <a:alpha val="43137"/>
                    </a:srgbClr>
                  </a:outerShdw>
                </a:effectLst>
              </a:rPr>
              <a:t>Hãy nêu một ví dụ về việc làm thể hiện phẩm chất chí công vô tư trong học tập, trong cuộc sống mà em biết.</a:t>
            </a:r>
          </a:p>
        </p:txBody>
      </p:sp>
      <p:sp>
        <p:nvSpPr>
          <p:cNvPr id="4" name="Content Placeholder 2"/>
          <p:cNvSpPr txBox="1">
            <a:spLocks/>
          </p:cNvSpPr>
          <p:nvPr/>
        </p:nvSpPr>
        <p:spPr>
          <a:xfrm>
            <a:off x="0" y="1412776"/>
            <a:ext cx="12188825" cy="5445224"/>
          </a:xfrm>
          <a:prstGeom prst="rect">
            <a:avLst/>
          </a:prstGeom>
        </p:spPr>
        <p:style>
          <a:lnRef idx="2">
            <a:schemeClr val="accent4"/>
          </a:lnRef>
          <a:fillRef idx="1">
            <a:schemeClr val="lt1"/>
          </a:fillRef>
          <a:effectRef idx="0">
            <a:schemeClr val="accent4"/>
          </a:effectRef>
          <a:fontRef idx="minor">
            <a:schemeClr val="dk1"/>
          </a:fontRef>
        </p:style>
        <p:txBody>
          <a:bodyPr vert="horz" lIns="121899" tIns="60949" rIns="121899" bIns="60949" rtlCol="0" anchor="ctr">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dk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dk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dk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9pPr>
          </a:lstStyle>
          <a:p>
            <a:pPr marL="0" indent="0" algn="ctr">
              <a:buFont typeface="Arial" pitchFamily="34" charset="0"/>
              <a:buNone/>
            </a:pPr>
            <a:r>
              <a:rPr lang="vi-VN" sz="2100" b="1" u="sng" dirty="0">
                <a:effectLst>
                  <a:outerShdw blurRad="38100" dist="38100" dir="2700000" algn="tl">
                    <a:srgbClr val="000000">
                      <a:alpha val="43137"/>
                    </a:srgbClr>
                  </a:outerShdw>
                </a:effectLst>
              </a:rPr>
              <a:t>Trả lời</a:t>
            </a:r>
            <a:r>
              <a:rPr lang="vi-VN" sz="2100" b="1" dirty="0">
                <a:effectLst>
                  <a:outerShdw blurRad="38100" dist="38100" dir="2700000" algn="tl">
                    <a:srgbClr val="000000">
                      <a:alpha val="43137"/>
                    </a:srgbClr>
                  </a:outerShdw>
                </a:effectLst>
              </a:rPr>
              <a:t>:</a:t>
            </a:r>
          </a:p>
          <a:p>
            <a:pPr marL="0" indent="0">
              <a:buNone/>
            </a:pPr>
            <a:r>
              <a:rPr lang="vi-VN" sz="2100" dirty="0">
                <a:effectLst>
                  <a:outerShdw blurRad="38100" dist="38100" dir="2700000" algn="tl">
                    <a:srgbClr val="000000">
                      <a:alpha val="43137"/>
                    </a:srgbClr>
                  </a:outerShdw>
                </a:effectLst>
              </a:rPr>
              <a:t>– Trong học tập:</a:t>
            </a:r>
          </a:p>
          <a:p>
            <a:pPr marL="0" indent="0">
              <a:buNone/>
            </a:pPr>
            <a:r>
              <a:rPr lang="vi-VN" sz="2100" dirty="0">
                <a:effectLst>
                  <a:outerShdw blurRad="38100" dist="38100" dir="2700000" algn="tl">
                    <a:srgbClr val="000000">
                      <a:alpha val="43137"/>
                    </a:srgbClr>
                  </a:outerShdw>
                </a:effectLst>
              </a:rPr>
              <a:t>Ví dụ: Hoa và Huyền là bạn học cùng lớp 10A2. Được sự tín nhiệm của các thành viên trong lớp, Hoa được bầu là lớp trưởng. Hoa là học sinh giỏi của lớp, luôn tuân thủ chặt chẽ nội quy của lớp và trường. Ngược lại, Huyền lại thường xuyên đi học muộn. Tuy nhiên, Hoa không lợi dụng quyền hạn của mình để bao che cho Huyền. Khi Huyền mắc lỗi, Hoa sẵn sàng phê bình bạn trước lớp. Việc làm đó, không chỉ là biểu hiện của chí công vô tư mà còn góp phần cho Huyền rút kinh nghiệm và đạt kết quả cao trong học tập.</a:t>
            </a:r>
          </a:p>
          <a:p>
            <a:pPr marL="0" indent="0">
              <a:buNone/>
            </a:pPr>
            <a:r>
              <a:rPr lang="vi-VN" sz="2100" dirty="0">
                <a:effectLst>
                  <a:outerShdw blurRad="38100" dist="38100" dir="2700000" algn="tl">
                    <a:srgbClr val="000000">
                      <a:alpha val="43137"/>
                    </a:srgbClr>
                  </a:outerShdw>
                </a:effectLst>
              </a:rPr>
              <a:t>– Trong cuộc sống:</a:t>
            </a:r>
          </a:p>
          <a:p>
            <a:pPr marL="0" indent="0">
              <a:buNone/>
            </a:pPr>
            <a:r>
              <a:rPr lang="vi-VN" sz="2100" dirty="0">
                <a:effectLst>
                  <a:outerShdw blurRad="38100" dist="38100" dir="2700000" algn="tl">
                    <a:srgbClr val="000000">
                      <a:alpha val="43137"/>
                    </a:srgbClr>
                  </a:outerShdw>
                </a:effectLst>
              </a:rPr>
              <a:t>Ví dụ: Ông Hùng là cán bộ tư pháp hộ tịch xã A. Khi người thân đến thực hiện các thủ như khai sinh, đăng ký kết hôn,… vẫn phải thực hiện đúng quy định của pháp luật mà không có bất kỳ sự ưu tiên nào. Đây là một biểu hiện cơ bản về phẩm chất chí công vô tư của cán bộ, công chức.</a:t>
            </a:r>
          </a:p>
        </p:txBody>
      </p:sp>
    </p:spTree>
    <p:extLst>
      <p:ext uri="{BB962C8B-B14F-4D97-AF65-F5344CB8AC3E}">
        <p14:creationId xmlns:p14="http://schemas.microsoft.com/office/powerpoint/2010/main" val="95298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0"/>
            <a:ext cx="8254652" cy="6860180"/>
          </a:xfrm>
        </p:spPr>
        <p:style>
          <a:lnRef idx="0">
            <a:schemeClr val="accent6"/>
          </a:lnRef>
          <a:fillRef idx="3">
            <a:schemeClr val="accent6"/>
          </a:fillRef>
          <a:effectRef idx="3">
            <a:schemeClr val="accent6"/>
          </a:effectRef>
          <a:fontRef idx="minor">
            <a:schemeClr val="lt1"/>
          </a:fontRef>
        </p:style>
        <p:txBody>
          <a:bodyPr anchor="ctr"/>
          <a:lstStyle/>
          <a:p>
            <a:pPr algn="ctr"/>
            <a:r>
              <a:rPr lang="en-US" b="1" dirty="0"/>
              <a:t>IV. </a:t>
            </a:r>
            <a:r>
              <a:rPr lang="en-US" b="1" dirty="0" err="1"/>
              <a:t>Tổng</a:t>
            </a:r>
            <a:r>
              <a:rPr lang="en-US" b="1" dirty="0"/>
              <a:t> </a:t>
            </a:r>
            <a:r>
              <a:rPr lang="en-US" b="1" dirty="0" err="1"/>
              <a:t>kết</a:t>
            </a:r>
            <a:endParaRPr lang="vi-VN" b="1" dirty="0"/>
          </a:p>
        </p:txBody>
      </p:sp>
    </p:spTree>
    <p:extLst>
      <p:ext uri="{BB962C8B-B14F-4D97-AF65-F5344CB8AC3E}">
        <p14:creationId xmlns:p14="http://schemas.microsoft.com/office/powerpoint/2010/main" val="38099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6094413" cy="6858000"/>
          </a:xfrm>
          <a:prstGeom prst="rect">
            <a:avLst/>
          </a:prstGeom>
        </p:spPr>
      </p:pic>
      <p:pic>
        <p:nvPicPr>
          <p:cNvPr id="3" name="Picture 2"/>
          <p:cNvPicPr>
            <a:picLocks noChangeAspect="1"/>
          </p:cNvPicPr>
          <p:nvPr/>
        </p:nvPicPr>
        <p:blipFill>
          <a:blip r:embed="rId3"/>
          <a:stretch>
            <a:fillRect/>
          </a:stretch>
        </p:blipFill>
        <p:spPr>
          <a:xfrm>
            <a:off x="6094413" y="0"/>
            <a:ext cx="6094412" cy="6858000"/>
          </a:xfrm>
          <a:prstGeom prst="rect">
            <a:avLst/>
          </a:prstGeom>
        </p:spPr>
      </p:pic>
    </p:spTree>
    <p:extLst>
      <p:ext uri="{BB962C8B-B14F-4D97-AF65-F5344CB8AC3E}">
        <p14:creationId xmlns:p14="http://schemas.microsoft.com/office/powerpoint/2010/main" val="131792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3931" y="0"/>
            <a:ext cx="1224137" cy="1700808"/>
          </a:xfrm>
        </p:spPr>
        <p:style>
          <a:lnRef idx="0">
            <a:schemeClr val="dk1"/>
          </a:lnRef>
          <a:fillRef idx="3">
            <a:schemeClr val="dk1"/>
          </a:fillRef>
          <a:effectRef idx="3">
            <a:schemeClr val="dk1"/>
          </a:effectRef>
          <a:fontRef idx="minor">
            <a:schemeClr val="lt1"/>
          </a:fontRef>
        </p:style>
        <p:txBody>
          <a:bodyPr anchor="ctr">
            <a:normAutofit/>
          </a:bodyPr>
          <a:lstStyle/>
          <a:p>
            <a:pPr marL="0" indent="0" algn="ctr">
              <a:buNone/>
            </a:pPr>
            <a:r>
              <a:rPr lang="en-US" sz="2000" b="1" dirty="0">
                <a:effectLst>
                  <a:outerShdw blurRad="38100" dist="38100" dir="2700000" algn="tl">
                    <a:srgbClr val="000000">
                      <a:alpha val="43137"/>
                    </a:srgbClr>
                  </a:outerShdw>
                </a:effectLst>
              </a:rPr>
              <a:t>CẦN</a:t>
            </a:r>
            <a:endParaRPr lang="vi-VN" sz="2000" b="1" dirty="0">
              <a:effectLst>
                <a:outerShdw blurRad="38100" dist="38100" dir="2700000" algn="tl">
                  <a:srgbClr val="000000">
                    <a:alpha val="43137"/>
                  </a:srgbClr>
                </a:outerShdw>
              </a:effectLst>
            </a:endParaRPr>
          </a:p>
        </p:txBody>
      </p:sp>
      <p:sp>
        <p:nvSpPr>
          <p:cNvPr id="4" name="Title 1"/>
          <p:cNvSpPr>
            <a:spLocks noGrp="1"/>
          </p:cNvSpPr>
          <p:nvPr>
            <p:ph type="title"/>
          </p:nvPr>
        </p:nvSpPr>
        <p:spPr>
          <a:xfrm>
            <a:off x="0" y="0"/>
            <a:ext cx="1028530" cy="6858000"/>
          </a:xfrm>
        </p:spPr>
        <p:style>
          <a:lnRef idx="0">
            <a:schemeClr val="accent6"/>
          </a:lnRef>
          <a:fillRef idx="3">
            <a:schemeClr val="accent6"/>
          </a:fillRef>
          <a:effectRef idx="3">
            <a:schemeClr val="accent6"/>
          </a:effectRef>
          <a:fontRef idx="minor">
            <a:schemeClr val="lt1"/>
          </a:fontRef>
        </p:style>
        <p:txBody>
          <a:bodyPr anchor="ctr">
            <a:noAutofit/>
          </a:bodyPr>
          <a:lstStyle/>
          <a:p>
            <a:pPr algn="ctr"/>
            <a:r>
              <a:rPr lang="en-US" sz="2500" b="1" dirty="0" err="1"/>
              <a:t>Chí</a:t>
            </a:r>
            <a:r>
              <a:rPr lang="en-US" sz="2500" b="1" dirty="0"/>
              <a:t> </a:t>
            </a:r>
            <a:r>
              <a:rPr lang="en-US" sz="2500" b="1" dirty="0" err="1"/>
              <a:t>công</a:t>
            </a:r>
            <a:r>
              <a:rPr lang="en-US" sz="2500" b="1" dirty="0"/>
              <a:t> </a:t>
            </a:r>
            <a:r>
              <a:rPr lang="en-US" sz="2500" b="1" dirty="0" err="1"/>
              <a:t>vô</a:t>
            </a:r>
            <a:r>
              <a:rPr lang="en-US" sz="2500" b="1" dirty="0"/>
              <a:t> </a:t>
            </a:r>
            <a:r>
              <a:rPr lang="en-US" sz="2500" b="1" dirty="0" err="1"/>
              <a:t>tư</a:t>
            </a:r>
            <a:endParaRPr lang="vi-VN" sz="2500" b="1" dirty="0"/>
          </a:p>
        </p:txBody>
      </p:sp>
      <p:sp>
        <p:nvSpPr>
          <p:cNvPr id="5" name="Content Placeholder 2"/>
          <p:cNvSpPr txBox="1">
            <a:spLocks/>
          </p:cNvSpPr>
          <p:nvPr/>
        </p:nvSpPr>
        <p:spPr>
          <a:xfrm>
            <a:off x="1773931" y="1700808"/>
            <a:ext cx="1224137" cy="1755576"/>
          </a:xfrm>
          <a:prstGeom prst="rect">
            <a:avLst/>
          </a:prstGeom>
        </p:spPr>
        <p:style>
          <a:lnRef idx="0">
            <a:schemeClr val="accent1"/>
          </a:lnRef>
          <a:fillRef idx="3">
            <a:schemeClr val="accent1"/>
          </a:fillRef>
          <a:effectRef idx="3">
            <a:schemeClr val="accent1"/>
          </a:effectRef>
          <a:fontRef idx="minor">
            <a:schemeClr val="lt1"/>
          </a:fontRef>
        </p:style>
        <p:txBody>
          <a:bodyPr vert="horz" lIns="121899" tIns="60949" rIns="121899" bIns="60949" rtlCol="0" anchor="ctr">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dk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dk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dk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9pPr>
          </a:lstStyle>
          <a:p>
            <a:pPr marL="0" indent="0" algn="ctr">
              <a:buNone/>
            </a:pPr>
            <a:r>
              <a:rPr lang="en-US" sz="2000" b="1" dirty="0">
                <a:solidFill>
                  <a:schemeClr val="bg1"/>
                </a:solidFill>
                <a:effectLst>
                  <a:outerShdw blurRad="38100" dist="38100" dir="2700000" algn="tl">
                    <a:srgbClr val="000000">
                      <a:alpha val="43137"/>
                    </a:srgbClr>
                  </a:outerShdw>
                </a:effectLst>
              </a:rPr>
              <a:t>KIỆM</a:t>
            </a:r>
            <a:endParaRPr lang="vi-VN" sz="2000" b="1" dirty="0">
              <a:solidFill>
                <a:schemeClr val="bg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1773932" y="3456384"/>
            <a:ext cx="1224136" cy="1700808"/>
          </a:xfrm>
          <a:prstGeom prst="rect">
            <a:avLst/>
          </a:prstGeom>
        </p:spPr>
        <p:style>
          <a:lnRef idx="0">
            <a:schemeClr val="accent4"/>
          </a:lnRef>
          <a:fillRef idx="3">
            <a:schemeClr val="accent4"/>
          </a:fillRef>
          <a:effectRef idx="3">
            <a:schemeClr val="accent4"/>
          </a:effectRef>
          <a:fontRef idx="minor">
            <a:schemeClr val="lt1"/>
          </a:fontRef>
        </p:style>
        <p:txBody>
          <a:bodyPr vert="horz" lIns="121899" tIns="60949" rIns="121899" bIns="60949" rtlCol="0" anchor="ctr">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dk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dk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dk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9pPr>
          </a:lstStyle>
          <a:p>
            <a:pPr marL="0" indent="0" algn="ctr">
              <a:buNone/>
            </a:pPr>
            <a:r>
              <a:rPr lang="en-US" sz="2000" b="1" dirty="0">
                <a:solidFill>
                  <a:schemeClr val="bg1"/>
                </a:solidFill>
                <a:effectLst>
                  <a:outerShdw blurRad="38100" dist="38100" dir="2700000" algn="tl">
                    <a:srgbClr val="000000">
                      <a:alpha val="43137"/>
                    </a:srgbClr>
                  </a:outerShdw>
                </a:effectLst>
              </a:rPr>
              <a:t>LIÊM</a:t>
            </a:r>
            <a:endParaRPr lang="vi-VN" sz="2000" b="1" dirty="0">
              <a:solidFill>
                <a:schemeClr val="bg1"/>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1773931" y="5157192"/>
            <a:ext cx="1224137" cy="1700808"/>
          </a:xfrm>
          <a:prstGeom prst="rect">
            <a:avLst/>
          </a:prstGeom>
        </p:spPr>
        <p:style>
          <a:lnRef idx="0">
            <a:schemeClr val="accent5"/>
          </a:lnRef>
          <a:fillRef idx="3">
            <a:schemeClr val="accent5"/>
          </a:fillRef>
          <a:effectRef idx="3">
            <a:schemeClr val="accent5"/>
          </a:effectRef>
          <a:fontRef idx="minor">
            <a:schemeClr val="lt1"/>
          </a:fontRef>
        </p:style>
        <p:txBody>
          <a:bodyPr vert="horz" lIns="121899" tIns="60949" rIns="121899" bIns="60949" rtlCol="0" anchor="ctr">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dk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dk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dk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9pPr>
          </a:lstStyle>
          <a:p>
            <a:pPr marL="0" indent="0" algn="ctr">
              <a:buNone/>
            </a:pPr>
            <a:r>
              <a:rPr lang="en-US" sz="2000" b="1" dirty="0">
                <a:solidFill>
                  <a:schemeClr val="bg1"/>
                </a:solidFill>
                <a:effectLst>
                  <a:outerShdw blurRad="38100" dist="38100" dir="2700000" algn="tl">
                    <a:srgbClr val="000000">
                      <a:alpha val="43137"/>
                    </a:srgbClr>
                  </a:outerShdw>
                </a:effectLst>
              </a:rPr>
              <a:t>CHÍNH</a:t>
            </a:r>
            <a:endParaRPr lang="vi-VN" sz="2000" b="1" dirty="0">
              <a:solidFill>
                <a:schemeClr val="bg1"/>
              </a:solidFill>
              <a:effectLst>
                <a:outerShdw blurRad="38100" dist="38100" dir="2700000" algn="tl">
                  <a:srgbClr val="000000">
                    <a:alpha val="43137"/>
                  </a:srgbClr>
                </a:outerShdw>
              </a:effectLst>
            </a:endParaRPr>
          </a:p>
        </p:txBody>
      </p:sp>
      <p:sp>
        <p:nvSpPr>
          <p:cNvPr id="24" name="Content Placeholder 2"/>
          <p:cNvSpPr txBox="1">
            <a:spLocks/>
          </p:cNvSpPr>
          <p:nvPr/>
        </p:nvSpPr>
        <p:spPr>
          <a:xfrm>
            <a:off x="3743469" y="0"/>
            <a:ext cx="8445356" cy="1700808"/>
          </a:xfrm>
          <a:prstGeom prst="rect">
            <a:avLst/>
          </a:prstGeom>
        </p:spPr>
        <p:style>
          <a:lnRef idx="1">
            <a:schemeClr val="accent5"/>
          </a:lnRef>
          <a:fillRef idx="2">
            <a:schemeClr val="accent5"/>
          </a:fillRef>
          <a:effectRef idx="1">
            <a:schemeClr val="accent5"/>
          </a:effectRef>
          <a:fontRef idx="minor">
            <a:schemeClr val="dk1"/>
          </a:fontRef>
        </p:style>
        <p:txBody>
          <a:bodyPr vert="horz" lIns="121899" tIns="60949" rIns="121899" bIns="60949" rtlCol="0" anchor="ctr">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dk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dk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dk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9pPr>
          </a:lstStyle>
          <a:p>
            <a:pPr marL="0" indent="0" algn="ctr">
              <a:buNone/>
            </a:pPr>
            <a:r>
              <a:rPr lang="vi-VN" sz="1400" b="1" dirty="0">
                <a:solidFill>
                  <a:schemeClr val="bg1"/>
                </a:solidFill>
                <a:effectLst>
                  <a:outerShdw blurRad="38100" dist="38100" dir="2700000" algn="tl">
                    <a:srgbClr val="000000">
                      <a:alpha val="43137"/>
                    </a:srgbClr>
                  </a:outerShdw>
                </a:effectLst>
              </a:rPr>
              <a:t>CẦN</a:t>
            </a:r>
            <a:r>
              <a:rPr lang="vi-VN" sz="1400" dirty="0">
                <a:solidFill>
                  <a:schemeClr val="bg1"/>
                </a:solidFill>
                <a:effectLst>
                  <a:outerShdw blurRad="38100" dist="38100" dir="2700000" algn="tl">
                    <a:srgbClr val="000000">
                      <a:alpha val="43137"/>
                    </a:srgbClr>
                  </a:outerShdw>
                </a:effectLst>
              </a:rPr>
              <a:t> “là siêng năng, chăm chỉ, cố gắng dẻo dai”; “cần thì việc gì, dù khó khăn đến mấy, cũng làm được”, bởi “Cần chẳng những có nghĩa hẹp như: Tay siêng làm thì hàm siêng nhai” mà còn “có nghĩa rộng là mọi người đều phải Cần, cả nước đều phải Cần”. Hiểu đúng về Cần nghĩa là luôn chăm chỉ, cố gắng không phải một sớm một chiều mà thường xuyên và liên tục. Hiểu sâu sa hơn thì Cần cũng có nghĩa là làm để nuôi dưỡng tinh thần và lực lượng của mình, để làm việc lâu dài, để đạt được mục đích đề ra, bởi: “Nếu mỗi người, mỗi ngày làm thêm một tiếng đồng hồ thì: Mỗi tháng sẽ thêm 300 triệu giờ. Mỗi năm thêm lên 3.600 triệu giờ… Cứ tính một giờ làm đáng giá một đồng bạc, thì mỗi năm nước ta đã có thêm được 3.600 triệu đồng. Đưa số tiền đó thêm vào kháng chiến, thì kháng chiến ắt mau thắng lợi, thêm vào kiến quốc, thì kiến quốc ắt mau thành công”</a:t>
            </a:r>
          </a:p>
        </p:txBody>
      </p:sp>
      <p:sp>
        <p:nvSpPr>
          <p:cNvPr id="25" name="Content Placeholder 2"/>
          <p:cNvSpPr txBox="1">
            <a:spLocks/>
          </p:cNvSpPr>
          <p:nvPr/>
        </p:nvSpPr>
        <p:spPr>
          <a:xfrm>
            <a:off x="3743469" y="1700808"/>
            <a:ext cx="8445356" cy="1755576"/>
          </a:xfrm>
          <a:prstGeom prst="rect">
            <a:avLst/>
          </a:prstGeom>
        </p:spPr>
        <p:style>
          <a:lnRef idx="1">
            <a:schemeClr val="accent4"/>
          </a:lnRef>
          <a:fillRef idx="2">
            <a:schemeClr val="accent4"/>
          </a:fillRef>
          <a:effectRef idx="1">
            <a:schemeClr val="accent4"/>
          </a:effectRef>
          <a:fontRef idx="minor">
            <a:schemeClr val="dk1"/>
          </a:fontRef>
        </p:style>
        <p:txBody>
          <a:bodyPr vert="horz" lIns="121899" tIns="60949" rIns="121899" bIns="60949" rtlCol="0" anchor="ctr">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dk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dk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dk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9pPr>
          </a:lstStyle>
          <a:p>
            <a:pPr marL="0" indent="0" algn="ctr">
              <a:buNone/>
            </a:pPr>
            <a:r>
              <a:rPr lang="vi-VN" sz="1350" b="1" dirty="0">
                <a:solidFill>
                  <a:schemeClr val="bg1"/>
                </a:solidFill>
                <a:effectLst>
                  <a:outerShdw blurRad="38100" dist="38100" dir="2700000" algn="tl">
                    <a:srgbClr val="000000">
                      <a:alpha val="43137"/>
                    </a:srgbClr>
                  </a:outerShdw>
                </a:effectLst>
              </a:rPr>
              <a:t>KIỆM</a:t>
            </a:r>
            <a:r>
              <a:rPr lang="vi-VN" sz="1350" dirty="0">
                <a:solidFill>
                  <a:schemeClr val="bg1"/>
                </a:solidFill>
                <a:effectLst>
                  <a:outerShdw blurRad="38100" dist="38100" dir="2700000" algn="tl">
                    <a:srgbClr val="000000">
                      <a:alpha val="43137"/>
                    </a:srgbClr>
                  </a:outerShdw>
                </a:effectLst>
              </a:rPr>
              <a:t> “là tiết kiệm, không xa xỉ, không hoang phí, không bừa bãi” và không phải là bủn xỉn. Trong đó, Cần phải đi đôi với Kiệm “như hai chân của con người”; vì “KIỆM mà không CẦN thì không tăng thêm, không phát triển”. Tiết kiệm về vật chất phải đi đôi với tiết kiệm về thời giờ, bởi “của cải nếu hết, còn có thể làm thêm. Khi thời giờ qua rồi, không bao giờ kéo nó trở lại được”. Vì thế, thời giờ cần tiết kiệm và đó cũng là Cần; “tiết kiệm thời giờ của mình, lại phải tiết kiệm thời giờ của người”, cũng giống như “khi không nên tiêu xài thì một đồng xu cũng không nên tiêu. Khi có việc đáng làm, việc lợi ích cho đồng bào, cho Tổ quốc, thì dù bao nhiêu công, tốn bao nhiêu của, cũng vui lòng. Như thế mới đúng là kiệm”. Đặc biệt, muốn tiết kiệm tốt thì phải khéo tổ chức, vì “không biết tổ chức thì không biết tiết kiệm” và phải “kiên quyết không xa xỉ”. Từ đó, “một mặt, chúng ta thi đua KIỆM. Một mặt, chúng ta thi đua CẦN” thì cộng lại là “nhân dân sẽ ấm no, kháng chiến sẽ mau thắng lợi, kiến quốc sẽ mau thành công”…</a:t>
            </a:r>
          </a:p>
        </p:txBody>
      </p:sp>
      <p:sp>
        <p:nvSpPr>
          <p:cNvPr id="26" name="Content Placeholder 2"/>
          <p:cNvSpPr txBox="1">
            <a:spLocks/>
          </p:cNvSpPr>
          <p:nvPr/>
        </p:nvSpPr>
        <p:spPr>
          <a:xfrm>
            <a:off x="3743469" y="3456384"/>
            <a:ext cx="8445356" cy="1700808"/>
          </a:xfrm>
          <a:prstGeom prst="rect">
            <a:avLst/>
          </a:prstGeom>
        </p:spPr>
        <p:style>
          <a:lnRef idx="1">
            <a:schemeClr val="accent1"/>
          </a:lnRef>
          <a:fillRef idx="2">
            <a:schemeClr val="accent1"/>
          </a:fillRef>
          <a:effectRef idx="1">
            <a:schemeClr val="accent1"/>
          </a:effectRef>
          <a:fontRef idx="minor">
            <a:schemeClr val="dk1"/>
          </a:fontRef>
        </p:style>
        <p:txBody>
          <a:bodyPr vert="horz" lIns="121899" tIns="60949" rIns="121899" bIns="60949" rtlCol="0" anchor="ctr">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dk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dk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dk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9pPr>
          </a:lstStyle>
          <a:p>
            <a:pPr marL="0" indent="0" algn="ctr">
              <a:buNone/>
            </a:pPr>
            <a:r>
              <a:rPr lang="vi-VN" sz="1200" b="1" dirty="0">
                <a:solidFill>
                  <a:schemeClr val="bg1"/>
                </a:solidFill>
                <a:effectLst>
                  <a:outerShdw blurRad="38100" dist="38100" dir="2700000" algn="tl">
                    <a:srgbClr val="000000">
                      <a:alpha val="43137"/>
                    </a:srgbClr>
                  </a:outerShdw>
                </a:effectLst>
              </a:rPr>
              <a:t>LIÊM</a:t>
            </a:r>
            <a:r>
              <a:rPr lang="vi-VN" sz="1200" dirty="0">
                <a:solidFill>
                  <a:schemeClr val="bg1"/>
                </a:solidFill>
                <a:effectLst>
                  <a:outerShdw blurRad="38100" dist="38100" dir="2700000" algn="tl">
                    <a:srgbClr val="000000">
                      <a:alpha val="43137"/>
                    </a:srgbClr>
                  </a:outerShdw>
                </a:effectLst>
              </a:rPr>
              <a:t> “là trong sạch, không tham lam” và “tham tiền của, tham địa vị, tham danh tiếng, tham ăn ngon, sống yên đều là BẤT LIÊM”. Chữ LIÊM phải đi đôi với chữ KIỆM, cũng như chữ KIỆM phải đi đôi với chữ CẦN, vì “có KIỆM mới LIÊM được. Vì xa xỉ mà sinh tham lam”. Tham lam sẽ dẫn đến BẤT LIÊM, cho nên, cán bộ phải thực hành chữ LIÊM trước, để làm kiểu mẫu cho dân”. Cũng theo Hồ Chí Minh, “trước nhất là cán bộ các cơ quan, các đoàn thể, cấp cao thì quyền to, cấp thấp thì quyền nhỏ. Dù to hay nhỏ, có quyền mà thiếu lương tâm là có dịp đục khoét, có dịp ăn của đút, có dịp “dĩ công vi tư”1) và “Quan tham vì dân dại”. Nếu dân hiểu biết, không chịu đút lót, thì "quan" dù không liêm cũng phải hoá ra LIÊM. Vì vậy dân phải biết quyền hạn của mình, phải biết kiểm soát cán bộ, để giúp cán bộ thực hiện chữ LIÊM”. Vì, “pháp luật phải thẳng tay trừng trị những kẻ bất liêm, bất kỳ kẻ ấy ở địa vị nào, làm nghề nghiệp gì”, cho nên “cán bộ thi đua thực hành liêm khiết, thì sẽ gây nên tính liêm khiết trong nhân dân. Một dân tộc biết cần, kiệm, biết liêm, là một dân tộc giàu về vật chất, mạnh về tinh thần, là một dân tộc văn minh, tiến bộ”</a:t>
            </a:r>
          </a:p>
        </p:txBody>
      </p:sp>
      <p:sp>
        <p:nvSpPr>
          <p:cNvPr id="27" name="Content Placeholder 2"/>
          <p:cNvSpPr txBox="1">
            <a:spLocks/>
          </p:cNvSpPr>
          <p:nvPr/>
        </p:nvSpPr>
        <p:spPr>
          <a:xfrm>
            <a:off x="3743469" y="5157192"/>
            <a:ext cx="8445356" cy="1700808"/>
          </a:xfrm>
          <a:prstGeom prst="rect">
            <a:avLst/>
          </a:prstGeom>
        </p:spPr>
        <p:style>
          <a:lnRef idx="1">
            <a:schemeClr val="dk1"/>
          </a:lnRef>
          <a:fillRef idx="2">
            <a:schemeClr val="dk1"/>
          </a:fillRef>
          <a:effectRef idx="1">
            <a:schemeClr val="dk1"/>
          </a:effectRef>
          <a:fontRef idx="minor">
            <a:schemeClr val="dk1"/>
          </a:fontRef>
        </p:style>
        <p:txBody>
          <a:bodyPr vert="horz" lIns="121899" tIns="60949" rIns="121899" bIns="60949" rtlCol="0" anchor="ctr">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dk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dk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dk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9pPr>
          </a:lstStyle>
          <a:p>
            <a:pPr marL="0" indent="0" algn="ctr">
              <a:buNone/>
            </a:pPr>
            <a:r>
              <a:rPr lang="vi-VN" sz="1400" b="1" dirty="0">
                <a:solidFill>
                  <a:schemeClr val="bg1"/>
                </a:solidFill>
                <a:effectLst>
                  <a:outerShdw blurRad="38100" dist="38100" dir="2700000" algn="tl">
                    <a:srgbClr val="000000">
                      <a:alpha val="43137"/>
                    </a:srgbClr>
                  </a:outerShdw>
                </a:effectLst>
              </a:rPr>
              <a:t>CHÍNH</a:t>
            </a:r>
            <a:r>
              <a:rPr lang="vi-VN" sz="1400" dirty="0">
                <a:solidFill>
                  <a:schemeClr val="bg1"/>
                </a:solidFill>
                <a:effectLst>
                  <a:outerShdw blurRad="38100" dist="38100" dir="2700000" algn="tl">
                    <a:srgbClr val="000000">
                      <a:alpha val="43137"/>
                    </a:srgbClr>
                  </a:outerShdw>
                </a:effectLst>
              </a:rPr>
              <a:t> “nghĩa là không tà, nghĩa là thẳng thắn, đứng đắn. Điều gì không đứng đắn, thẳng thắn, tức là tà. “CẦN, KIỆM, LIÊM, là gốc của CHÍNH. Nhưng một cây cần phải có gốc rễ, lại cần có nhành, lá, hoa quả mới là hoàn toàn. Một người phải Cần, Kiệm, Liêm nhưng còn phải CHÍNH mới là người hoàn toàn”. Tiếp đó, Hồ Chí Minh viết tiếp “trên quả đất, có hàng muôn triệu người. Song số người ấy có thể chia làm hai hạng: người THIỆN và người ÁC. Trong xã hội, có trăm công, nghìn việc. Song những công việc ấy có thể chia làm hai thứ: việc CHÍNH và việc TÀ. Làm việc Chính là người Thiện. Làm việc Tà là người Ác. Siêng năng (cần), tần tiện (kiệm), trong sạch (liêm), CHÍNH là THIỆN. Lười biếng, xa xỉ, tham lam là tà, là ác”…</a:t>
            </a:r>
          </a:p>
        </p:txBody>
      </p:sp>
      <p:cxnSp>
        <p:nvCxnSpPr>
          <p:cNvPr id="8" name="Elbow Connector 7"/>
          <p:cNvCxnSpPr>
            <a:stCxn id="3" idx="1"/>
            <a:endCxn id="4" idx="3"/>
          </p:cNvCxnSpPr>
          <p:nvPr/>
        </p:nvCxnSpPr>
        <p:spPr>
          <a:xfrm rot="10800000" flipV="1">
            <a:off x="1028531" y="850404"/>
            <a:ext cx="745401" cy="2578596"/>
          </a:xfrm>
          <a:prstGeom prst="bentConnector3">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5" idx="1"/>
            <a:endCxn id="4" idx="3"/>
          </p:cNvCxnSpPr>
          <p:nvPr/>
        </p:nvCxnSpPr>
        <p:spPr>
          <a:xfrm rot="10800000" flipV="1">
            <a:off x="1028531" y="2578596"/>
            <a:ext cx="745401" cy="850404"/>
          </a:xfrm>
          <a:prstGeom prst="bentConnector3">
            <a:avLst>
              <a:gd name="adj1" fmla="val 50000"/>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 idx="1"/>
            <a:endCxn id="4" idx="3"/>
          </p:cNvCxnSpPr>
          <p:nvPr/>
        </p:nvCxnSpPr>
        <p:spPr>
          <a:xfrm rot="10800000">
            <a:off x="1028530" y="3429000"/>
            <a:ext cx="745402" cy="877788"/>
          </a:xfrm>
          <a:prstGeom prst="bentConnector3">
            <a:avLst>
              <a:gd name="adj1" fmla="val 50000"/>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7" idx="1"/>
            <a:endCxn id="4" idx="3"/>
          </p:cNvCxnSpPr>
          <p:nvPr/>
        </p:nvCxnSpPr>
        <p:spPr>
          <a:xfrm rot="10800000">
            <a:off x="1028531" y="3429000"/>
            <a:ext cx="745401" cy="2578596"/>
          </a:xfrm>
          <a:prstGeom prst="bent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 idx="3"/>
            <a:endCxn id="24" idx="1"/>
          </p:cNvCxnSpPr>
          <p:nvPr/>
        </p:nvCxnSpPr>
        <p:spPr>
          <a:xfrm>
            <a:off x="2998068" y="850404"/>
            <a:ext cx="74540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5" idx="3"/>
            <a:endCxn id="25" idx="1"/>
          </p:cNvCxnSpPr>
          <p:nvPr/>
        </p:nvCxnSpPr>
        <p:spPr>
          <a:xfrm>
            <a:off x="2998068" y="2578596"/>
            <a:ext cx="745401"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3"/>
            <a:endCxn id="26" idx="1"/>
          </p:cNvCxnSpPr>
          <p:nvPr/>
        </p:nvCxnSpPr>
        <p:spPr>
          <a:xfrm>
            <a:off x="2998068" y="4306788"/>
            <a:ext cx="745401"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7" idx="3"/>
            <a:endCxn id="27" idx="1"/>
          </p:cNvCxnSpPr>
          <p:nvPr/>
        </p:nvCxnSpPr>
        <p:spPr>
          <a:xfrm>
            <a:off x="2998068" y="6007596"/>
            <a:ext cx="745401"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99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841"/>
            <a:ext cx="4582244" cy="6839159"/>
          </a:xfrm>
          <a:prstGeom prst="rect">
            <a:avLst/>
          </a:prstGeom>
        </p:spPr>
      </p:pic>
      <p:pic>
        <p:nvPicPr>
          <p:cNvPr id="3" name="Picture 2"/>
          <p:cNvPicPr>
            <a:picLocks noChangeAspect="1"/>
          </p:cNvPicPr>
          <p:nvPr/>
        </p:nvPicPr>
        <p:blipFill>
          <a:blip r:embed="rId3"/>
          <a:stretch>
            <a:fillRect/>
          </a:stretch>
        </p:blipFill>
        <p:spPr>
          <a:xfrm>
            <a:off x="4582243" y="18841"/>
            <a:ext cx="7606581" cy="6839159"/>
          </a:xfrm>
          <a:prstGeom prst="rect">
            <a:avLst/>
          </a:prstGeom>
        </p:spPr>
      </p:pic>
    </p:spTree>
    <p:extLst>
      <p:ext uri="{BB962C8B-B14F-4D97-AF65-F5344CB8AC3E}">
        <p14:creationId xmlns:p14="http://schemas.microsoft.com/office/powerpoint/2010/main" val="225151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88825" cy="6858000"/>
          </a:xfrm>
          <a:prstGeom prst="rect">
            <a:avLst/>
          </a:prstGeom>
        </p:spPr>
      </p:pic>
    </p:spTree>
    <p:extLst>
      <p:ext uri="{BB962C8B-B14F-4D97-AF65-F5344CB8AC3E}">
        <p14:creationId xmlns:p14="http://schemas.microsoft.com/office/powerpoint/2010/main" val="318051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88825" cy="1397000"/>
          </a:xfrm>
        </p:spPr>
        <p:style>
          <a:lnRef idx="0">
            <a:schemeClr val="accent6"/>
          </a:lnRef>
          <a:fillRef idx="3">
            <a:schemeClr val="accent6"/>
          </a:fillRef>
          <a:effectRef idx="3">
            <a:schemeClr val="accent6"/>
          </a:effectRef>
          <a:fontRef idx="minor">
            <a:schemeClr val="lt1"/>
          </a:fontRef>
        </p:style>
        <p:txBody>
          <a:bodyPr anchor="ctr"/>
          <a:lstStyle/>
          <a:p>
            <a:pPr algn="ctr"/>
            <a:r>
              <a:rPr lang="vi-VN" b="1" dirty="0"/>
              <a:t>Bài tập về nhà</a:t>
            </a:r>
          </a:p>
        </p:txBody>
      </p:sp>
      <p:sp>
        <p:nvSpPr>
          <p:cNvPr id="3" name="Content Placeholder 2"/>
          <p:cNvSpPr>
            <a:spLocks noGrp="1"/>
          </p:cNvSpPr>
          <p:nvPr>
            <p:ph idx="1"/>
          </p:nvPr>
        </p:nvSpPr>
        <p:spPr>
          <a:xfrm>
            <a:off x="2491" y="1397000"/>
            <a:ext cx="12186333" cy="5461000"/>
          </a:xfrm>
        </p:spPr>
        <p:style>
          <a:lnRef idx="1">
            <a:schemeClr val="accent6"/>
          </a:lnRef>
          <a:fillRef idx="2">
            <a:schemeClr val="accent6"/>
          </a:fillRef>
          <a:effectRef idx="1">
            <a:schemeClr val="accent6"/>
          </a:effectRef>
          <a:fontRef idx="minor">
            <a:schemeClr val="dk1"/>
          </a:fontRef>
        </p:style>
        <p:txBody>
          <a:bodyPr/>
          <a:lstStyle/>
          <a:p>
            <a:pPr marL="0" indent="0">
              <a:buNone/>
            </a:pPr>
            <a:r>
              <a:rPr lang="vi-VN"/>
              <a:t>Bài 1: Qua bài học này, em hãy viết một một đoạn văn </a:t>
            </a:r>
            <a:endParaRPr lang="vi-VN" dirty="0"/>
          </a:p>
        </p:txBody>
      </p:sp>
    </p:spTree>
    <p:extLst>
      <p:ext uri="{BB962C8B-B14F-4D97-AF65-F5344CB8AC3E}">
        <p14:creationId xmlns:p14="http://schemas.microsoft.com/office/powerpoint/2010/main" val="77240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4172" y="1498601"/>
            <a:ext cx="8254653" cy="3298825"/>
          </a:xfrm>
        </p:spPr>
        <p:txBody>
          <a:bodyPr/>
          <a:lstStyle/>
          <a:p>
            <a:pPr algn="ctr"/>
            <a:r>
              <a:rPr lang="en-US" b="1" u="sng" dirty="0" err="1">
                <a:effectLst>
                  <a:outerShdw blurRad="38100" dist="38100" dir="2700000" algn="tl">
                    <a:srgbClr val="000000">
                      <a:alpha val="43137"/>
                    </a:srgbClr>
                  </a:outerShdw>
                </a:effectLst>
              </a:rPr>
              <a:t>Bài</a:t>
            </a:r>
            <a:r>
              <a:rPr lang="en-US" b="1" u="sng" dirty="0">
                <a:effectLst>
                  <a:outerShdw blurRad="38100" dist="38100" dir="2700000" algn="tl">
                    <a:srgbClr val="000000">
                      <a:alpha val="43137"/>
                    </a:srgbClr>
                  </a:outerShdw>
                </a:effectLst>
              </a:rPr>
              <a:t> 01</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Chí</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công</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vô</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tư</a:t>
            </a:r>
            <a:endParaRPr lang="vi-V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094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0"/>
            <a:ext cx="8254652" cy="6860180"/>
          </a:xfrm>
        </p:spPr>
        <p:style>
          <a:lnRef idx="0">
            <a:schemeClr val="accent1"/>
          </a:lnRef>
          <a:fillRef idx="3">
            <a:schemeClr val="accent1"/>
          </a:fillRef>
          <a:effectRef idx="3">
            <a:schemeClr val="accent1"/>
          </a:effectRef>
          <a:fontRef idx="minor">
            <a:schemeClr val="lt1"/>
          </a:fontRef>
        </p:style>
        <p:txBody>
          <a:bodyPr anchor="ctr"/>
          <a:lstStyle/>
          <a:p>
            <a:pPr algn="ctr"/>
            <a:r>
              <a:rPr lang="en-US" b="1" dirty="0"/>
              <a:t>I. </a:t>
            </a:r>
            <a:r>
              <a:rPr lang="en-US" b="1" dirty="0" err="1"/>
              <a:t>Đặt</a:t>
            </a:r>
            <a:r>
              <a:rPr lang="en-US" b="1" dirty="0"/>
              <a:t> </a:t>
            </a:r>
            <a:r>
              <a:rPr lang="en-US" b="1" dirty="0" err="1"/>
              <a:t>vấn</a:t>
            </a:r>
            <a:r>
              <a:rPr lang="en-US" b="1" dirty="0"/>
              <a:t> </a:t>
            </a:r>
            <a:r>
              <a:rPr lang="en-US" b="1" dirty="0" err="1"/>
              <a:t>đề</a:t>
            </a:r>
            <a:endParaRPr lang="vi-VN" b="1" dirty="0"/>
          </a:p>
        </p:txBody>
      </p:sp>
    </p:spTree>
    <p:extLst>
      <p:ext uri="{BB962C8B-B14F-4D97-AF65-F5344CB8AC3E}">
        <p14:creationId xmlns:p14="http://schemas.microsoft.com/office/powerpoint/2010/main" val="331155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94414" cy="908720"/>
          </a:xfrm>
        </p:spPr>
        <p:style>
          <a:lnRef idx="1">
            <a:schemeClr val="accent1"/>
          </a:lnRef>
          <a:fillRef idx="3">
            <a:schemeClr val="accent1"/>
          </a:fillRef>
          <a:effectRef idx="2">
            <a:schemeClr val="accent1"/>
          </a:effectRef>
          <a:fontRef idx="minor">
            <a:schemeClr val="lt1"/>
          </a:fontRef>
        </p:style>
        <p:txBody>
          <a:bodyPr anchor="ctr">
            <a:normAutofit/>
          </a:bodyPr>
          <a:lstStyle/>
          <a:p>
            <a:pPr algn="ctr"/>
            <a:r>
              <a:rPr lang="en-US" sz="3000" dirty="0" err="1"/>
              <a:t>Trả</a:t>
            </a:r>
            <a:r>
              <a:rPr lang="en-US" sz="3000" dirty="0"/>
              <a:t> </a:t>
            </a:r>
            <a:r>
              <a:rPr lang="en-US" sz="3000" dirty="0" err="1"/>
              <a:t>lời</a:t>
            </a:r>
            <a:r>
              <a:rPr lang="en-US" sz="3000" dirty="0"/>
              <a:t> </a:t>
            </a:r>
            <a:r>
              <a:rPr lang="en-US" sz="3000" dirty="0" err="1"/>
              <a:t>các</a:t>
            </a:r>
            <a:r>
              <a:rPr lang="en-US" sz="3000" dirty="0"/>
              <a:t> </a:t>
            </a:r>
            <a:r>
              <a:rPr lang="en-US" sz="3000" dirty="0" err="1"/>
              <a:t>câu</a:t>
            </a:r>
            <a:r>
              <a:rPr lang="en-US" sz="3000" dirty="0"/>
              <a:t> </a:t>
            </a:r>
            <a:r>
              <a:rPr lang="en-US" sz="3000" dirty="0" err="1"/>
              <a:t>hỏi</a:t>
            </a:r>
            <a:r>
              <a:rPr lang="en-US" sz="3000" dirty="0"/>
              <a:t> </a:t>
            </a:r>
            <a:r>
              <a:rPr lang="en-US" sz="3000" dirty="0" err="1"/>
              <a:t>sau</a:t>
            </a:r>
            <a:endParaRPr lang="vi-VN" sz="3000" dirty="0"/>
          </a:p>
        </p:txBody>
      </p:sp>
      <p:sp>
        <p:nvSpPr>
          <p:cNvPr id="3" name="Text Placeholder 2"/>
          <p:cNvSpPr>
            <a:spLocks noGrp="1"/>
          </p:cNvSpPr>
          <p:nvPr>
            <p:ph type="body" sz="half" idx="2"/>
          </p:nvPr>
        </p:nvSpPr>
        <p:spPr>
          <a:xfrm>
            <a:off x="7261" y="930329"/>
            <a:ext cx="6087153" cy="1130519"/>
          </a:xfrm>
        </p:spPr>
        <p:style>
          <a:lnRef idx="1">
            <a:schemeClr val="accent1"/>
          </a:lnRef>
          <a:fillRef idx="2">
            <a:schemeClr val="accent1"/>
          </a:fillRef>
          <a:effectRef idx="1">
            <a:schemeClr val="accent1"/>
          </a:effectRef>
          <a:fontRef idx="minor">
            <a:schemeClr val="dk1"/>
          </a:fontRef>
        </p:style>
        <p:txBody>
          <a:bodyPr anchor="ctr">
            <a:normAutofit/>
          </a:bodyPr>
          <a:lstStyle/>
          <a:p>
            <a:r>
              <a:rPr lang="en-US" sz="2000" u="sng" dirty="0" err="1">
                <a:effectLst>
                  <a:outerShdw blurRad="38100" dist="38100" dir="2700000" algn="tl">
                    <a:srgbClr val="000000">
                      <a:alpha val="43137"/>
                    </a:srgbClr>
                  </a:outerShdw>
                </a:effectLst>
              </a:rPr>
              <a:t>Câu</a:t>
            </a:r>
            <a:r>
              <a:rPr lang="en-US" sz="2000" u="sng" dirty="0">
                <a:effectLst>
                  <a:outerShdw blurRad="38100" dist="38100" dir="2700000" algn="tl">
                    <a:srgbClr val="000000">
                      <a:alpha val="43137"/>
                    </a:srgbClr>
                  </a:outerShdw>
                </a:effectLst>
              </a:rPr>
              <a:t> </a:t>
            </a:r>
            <a:r>
              <a:rPr lang="en-US" sz="2000" u="sng" dirty="0" err="1">
                <a:effectLst>
                  <a:outerShdw blurRad="38100" dist="38100" dir="2700000" algn="tl">
                    <a:srgbClr val="000000">
                      <a:alpha val="43137"/>
                    </a:srgbClr>
                  </a:outerShdw>
                </a:effectLst>
              </a:rPr>
              <a:t>hỏi</a:t>
            </a:r>
            <a:r>
              <a:rPr lang="en-US" sz="2000" u="sng" dirty="0">
                <a:effectLst>
                  <a:outerShdw blurRad="38100" dist="38100" dir="2700000" algn="tl">
                    <a:srgbClr val="000000">
                      <a:alpha val="43137"/>
                    </a:srgbClr>
                  </a:outerShdw>
                </a:effectLst>
              </a:rPr>
              <a:t> 1</a:t>
            </a:r>
            <a:r>
              <a:rPr lang="en-US" sz="2000" dirty="0">
                <a:effectLst>
                  <a:outerShdw blurRad="38100" dist="38100" dir="2700000" algn="tl">
                    <a:srgbClr val="000000">
                      <a:alpha val="43137"/>
                    </a:srgbClr>
                  </a:outerShdw>
                </a:effectLst>
              </a:rPr>
              <a:t>: </a:t>
            </a:r>
            <a:r>
              <a:rPr lang="vi-VN" sz="2000" dirty="0">
                <a:effectLst>
                  <a:outerShdw blurRad="38100" dist="38100" dir="2700000" algn="tl">
                    <a:srgbClr val="000000">
                      <a:alpha val="43137"/>
                    </a:srgbClr>
                  </a:outerShdw>
                </a:effectLst>
              </a:rPr>
              <a:t>Tô Hiến Thành đã có suy nghĩ như thế nào trong việc dùng người và giải quyết công việc ? Qua đó, em hiểu gì về Tô Hiến Thành ?</a:t>
            </a:r>
          </a:p>
        </p:txBody>
      </p:sp>
      <p:pic>
        <p:nvPicPr>
          <p:cNvPr id="5" name="Content Placeholder 4"/>
          <p:cNvPicPr>
            <a:picLocks noGrp="1" noChangeAspect="1"/>
          </p:cNvPicPr>
          <p:nvPr>
            <p:ph idx="1"/>
          </p:nvPr>
        </p:nvPicPr>
        <p:blipFill>
          <a:blip r:embed="rId2"/>
          <a:stretch>
            <a:fillRect/>
          </a:stretch>
        </p:blipFill>
        <p:spPr>
          <a:xfrm>
            <a:off x="6094414" y="0"/>
            <a:ext cx="6094412" cy="6858000"/>
          </a:xfrm>
          <a:prstGeom prst="rect">
            <a:avLst/>
          </a:prstGeom>
        </p:spPr>
      </p:pic>
      <p:sp>
        <p:nvSpPr>
          <p:cNvPr id="6" name="Text Placeholder 2"/>
          <p:cNvSpPr txBox="1">
            <a:spLocks/>
          </p:cNvSpPr>
          <p:nvPr/>
        </p:nvSpPr>
        <p:spPr>
          <a:xfrm>
            <a:off x="0" y="2082070"/>
            <a:ext cx="6087153" cy="4775930"/>
          </a:xfrm>
          <a:prstGeom prst="rect">
            <a:avLst/>
          </a:prstGeom>
        </p:spPr>
        <p:style>
          <a:lnRef idx="2">
            <a:schemeClr val="accent1"/>
          </a:lnRef>
          <a:fillRef idx="1">
            <a:schemeClr val="lt1"/>
          </a:fillRef>
          <a:effectRef idx="0">
            <a:schemeClr val="accent1"/>
          </a:effectRef>
          <a:fontRef idx="minor">
            <a:schemeClr val="dk1"/>
          </a:fontRef>
        </p:style>
        <p:txBody>
          <a:bodyPr vert="horz" lIns="121899" tIns="60949" rIns="121899" bIns="60949" rtlCol="0">
            <a:normAutofit/>
          </a:bodyPr>
          <a:lstStyle>
            <a:lvl1pPr marL="0" indent="0" algn="l" defTabSz="1218987" rtl="0" eaLnBrk="1" latinLnBrk="0" hangingPunct="1">
              <a:lnSpc>
                <a:spcPct val="95000"/>
              </a:lnSpc>
              <a:spcBef>
                <a:spcPts val="1200"/>
              </a:spcBef>
              <a:buSzPct val="100000"/>
              <a:buFont typeface="Arial" pitchFamily="34" charset="0"/>
              <a:buNone/>
              <a:defRPr sz="1600" kern="1200">
                <a:solidFill>
                  <a:schemeClr val="dk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1600" kern="1200">
                <a:solidFill>
                  <a:schemeClr val="dk1"/>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1300" kern="1200">
                <a:solidFill>
                  <a:schemeClr val="dk1"/>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200" kern="1200">
                <a:solidFill>
                  <a:schemeClr val="dk1"/>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200" kern="1200">
                <a:solidFill>
                  <a:schemeClr val="dk1"/>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200" kern="1200">
                <a:solidFill>
                  <a:schemeClr val="dk1"/>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200" kern="1200">
                <a:solidFill>
                  <a:schemeClr val="dk1"/>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200" kern="1200">
                <a:solidFill>
                  <a:schemeClr val="dk1"/>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200" kern="1200">
                <a:solidFill>
                  <a:schemeClr val="dk1"/>
                </a:solidFill>
                <a:latin typeface="+mn-lt"/>
                <a:ea typeface="+mn-ea"/>
                <a:cs typeface="+mn-cs"/>
              </a:defRPr>
            </a:lvl9pPr>
          </a:lstStyle>
          <a:p>
            <a:r>
              <a:rPr lang="vi-VN" sz="2000" u="sng" dirty="0">
                <a:effectLst>
                  <a:outerShdw blurRad="38100" dist="38100" dir="2700000" algn="tl">
                    <a:srgbClr val="000000">
                      <a:alpha val="43137"/>
                    </a:srgbClr>
                  </a:outerShdw>
                </a:effectLst>
              </a:rPr>
              <a:t>Trả lời</a:t>
            </a:r>
            <a:r>
              <a:rPr lang="vi-VN" sz="2000" dirty="0">
                <a:effectLst>
                  <a:outerShdw blurRad="38100" dist="38100" dir="2700000" algn="tl">
                    <a:srgbClr val="000000">
                      <a:alpha val="43137"/>
                    </a:srgbClr>
                  </a:outerShdw>
                </a:effectLst>
              </a:rPr>
              <a:t>:</a:t>
            </a:r>
          </a:p>
          <a:p>
            <a:r>
              <a:rPr lang="vi-VN" sz="2000" dirty="0"/>
              <a:t>- Trong việc dùng người và giải quyết công việc, Tô Hiến Thành căn cứ vào:</a:t>
            </a:r>
          </a:p>
          <a:p>
            <a:r>
              <a:rPr lang="vi-VN" sz="2000" dirty="0"/>
              <a:t>+ Năng lực của người đó.</a:t>
            </a:r>
          </a:p>
          <a:p>
            <a:r>
              <a:rPr lang="vi-VN" sz="2000" dirty="0"/>
              <a:t>+ Người có khả năng gánh vác công việc chung mang đến lợi ích chung chứ không vì vị nể tình thân mà tiến cử người không phù hợp</a:t>
            </a:r>
          </a:p>
          <a:p>
            <a:r>
              <a:rPr lang="vi-VN" sz="2000" dirty="0"/>
              <a:t>- Qua việc chọn người của Tô Hiến Thành chứng tỏ ông là người thật sự công bằng, không thiên vị, giải quyết công việc theo lẽ phải và hoàn toàn xuất phát từ lợi ích chung. Việc làm của ông biểu hiện đức tính chí công vô tư</a:t>
            </a:r>
          </a:p>
        </p:txBody>
      </p:sp>
    </p:spTree>
    <p:extLst>
      <p:ext uri="{BB962C8B-B14F-4D97-AF65-F5344CB8AC3E}">
        <p14:creationId xmlns:p14="http://schemas.microsoft.com/office/powerpoint/2010/main" val="337221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94414" cy="908720"/>
          </a:xfrm>
        </p:spPr>
        <p:style>
          <a:lnRef idx="1">
            <a:schemeClr val="accent1"/>
          </a:lnRef>
          <a:fillRef idx="3">
            <a:schemeClr val="accent1"/>
          </a:fillRef>
          <a:effectRef idx="2">
            <a:schemeClr val="accent1"/>
          </a:effectRef>
          <a:fontRef idx="minor">
            <a:schemeClr val="lt1"/>
          </a:fontRef>
        </p:style>
        <p:txBody>
          <a:bodyPr anchor="ctr">
            <a:normAutofit/>
          </a:bodyPr>
          <a:lstStyle/>
          <a:p>
            <a:pPr algn="ctr"/>
            <a:r>
              <a:rPr lang="en-US" sz="3000" dirty="0" err="1"/>
              <a:t>Trả</a:t>
            </a:r>
            <a:r>
              <a:rPr lang="en-US" sz="3000" dirty="0"/>
              <a:t> </a:t>
            </a:r>
            <a:r>
              <a:rPr lang="en-US" sz="3000" dirty="0" err="1"/>
              <a:t>lời</a:t>
            </a:r>
            <a:r>
              <a:rPr lang="en-US" sz="3000" dirty="0"/>
              <a:t> </a:t>
            </a:r>
            <a:r>
              <a:rPr lang="en-US" sz="3000" dirty="0" err="1"/>
              <a:t>các</a:t>
            </a:r>
            <a:r>
              <a:rPr lang="en-US" sz="3000" dirty="0"/>
              <a:t> </a:t>
            </a:r>
            <a:r>
              <a:rPr lang="en-US" sz="3000" dirty="0" err="1"/>
              <a:t>câu</a:t>
            </a:r>
            <a:r>
              <a:rPr lang="en-US" sz="3000" dirty="0"/>
              <a:t> </a:t>
            </a:r>
            <a:r>
              <a:rPr lang="en-US" sz="3000" dirty="0" err="1"/>
              <a:t>hỏi</a:t>
            </a:r>
            <a:r>
              <a:rPr lang="en-US" sz="3000" dirty="0"/>
              <a:t> </a:t>
            </a:r>
            <a:r>
              <a:rPr lang="en-US" sz="3000" dirty="0" err="1"/>
              <a:t>sau</a:t>
            </a:r>
            <a:endParaRPr lang="vi-VN" sz="3000" dirty="0"/>
          </a:p>
        </p:txBody>
      </p:sp>
      <p:sp>
        <p:nvSpPr>
          <p:cNvPr id="3" name="Text Placeholder 2"/>
          <p:cNvSpPr>
            <a:spLocks noGrp="1"/>
          </p:cNvSpPr>
          <p:nvPr>
            <p:ph type="body" sz="half" idx="2"/>
          </p:nvPr>
        </p:nvSpPr>
        <p:spPr>
          <a:xfrm>
            <a:off x="7261" y="930329"/>
            <a:ext cx="6087153" cy="1130519"/>
          </a:xfrm>
        </p:spPr>
        <p:style>
          <a:lnRef idx="1">
            <a:schemeClr val="accent1"/>
          </a:lnRef>
          <a:fillRef idx="2">
            <a:schemeClr val="accent1"/>
          </a:fillRef>
          <a:effectRef idx="1">
            <a:schemeClr val="accent1"/>
          </a:effectRef>
          <a:fontRef idx="minor">
            <a:schemeClr val="dk1"/>
          </a:fontRef>
        </p:style>
        <p:txBody>
          <a:bodyPr anchor="ctr">
            <a:normAutofit fontScale="92500"/>
          </a:bodyPr>
          <a:lstStyle/>
          <a:p>
            <a:r>
              <a:rPr lang="en-US" sz="2000" u="sng" dirty="0" err="1">
                <a:effectLst>
                  <a:outerShdw blurRad="38100" dist="38100" dir="2700000" algn="tl">
                    <a:srgbClr val="000000">
                      <a:alpha val="43137"/>
                    </a:srgbClr>
                  </a:outerShdw>
                </a:effectLst>
              </a:rPr>
              <a:t>Câu</a:t>
            </a:r>
            <a:r>
              <a:rPr lang="en-US" sz="2000" u="sng" dirty="0">
                <a:effectLst>
                  <a:outerShdw blurRad="38100" dist="38100" dir="2700000" algn="tl">
                    <a:srgbClr val="000000">
                      <a:alpha val="43137"/>
                    </a:srgbClr>
                  </a:outerShdw>
                </a:effectLst>
              </a:rPr>
              <a:t> </a:t>
            </a:r>
            <a:r>
              <a:rPr lang="en-US" sz="2000" u="sng" dirty="0" err="1">
                <a:effectLst>
                  <a:outerShdw blurRad="38100" dist="38100" dir="2700000" algn="tl">
                    <a:srgbClr val="000000">
                      <a:alpha val="43137"/>
                    </a:srgbClr>
                  </a:outerShdw>
                </a:effectLst>
              </a:rPr>
              <a:t>hỏi</a:t>
            </a:r>
            <a:r>
              <a:rPr lang="en-US" sz="2000" u="sng" dirty="0">
                <a:effectLst>
                  <a:outerShdw blurRad="38100" dist="38100" dir="2700000" algn="tl">
                    <a:srgbClr val="000000">
                      <a:alpha val="43137"/>
                    </a:srgbClr>
                  </a:outerShdw>
                </a:effectLst>
              </a:rPr>
              <a:t> 2</a:t>
            </a:r>
            <a:r>
              <a:rPr lang="en-US" sz="2000" dirty="0">
                <a:effectLst>
                  <a:outerShdw blurRad="38100" dist="38100" dir="2700000" algn="tl">
                    <a:srgbClr val="000000">
                      <a:alpha val="43137"/>
                    </a:srgbClr>
                  </a:outerShdw>
                </a:effectLst>
              </a:rPr>
              <a:t>: </a:t>
            </a:r>
            <a:r>
              <a:rPr lang="vi-VN" sz="2000" dirty="0">
                <a:effectLst>
                  <a:outerShdw blurRad="38100" dist="38100" dir="2700000" algn="tl">
                    <a:srgbClr val="000000">
                      <a:alpha val="43137"/>
                    </a:srgbClr>
                  </a:outerShdw>
                </a:effectLst>
              </a:rPr>
              <a:t>Em có suy nghĩ gì về cuộc đời và sự nghiệp cách mạng của Chủ tịch Hồ Chí Minh ? Theo em, điều đó đã tác động như thế nào đến tình cảm của nhân dân ta với Bác ?</a:t>
            </a:r>
          </a:p>
        </p:txBody>
      </p:sp>
      <p:sp>
        <p:nvSpPr>
          <p:cNvPr id="6" name="Text Placeholder 2"/>
          <p:cNvSpPr txBox="1">
            <a:spLocks/>
          </p:cNvSpPr>
          <p:nvPr/>
        </p:nvSpPr>
        <p:spPr>
          <a:xfrm>
            <a:off x="0" y="2082070"/>
            <a:ext cx="6087153" cy="4775930"/>
          </a:xfrm>
          <a:prstGeom prst="rect">
            <a:avLst/>
          </a:prstGeom>
        </p:spPr>
        <p:style>
          <a:lnRef idx="2">
            <a:schemeClr val="accent1"/>
          </a:lnRef>
          <a:fillRef idx="1">
            <a:schemeClr val="lt1"/>
          </a:fillRef>
          <a:effectRef idx="0">
            <a:schemeClr val="accent1"/>
          </a:effectRef>
          <a:fontRef idx="minor">
            <a:schemeClr val="dk1"/>
          </a:fontRef>
        </p:style>
        <p:txBody>
          <a:bodyPr vert="horz" lIns="121899" tIns="60949" rIns="121899" bIns="60949" rtlCol="0">
            <a:normAutofit/>
          </a:bodyPr>
          <a:lstStyle>
            <a:lvl1pPr marL="0" indent="0" algn="l" defTabSz="1218987" rtl="0" eaLnBrk="1" latinLnBrk="0" hangingPunct="1">
              <a:lnSpc>
                <a:spcPct val="95000"/>
              </a:lnSpc>
              <a:spcBef>
                <a:spcPts val="1200"/>
              </a:spcBef>
              <a:buSzPct val="100000"/>
              <a:buFont typeface="Arial" pitchFamily="34" charset="0"/>
              <a:buNone/>
              <a:defRPr sz="1600" kern="1200">
                <a:solidFill>
                  <a:schemeClr val="dk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1600" kern="1200">
                <a:solidFill>
                  <a:schemeClr val="dk1"/>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1300" kern="1200">
                <a:solidFill>
                  <a:schemeClr val="dk1"/>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200" kern="1200">
                <a:solidFill>
                  <a:schemeClr val="dk1"/>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200" kern="1200">
                <a:solidFill>
                  <a:schemeClr val="dk1"/>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200" kern="1200">
                <a:solidFill>
                  <a:schemeClr val="dk1"/>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200" kern="1200">
                <a:solidFill>
                  <a:schemeClr val="dk1"/>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200" kern="1200">
                <a:solidFill>
                  <a:schemeClr val="dk1"/>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200" kern="1200">
                <a:solidFill>
                  <a:schemeClr val="dk1"/>
                </a:solidFill>
                <a:latin typeface="+mn-lt"/>
                <a:ea typeface="+mn-ea"/>
                <a:cs typeface="+mn-cs"/>
              </a:defRPr>
            </a:lvl9pPr>
          </a:lstStyle>
          <a:p>
            <a:r>
              <a:rPr lang="vi-VN" sz="2000" u="sng" dirty="0">
                <a:effectLst>
                  <a:outerShdw blurRad="38100" dist="38100" dir="2700000" algn="tl">
                    <a:srgbClr val="000000">
                      <a:alpha val="43137"/>
                    </a:srgbClr>
                  </a:outerShdw>
                </a:effectLst>
              </a:rPr>
              <a:t>Trả lời</a:t>
            </a:r>
            <a:r>
              <a:rPr lang="vi-VN" sz="2000" dirty="0">
                <a:effectLst>
                  <a:outerShdw blurRad="38100" dist="38100" dir="2700000" algn="tl">
                    <a:srgbClr val="000000">
                      <a:alpha val="43137"/>
                    </a:srgbClr>
                  </a:outerShdw>
                </a:effectLst>
              </a:rPr>
              <a:t>:</a:t>
            </a:r>
          </a:p>
          <a:p>
            <a:r>
              <a:rPr lang="vi-VN" sz="2000" dirty="0"/>
              <a:t>- Cả cuộc đời và sự nghiệp cách mạng của chủ tịch Hồ Chí Minh đều vì:</a:t>
            </a:r>
          </a:p>
          <a:p>
            <a:r>
              <a:rPr lang="vi-VN" sz="2000" dirty="0"/>
              <a:t>+ Quyền lợi dân tộc, quyền lợi đất nước</a:t>
            </a:r>
          </a:p>
          <a:p>
            <a:r>
              <a:rPr lang="vi-VN" sz="2000" dirty="0"/>
              <a:t>+ Hạnh phúc và ấm no của nhân dân</a:t>
            </a:r>
          </a:p>
          <a:p>
            <a:r>
              <a:rPr lang="vi-VN" sz="2000" dirty="0"/>
              <a:t>+ Đối với Bác, dù làm bất cứ công việc gì, bất kì ở đâu và bao giờ Người cũng chỉ theo đuổi một mục đích là “Ích quốc, lợi dân”</a:t>
            </a:r>
          </a:p>
          <a:p>
            <a:r>
              <a:rPr lang="vi-VN" sz="2000" dirty="0"/>
              <a:t>- Vì vậy Bác luôn được mọi người yêu quý, kính trọng, luôn xứng đáng là “ vị cha già của dân tộc”. Dù Bác đã đi xa, song Bác vẫn luôn luôn bất tử trong lòng mỗi con người đất Việt.</a:t>
            </a:r>
          </a:p>
        </p:txBody>
      </p:sp>
      <p:pic>
        <p:nvPicPr>
          <p:cNvPr id="7" name="Content Placeholder 6"/>
          <p:cNvPicPr>
            <a:picLocks noGrp="1" noChangeAspect="1"/>
          </p:cNvPicPr>
          <p:nvPr>
            <p:ph idx="1"/>
          </p:nvPr>
        </p:nvPicPr>
        <p:blipFill>
          <a:blip r:embed="rId2"/>
          <a:stretch>
            <a:fillRect/>
          </a:stretch>
        </p:blipFill>
        <p:spPr>
          <a:xfrm>
            <a:off x="6117644" y="0"/>
            <a:ext cx="6071181" cy="6858000"/>
          </a:xfrm>
          <a:prstGeom prst="rect">
            <a:avLst/>
          </a:prstGeom>
        </p:spPr>
      </p:pic>
    </p:spTree>
    <p:extLst>
      <p:ext uri="{BB962C8B-B14F-4D97-AF65-F5344CB8AC3E}">
        <p14:creationId xmlns:p14="http://schemas.microsoft.com/office/powerpoint/2010/main" val="417389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88825" cy="908720"/>
          </a:xfrm>
        </p:spPr>
        <p:style>
          <a:lnRef idx="1">
            <a:schemeClr val="accent1"/>
          </a:lnRef>
          <a:fillRef idx="3">
            <a:schemeClr val="accent1"/>
          </a:fillRef>
          <a:effectRef idx="2">
            <a:schemeClr val="accent1"/>
          </a:effectRef>
          <a:fontRef idx="minor">
            <a:schemeClr val="lt1"/>
          </a:fontRef>
        </p:style>
        <p:txBody>
          <a:bodyPr anchor="ctr">
            <a:normAutofit/>
          </a:bodyPr>
          <a:lstStyle/>
          <a:p>
            <a:pPr algn="ctr"/>
            <a:r>
              <a:rPr lang="en-US" sz="3000" dirty="0" err="1"/>
              <a:t>Trả</a:t>
            </a:r>
            <a:r>
              <a:rPr lang="en-US" sz="3000" dirty="0"/>
              <a:t> </a:t>
            </a:r>
            <a:r>
              <a:rPr lang="en-US" sz="3000" dirty="0" err="1"/>
              <a:t>lời</a:t>
            </a:r>
            <a:r>
              <a:rPr lang="en-US" sz="3000" dirty="0"/>
              <a:t> </a:t>
            </a:r>
            <a:r>
              <a:rPr lang="en-US" sz="3000" dirty="0" err="1"/>
              <a:t>các</a:t>
            </a:r>
            <a:r>
              <a:rPr lang="en-US" sz="3000" dirty="0"/>
              <a:t> </a:t>
            </a:r>
            <a:r>
              <a:rPr lang="en-US" sz="3000" dirty="0" err="1"/>
              <a:t>câu</a:t>
            </a:r>
            <a:r>
              <a:rPr lang="en-US" sz="3000" dirty="0"/>
              <a:t> </a:t>
            </a:r>
            <a:r>
              <a:rPr lang="en-US" sz="3000" dirty="0" err="1"/>
              <a:t>hỏi</a:t>
            </a:r>
            <a:r>
              <a:rPr lang="en-US" sz="3000" dirty="0"/>
              <a:t> </a:t>
            </a:r>
            <a:r>
              <a:rPr lang="en-US" sz="3000" dirty="0" err="1"/>
              <a:t>sau</a:t>
            </a:r>
            <a:endParaRPr lang="vi-VN" sz="3000" dirty="0"/>
          </a:p>
        </p:txBody>
      </p:sp>
      <p:sp>
        <p:nvSpPr>
          <p:cNvPr id="3" name="Text Placeholder 2"/>
          <p:cNvSpPr>
            <a:spLocks noGrp="1"/>
          </p:cNvSpPr>
          <p:nvPr>
            <p:ph type="body" sz="half" idx="2"/>
          </p:nvPr>
        </p:nvSpPr>
        <p:spPr>
          <a:xfrm>
            <a:off x="7261" y="930329"/>
            <a:ext cx="6087153" cy="1130519"/>
          </a:xfrm>
        </p:spPr>
        <p:style>
          <a:lnRef idx="1">
            <a:schemeClr val="accent1"/>
          </a:lnRef>
          <a:fillRef idx="2">
            <a:schemeClr val="accent1"/>
          </a:fillRef>
          <a:effectRef idx="1">
            <a:schemeClr val="accent1"/>
          </a:effectRef>
          <a:fontRef idx="minor">
            <a:schemeClr val="dk1"/>
          </a:fontRef>
        </p:style>
        <p:txBody>
          <a:bodyPr anchor="ctr">
            <a:normAutofit/>
          </a:bodyPr>
          <a:lstStyle/>
          <a:p>
            <a:r>
              <a:rPr lang="en-US" sz="2000" u="sng" dirty="0" err="1">
                <a:effectLst>
                  <a:outerShdw blurRad="38100" dist="38100" dir="2700000" algn="tl">
                    <a:srgbClr val="000000">
                      <a:alpha val="43137"/>
                    </a:srgbClr>
                  </a:outerShdw>
                </a:effectLst>
              </a:rPr>
              <a:t>Câu</a:t>
            </a:r>
            <a:r>
              <a:rPr lang="en-US" sz="2000" u="sng" dirty="0">
                <a:effectLst>
                  <a:outerShdw blurRad="38100" dist="38100" dir="2700000" algn="tl">
                    <a:srgbClr val="000000">
                      <a:alpha val="43137"/>
                    </a:srgbClr>
                  </a:outerShdw>
                </a:effectLst>
              </a:rPr>
              <a:t> </a:t>
            </a:r>
            <a:r>
              <a:rPr lang="en-US" sz="2000" u="sng" dirty="0" err="1">
                <a:effectLst>
                  <a:outerShdw blurRad="38100" dist="38100" dir="2700000" algn="tl">
                    <a:srgbClr val="000000">
                      <a:alpha val="43137"/>
                    </a:srgbClr>
                  </a:outerShdw>
                </a:effectLst>
              </a:rPr>
              <a:t>hỏi</a:t>
            </a:r>
            <a:r>
              <a:rPr lang="en-US" sz="2000" u="sng" dirty="0">
                <a:effectLst>
                  <a:outerShdw blurRad="38100" dist="38100" dir="2700000" algn="tl">
                    <a:srgbClr val="000000">
                      <a:alpha val="43137"/>
                    </a:srgbClr>
                  </a:outerShdw>
                </a:effectLst>
              </a:rPr>
              <a:t> 3</a:t>
            </a:r>
            <a:r>
              <a:rPr lang="en-US" sz="2000" dirty="0">
                <a:effectLst>
                  <a:outerShdw blurRad="38100" dist="38100" dir="2700000" algn="tl">
                    <a:srgbClr val="000000">
                      <a:alpha val="43137"/>
                    </a:srgbClr>
                  </a:outerShdw>
                </a:effectLst>
              </a:rPr>
              <a:t>: </a:t>
            </a:r>
            <a:r>
              <a:rPr lang="vi-VN" sz="2000" dirty="0">
                <a:effectLst>
                  <a:outerShdw blurRad="38100" dist="38100" dir="2700000" algn="tl">
                    <a:srgbClr val="000000">
                      <a:alpha val="43137"/>
                    </a:srgbClr>
                  </a:outerShdw>
                </a:effectLst>
              </a:rPr>
              <a:t>Em hiểu thế nào về chí công vô tư và tác dụng của nó đối với đời sống cộng đồng ?</a:t>
            </a:r>
          </a:p>
        </p:txBody>
      </p:sp>
      <p:sp>
        <p:nvSpPr>
          <p:cNvPr id="6" name="Text Placeholder 2"/>
          <p:cNvSpPr txBox="1">
            <a:spLocks/>
          </p:cNvSpPr>
          <p:nvPr/>
        </p:nvSpPr>
        <p:spPr>
          <a:xfrm>
            <a:off x="0" y="2082070"/>
            <a:ext cx="6087153" cy="4775930"/>
          </a:xfrm>
          <a:prstGeom prst="rect">
            <a:avLst/>
          </a:prstGeom>
        </p:spPr>
        <p:style>
          <a:lnRef idx="2">
            <a:schemeClr val="accent1"/>
          </a:lnRef>
          <a:fillRef idx="1">
            <a:schemeClr val="lt1"/>
          </a:fillRef>
          <a:effectRef idx="0">
            <a:schemeClr val="accent1"/>
          </a:effectRef>
          <a:fontRef idx="minor">
            <a:schemeClr val="dk1"/>
          </a:fontRef>
        </p:style>
        <p:txBody>
          <a:bodyPr vert="horz" lIns="121899" tIns="60949" rIns="121899" bIns="60949" rtlCol="0" anchor="ctr">
            <a:normAutofit/>
          </a:bodyPr>
          <a:lstStyle>
            <a:lvl1pPr marL="0" indent="0" algn="l" defTabSz="1218987" rtl="0" eaLnBrk="1" latinLnBrk="0" hangingPunct="1">
              <a:lnSpc>
                <a:spcPct val="95000"/>
              </a:lnSpc>
              <a:spcBef>
                <a:spcPts val="1200"/>
              </a:spcBef>
              <a:buSzPct val="100000"/>
              <a:buFont typeface="Arial" pitchFamily="34" charset="0"/>
              <a:buNone/>
              <a:defRPr sz="1600" kern="1200">
                <a:solidFill>
                  <a:schemeClr val="dk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1600" kern="1200">
                <a:solidFill>
                  <a:schemeClr val="dk1"/>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1300" kern="1200">
                <a:solidFill>
                  <a:schemeClr val="dk1"/>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200" kern="1200">
                <a:solidFill>
                  <a:schemeClr val="dk1"/>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200" kern="1200">
                <a:solidFill>
                  <a:schemeClr val="dk1"/>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200" kern="1200">
                <a:solidFill>
                  <a:schemeClr val="dk1"/>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200" kern="1200">
                <a:solidFill>
                  <a:schemeClr val="dk1"/>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200" kern="1200">
                <a:solidFill>
                  <a:schemeClr val="dk1"/>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200" kern="1200">
                <a:solidFill>
                  <a:schemeClr val="dk1"/>
                </a:solidFill>
                <a:latin typeface="+mn-lt"/>
                <a:ea typeface="+mn-ea"/>
                <a:cs typeface="+mn-cs"/>
              </a:defRPr>
            </a:lvl9pPr>
          </a:lstStyle>
          <a:p>
            <a:r>
              <a:rPr lang="vi-VN" sz="2000" u="sng" dirty="0">
                <a:effectLst>
                  <a:outerShdw blurRad="38100" dist="38100" dir="2700000" algn="tl">
                    <a:srgbClr val="000000">
                      <a:alpha val="43137"/>
                    </a:srgbClr>
                  </a:outerShdw>
                </a:effectLst>
              </a:rPr>
              <a:t>Trả lời</a:t>
            </a:r>
            <a:r>
              <a:rPr lang="vi-VN" sz="2000" dirty="0">
                <a:effectLst>
                  <a:outerShdw blurRad="38100" dist="38100" dir="2700000" algn="tl">
                    <a:srgbClr val="000000">
                      <a:alpha val="43137"/>
                    </a:srgbClr>
                  </a:outerShdw>
                </a:effectLst>
              </a:rPr>
              <a:t>:</a:t>
            </a:r>
          </a:p>
          <a:p>
            <a:r>
              <a:rPr lang="vi-VN" sz="2000" dirty="0"/>
              <a:t>- Chí công vô tư là phẩm chất đạo đức của con người, thể hiện ở sự công bằng, không thiên vị, giải quyết công việc theo lẽ phải xuất phát từ lợi ích chung và đặt lợi ích chung trên lợi ích cá nhân.</a:t>
            </a:r>
          </a:p>
          <a:p>
            <a:r>
              <a:rPr lang="vi-VN" sz="2000" dirty="0"/>
              <a:t>- Tác dụng của chí công vô tư: Làm cho quan hệ xã hội thêm tốt đẹp, xã hội công bằng, dân chủ văn minh.</a:t>
            </a:r>
          </a:p>
        </p:txBody>
      </p:sp>
      <p:pic>
        <p:nvPicPr>
          <p:cNvPr id="5" name="Content Placeholder 4"/>
          <p:cNvPicPr>
            <a:picLocks noGrp="1" noChangeAspect="1"/>
          </p:cNvPicPr>
          <p:nvPr>
            <p:ph idx="1"/>
          </p:nvPr>
        </p:nvPicPr>
        <p:blipFill>
          <a:blip r:embed="rId2"/>
          <a:stretch>
            <a:fillRect/>
          </a:stretch>
        </p:blipFill>
        <p:spPr>
          <a:xfrm>
            <a:off x="6087152" y="929942"/>
            <a:ext cx="6101671" cy="5928058"/>
          </a:xfrm>
          <a:prstGeom prst="rect">
            <a:avLst/>
          </a:prstGeom>
        </p:spPr>
      </p:pic>
    </p:spTree>
    <p:extLst>
      <p:ext uri="{BB962C8B-B14F-4D97-AF65-F5344CB8AC3E}">
        <p14:creationId xmlns:p14="http://schemas.microsoft.com/office/powerpoint/2010/main" val="39394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0"/>
            <a:ext cx="8254652" cy="6860180"/>
          </a:xfrm>
        </p:spPr>
        <p:style>
          <a:lnRef idx="0">
            <a:schemeClr val="accent2"/>
          </a:lnRef>
          <a:fillRef idx="3">
            <a:schemeClr val="accent2"/>
          </a:fillRef>
          <a:effectRef idx="3">
            <a:schemeClr val="accent2"/>
          </a:effectRef>
          <a:fontRef idx="minor">
            <a:schemeClr val="lt1"/>
          </a:fontRef>
        </p:style>
        <p:txBody>
          <a:bodyPr anchor="ctr"/>
          <a:lstStyle/>
          <a:p>
            <a:pPr algn="ctr"/>
            <a:r>
              <a:rPr lang="en-US" b="1" dirty="0"/>
              <a:t>II. </a:t>
            </a:r>
            <a:r>
              <a:rPr lang="en-US" b="1" dirty="0" err="1"/>
              <a:t>Nội</a:t>
            </a:r>
            <a:r>
              <a:rPr lang="en-US" b="1" dirty="0"/>
              <a:t> dung </a:t>
            </a:r>
            <a:r>
              <a:rPr lang="en-US" b="1" dirty="0" err="1"/>
              <a:t>bài</a:t>
            </a:r>
            <a:r>
              <a:rPr lang="en-US" b="1" dirty="0"/>
              <a:t> </a:t>
            </a:r>
            <a:r>
              <a:rPr lang="en-US" b="1" dirty="0" err="1"/>
              <a:t>học</a:t>
            </a:r>
            <a:endParaRPr lang="vi-VN" b="1" dirty="0"/>
          </a:p>
        </p:txBody>
      </p:sp>
    </p:spTree>
    <p:extLst>
      <p:ext uri="{BB962C8B-B14F-4D97-AF65-F5344CB8AC3E}">
        <p14:creationId xmlns:p14="http://schemas.microsoft.com/office/powerpoint/2010/main" val="11357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4013" y="0"/>
            <a:ext cx="2160240" cy="1700808"/>
          </a:xfrm>
        </p:spPr>
        <p:style>
          <a:lnRef idx="1">
            <a:schemeClr val="accent2"/>
          </a:lnRef>
          <a:fillRef idx="2">
            <a:schemeClr val="accent2"/>
          </a:fillRef>
          <a:effectRef idx="1">
            <a:schemeClr val="accent2"/>
          </a:effectRef>
          <a:fontRef idx="minor">
            <a:schemeClr val="dk1"/>
          </a:fontRef>
        </p:style>
        <p:txBody>
          <a:bodyPr anchor="ctr"/>
          <a:lstStyle/>
          <a:p>
            <a:pPr marL="0" indent="0" algn="ctr">
              <a:buNone/>
            </a:pPr>
            <a:r>
              <a:rPr lang="en-US" dirty="0">
                <a:effectLst>
                  <a:outerShdw blurRad="38100" dist="38100" dir="2700000" algn="tl">
                    <a:srgbClr val="000000">
                      <a:alpha val="43137"/>
                    </a:srgbClr>
                  </a:outerShdw>
                </a:effectLst>
              </a:rPr>
              <a:t>1. </a:t>
            </a:r>
            <a:r>
              <a:rPr lang="en-US" dirty="0" err="1">
                <a:effectLst>
                  <a:outerShdw blurRad="38100" dist="38100" dir="2700000" algn="tl">
                    <a:srgbClr val="000000">
                      <a:alpha val="43137"/>
                    </a:srgbClr>
                  </a:outerShdw>
                </a:effectLst>
              </a:rPr>
              <a:t>Thế</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nào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là</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Chí</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công</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vô</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tư</a:t>
            </a:r>
            <a:r>
              <a:rPr lang="en-US" dirty="0">
                <a:effectLst>
                  <a:outerShdw blurRad="38100" dist="38100" dir="2700000" algn="tl">
                    <a:srgbClr val="000000">
                      <a:alpha val="43137"/>
                    </a:srgbClr>
                  </a:outerShdw>
                </a:effectLst>
              </a:rPr>
              <a:t> ?</a:t>
            </a:r>
            <a:endParaRPr lang="vi-VN" dirty="0">
              <a:effectLst>
                <a:outerShdw blurRad="38100" dist="38100" dir="2700000" algn="tl">
                  <a:srgbClr val="000000">
                    <a:alpha val="43137"/>
                  </a:srgbClr>
                </a:outerShdw>
              </a:effectLst>
            </a:endParaRPr>
          </a:p>
        </p:txBody>
      </p:sp>
      <p:sp>
        <p:nvSpPr>
          <p:cNvPr id="4" name="Title 1"/>
          <p:cNvSpPr>
            <a:spLocks noGrp="1"/>
          </p:cNvSpPr>
          <p:nvPr>
            <p:ph type="title"/>
          </p:nvPr>
        </p:nvSpPr>
        <p:spPr>
          <a:xfrm>
            <a:off x="0" y="0"/>
            <a:ext cx="1773932" cy="6858000"/>
          </a:xfrm>
        </p:spPr>
        <p:style>
          <a:lnRef idx="0">
            <a:schemeClr val="accent2"/>
          </a:lnRef>
          <a:fillRef idx="3">
            <a:schemeClr val="accent2"/>
          </a:fillRef>
          <a:effectRef idx="3">
            <a:schemeClr val="accent2"/>
          </a:effectRef>
          <a:fontRef idx="minor">
            <a:schemeClr val="lt1"/>
          </a:fontRef>
        </p:style>
        <p:txBody>
          <a:bodyPr anchor="ctr"/>
          <a:lstStyle/>
          <a:p>
            <a:pPr algn="ctr"/>
            <a:r>
              <a:rPr lang="en-US" b="1" dirty="0"/>
              <a:t>II. </a:t>
            </a:r>
            <a:r>
              <a:rPr lang="en-US" b="1" dirty="0" err="1"/>
              <a:t>Nội</a:t>
            </a:r>
            <a:r>
              <a:rPr lang="en-US" b="1" dirty="0"/>
              <a:t> dung </a:t>
            </a:r>
            <a:r>
              <a:rPr lang="en-US" b="1" dirty="0" err="1"/>
              <a:t>bài</a:t>
            </a:r>
            <a:r>
              <a:rPr lang="en-US" b="1" dirty="0"/>
              <a:t> </a:t>
            </a:r>
            <a:r>
              <a:rPr lang="en-US" b="1" dirty="0" err="1"/>
              <a:t>học</a:t>
            </a:r>
            <a:endParaRPr lang="vi-VN" b="1" dirty="0"/>
          </a:p>
        </p:txBody>
      </p:sp>
      <p:sp>
        <p:nvSpPr>
          <p:cNvPr id="5" name="Content Placeholder 2"/>
          <p:cNvSpPr txBox="1">
            <a:spLocks/>
          </p:cNvSpPr>
          <p:nvPr/>
        </p:nvSpPr>
        <p:spPr>
          <a:xfrm>
            <a:off x="2497236" y="1700808"/>
            <a:ext cx="2157018" cy="1755576"/>
          </a:xfrm>
          <a:prstGeom prst="rect">
            <a:avLst/>
          </a:prstGeom>
        </p:spPr>
        <p:style>
          <a:lnRef idx="1">
            <a:schemeClr val="accent2"/>
          </a:lnRef>
          <a:fillRef idx="2">
            <a:schemeClr val="accent2"/>
          </a:fillRef>
          <a:effectRef idx="1">
            <a:schemeClr val="accent2"/>
          </a:effectRef>
          <a:fontRef idx="minor">
            <a:schemeClr val="dk1"/>
          </a:fontRef>
        </p:style>
        <p:txBody>
          <a:bodyPr vert="horz" lIns="121899" tIns="60949" rIns="121899" bIns="60949" rtlCol="0" anchor="ctr">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dk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dk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dk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9pPr>
          </a:lstStyle>
          <a:p>
            <a:pPr marL="0" indent="0" algn="ctr">
              <a:buNone/>
            </a:pPr>
            <a:r>
              <a:rPr lang="en-US" dirty="0">
                <a:effectLst>
                  <a:outerShdw blurRad="38100" dist="38100" dir="2700000" algn="tl">
                    <a:srgbClr val="000000">
                      <a:alpha val="43137"/>
                    </a:srgbClr>
                  </a:outerShdw>
                </a:effectLst>
              </a:rPr>
              <a:t>2. </a:t>
            </a:r>
            <a:r>
              <a:rPr lang="en-US" dirty="0" err="1">
                <a:effectLst>
                  <a:outerShdw blurRad="38100" dist="38100" dir="2700000" algn="tl">
                    <a:srgbClr val="000000">
                      <a:alpha val="43137"/>
                    </a:srgbClr>
                  </a:outerShdw>
                </a:effectLst>
              </a:rPr>
              <a:t>Tác</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dụng</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của</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Chí</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công</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vô</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tư</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là</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gì</a:t>
            </a:r>
            <a:r>
              <a:rPr lang="en-US" dirty="0">
                <a:effectLst>
                  <a:outerShdw blurRad="38100" dist="38100" dir="2700000" algn="tl">
                    <a:srgbClr val="000000">
                      <a:alpha val="43137"/>
                    </a:srgbClr>
                  </a:outerShdw>
                </a:effectLst>
              </a:rPr>
              <a:t> ?</a:t>
            </a:r>
            <a:endParaRPr lang="vi-VN" dirty="0">
              <a:effectLst>
                <a:outerShdw blurRad="38100" dist="38100" dir="2700000" algn="tl">
                  <a:srgbClr val="000000">
                    <a:alpha val="43137"/>
                  </a:srgbClr>
                </a:outerShdw>
              </a:effectLst>
            </a:endParaRPr>
          </a:p>
        </p:txBody>
      </p:sp>
      <p:sp>
        <p:nvSpPr>
          <p:cNvPr id="6" name="Content Placeholder 2"/>
          <p:cNvSpPr txBox="1">
            <a:spLocks/>
          </p:cNvSpPr>
          <p:nvPr/>
        </p:nvSpPr>
        <p:spPr>
          <a:xfrm>
            <a:off x="2494012" y="3456384"/>
            <a:ext cx="2160241" cy="1700808"/>
          </a:xfrm>
          <a:prstGeom prst="rect">
            <a:avLst/>
          </a:prstGeom>
        </p:spPr>
        <p:style>
          <a:lnRef idx="1">
            <a:schemeClr val="accent2"/>
          </a:lnRef>
          <a:fillRef idx="2">
            <a:schemeClr val="accent2"/>
          </a:fillRef>
          <a:effectRef idx="1">
            <a:schemeClr val="accent2"/>
          </a:effectRef>
          <a:fontRef idx="minor">
            <a:schemeClr val="dk1"/>
          </a:fontRef>
        </p:style>
        <p:txBody>
          <a:bodyPr vert="horz" lIns="121899" tIns="60949" rIns="121899" bIns="60949" rtlCol="0" anchor="ctr">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dk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dk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dk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9pPr>
          </a:lstStyle>
          <a:p>
            <a:pPr marL="0" indent="0" algn="ctr">
              <a:buNone/>
            </a:pPr>
            <a:r>
              <a:rPr lang="en-US" dirty="0">
                <a:effectLst>
                  <a:outerShdw blurRad="38100" dist="38100" dir="2700000" algn="tl">
                    <a:srgbClr val="000000">
                      <a:alpha val="43137"/>
                    </a:srgbClr>
                  </a:outerShdw>
                </a:effectLst>
              </a:rPr>
              <a:t>3. </a:t>
            </a:r>
            <a:r>
              <a:rPr lang="en-US" dirty="0" err="1">
                <a:effectLst>
                  <a:outerShdw blurRad="38100" dist="38100" dir="2700000" algn="tl">
                    <a:srgbClr val="000000">
                      <a:alpha val="43137"/>
                    </a:srgbClr>
                  </a:outerShdw>
                </a:effectLst>
              </a:rPr>
              <a:t>Cách</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rèn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luyện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phẩm</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chất</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Chí</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công</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vô</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tư</a:t>
            </a:r>
            <a:r>
              <a:rPr lang="en-US" dirty="0">
                <a:effectLst>
                  <a:outerShdw blurRad="38100" dist="38100" dir="2700000" algn="tl">
                    <a:srgbClr val="000000">
                      <a:alpha val="43137"/>
                    </a:srgbClr>
                  </a:outerShdw>
                </a:effectLst>
              </a:rPr>
              <a:t> ?</a:t>
            </a:r>
            <a:endParaRPr lang="vi-VN" dirty="0">
              <a:effectLst>
                <a:outerShdw blurRad="38100" dist="38100" dir="2700000" algn="tl">
                  <a:srgbClr val="000000">
                    <a:alpha val="43137"/>
                  </a:srgbClr>
                </a:outerShdw>
              </a:effectLst>
            </a:endParaRPr>
          </a:p>
        </p:txBody>
      </p:sp>
      <p:sp>
        <p:nvSpPr>
          <p:cNvPr id="7" name="Content Placeholder 2"/>
          <p:cNvSpPr txBox="1">
            <a:spLocks/>
          </p:cNvSpPr>
          <p:nvPr/>
        </p:nvSpPr>
        <p:spPr>
          <a:xfrm>
            <a:off x="2494012" y="5157192"/>
            <a:ext cx="2160242" cy="1700808"/>
          </a:xfrm>
          <a:prstGeom prst="rect">
            <a:avLst/>
          </a:prstGeom>
        </p:spPr>
        <p:style>
          <a:lnRef idx="1">
            <a:schemeClr val="accent2"/>
          </a:lnRef>
          <a:fillRef idx="2">
            <a:schemeClr val="accent2"/>
          </a:fillRef>
          <a:effectRef idx="1">
            <a:schemeClr val="accent2"/>
          </a:effectRef>
          <a:fontRef idx="minor">
            <a:schemeClr val="dk1"/>
          </a:fontRef>
        </p:style>
        <p:txBody>
          <a:bodyPr vert="horz" lIns="121899" tIns="60949" rIns="121899" bIns="60949" rtlCol="0" anchor="ctr">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dk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dk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dk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9pPr>
          </a:lstStyle>
          <a:p>
            <a:pPr marL="0" indent="0" algn="ctr">
              <a:buNone/>
            </a:pPr>
            <a:r>
              <a:rPr lang="en-US" dirty="0">
                <a:effectLst>
                  <a:outerShdw blurRad="38100" dist="38100" dir="2700000" algn="tl">
                    <a:srgbClr val="000000">
                      <a:alpha val="43137"/>
                    </a:srgbClr>
                  </a:outerShdw>
                </a:effectLst>
              </a:rPr>
              <a:t>4. </a:t>
            </a:r>
            <a:r>
              <a:rPr lang="en-US" dirty="0" err="1">
                <a:effectLst>
                  <a:outerShdw blurRad="38100" dist="38100" dir="2700000" algn="tl">
                    <a:srgbClr val="000000">
                      <a:alpha val="43137"/>
                    </a:srgbClr>
                  </a:outerShdw>
                </a:effectLst>
              </a:rPr>
              <a:t>Danh</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ngôn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nói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về</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Chí</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công</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vô</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tư</a:t>
            </a:r>
            <a:r>
              <a:rPr lang="en-US" dirty="0">
                <a:effectLst>
                  <a:outerShdw blurRad="38100" dist="38100" dir="2700000" algn="tl">
                    <a:srgbClr val="000000">
                      <a:alpha val="43137"/>
                    </a:srgbClr>
                  </a:outerShdw>
                </a:effectLst>
              </a:rPr>
              <a:t> ?</a:t>
            </a:r>
            <a:endParaRPr lang="vi-VN" dirty="0">
              <a:effectLst>
                <a:outerShdw blurRad="38100" dist="38100" dir="2700000" algn="tl">
                  <a:srgbClr val="000000">
                    <a:alpha val="43137"/>
                  </a:srgbClr>
                </a:outerShdw>
              </a:effectLst>
            </a:endParaRPr>
          </a:p>
        </p:txBody>
      </p:sp>
      <p:cxnSp>
        <p:nvCxnSpPr>
          <p:cNvPr id="9" name="Elbow Connector 8"/>
          <p:cNvCxnSpPr>
            <a:stCxn id="4" idx="3"/>
            <a:endCxn id="3" idx="1"/>
          </p:cNvCxnSpPr>
          <p:nvPr/>
        </p:nvCxnSpPr>
        <p:spPr>
          <a:xfrm flipV="1">
            <a:off x="1773932" y="850404"/>
            <a:ext cx="720081" cy="2578596"/>
          </a:xfrm>
          <a:prstGeom prst="bentConnector3">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4" idx="3"/>
            <a:endCxn id="5" idx="1"/>
          </p:cNvCxnSpPr>
          <p:nvPr/>
        </p:nvCxnSpPr>
        <p:spPr>
          <a:xfrm flipV="1">
            <a:off x="1773932" y="2578596"/>
            <a:ext cx="723304" cy="850404"/>
          </a:xfrm>
          <a:prstGeom prst="bentConnector3">
            <a:avLst>
              <a:gd name="adj1" fmla="val 50000"/>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4" idx="3"/>
            <a:endCxn id="6" idx="1"/>
          </p:cNvCxnSpPr>
          <p:nvPr/>
        </p:nvCxnSpPr>
        <p:spPr>
          <a:xfrm>
            <a:off x="1773932" y="3429000"/>
            <a:ext cx="720080" cy="877788"/>
          </a:xfrm>
          <a:prstGeom prst="bentConnector3">
            <a:avLst>
              <a:gd name="adj1" fmla="val 50000"/>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4" idx="3"/>
            <a:endCxn id="7" idx="1"/>
          </p:cNvCxnSpPr>
          <p:nvPr/>
        </p:nvCxnSpPr>
        <p:spPr>
          <a:xfrm>
            <a:off x="1773932" y="3429000"/>
            <a:ext cx="720080" cy="2578596"/>
          </a:xfrm>
          <a:prstGeom prst="bentConnector3">
            <a:avLst>
              <a:gd name="adj1" fmla="val 50000"/>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4" name="Content Placeholder 2"/>
          <p:cNvSpPr txBox="1">
            <a:spLocks/>
          </p:cNvSpPr>
          <p:nvPr/>
        </p:nvSpPr>
        <p:spPr>
          <a:xfrm>
            <a:off x="5399655" y="0"/>
            <a:ext cx="6789170" cy="1700808"/>
          </a:xfrm>
          <a:prstGeom prst="rect">
            <a:avLst/>
          </a:prstGeom>
        </p:spPr>
        <p:style>
          <a:lnRef idx="2">
            <a:schemeClr val="accent2"/>
          </a:lnRef>
          <a:fillRef idx="1">
            <a:schemeClr val="lt1"/>
          </a:fillRef>
          <a:effectRef idx="0">
            <a:schemeClr val="accent2"/>
          </a:effectRef>
          <a:fontRef idx="minor">
            <a:schemeClr val="dk1"/>
          </a:fontRef>
        </p:style>
        <p:txBody>
          <a:bodyPr vert="horz" lIns="121899" tIns="60949" rIns="121899" bIns="60949" rtlCol="0" anchor="ctr">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dk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dk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dk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9pPr>
          </a:lstStyle>
          <a:p>
            <a:pPr marL="0" indent="0" algn="ctr">
              <a:buNone/>
            </a:pPr>
            <a:r>
              <a:rPr lang="vi-VN" dirty="0">
                <a:solidFill>
                  <a:srgbClr val="FF0000"/>
                </a:solidFill>
                <a:effectLst>
                  <a:outerShdw blurRad="38100" dist="38100" dir="2700000" algn="tl">
                    <a:srgbClr val="000000">
                      <a:alpha val="43137"/>
                    </a:srgbClr>
                  </a:outerShdw>
                </a:effectLst>
              </a:rPr>
              <a:t>- Chí công vô tư là phẩm chất đạo đức của con người, thể hiện ở sự công bằng, không thiên vị, giải quyết công việc theo lẽ phải xuất phát từ lợi ích chung và đặt lợi ích chung trên lợi ích cá nhân.</a:t>
            </a:r>
          </a:p>
        </p:txBody>
      </p:sp>
      <p:sp>
        <p:nvSpPr>
          <p:cNvPr id="25" name="Content Placeholder 2"/>
          <p:cNvSpPr txBox="1">
            <a:spLocks/>
          </p:cNvSpPr>
          <p:nvPr/>
        </p:nvSpPr>
        <p:spPr>
          <a:xfrm>
            <a:off x="5399655" y="1700808"/>
            <a:ext cx="6789170" cy="1755576"/>
          </a:xfrm>
          <a:prstGeom prst="rect">
            <a:avLst/>
          </a:prstGeom>
        </p:spPr>
        <p:style>
          <a:lnRef idx="2">
            <a:schemeClr val="accent2"/>
          </a:lnRef>
          <a:fillRef idx="1">
            <a:schemeClr val="lt1"/>
          </a:fillRef>
          <a:effectRef idx="0">
            <a:schemeClr val="accent2"/>
          </a:effectRef>
          <a:fontRef idx="minor">
            <a:schemeClr val="dk1"/>
          </a:fontRef>
        </p:style>
        <p:txBody>
          <a:bodyPr vert="horz" lIns="121899" tIns="60949" rIns="121899" bIns="60949" rtlCol="0" anchor="ctr">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dk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dk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dk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9pPr>
          </a:lstStyle>
          <a:p>
            <a:pPr marL="0" indent="0" algn="ctr">
              <a:buNone/>
            </a:pPr>
            <a:r>
              <a:rPr lang="vi-VN" dirty="0">
                <a:solidFill>
                  <a:srgbClr val="FF0000"/>
                </a:solidFill>
                <a:effectLst>
                  <a:outerShdw blurRad="38100" dist="38100" dir="2700000" algn="tl">
                    <a:srgbClr val="000000">
                      <a:alpha val="43137"/>
                    </a:srgbClr>
                  </a:outerShdw>
                </a:effectLst>
              </a:rPr>
              <a:t>- Tác dụng của chí công vô tư: Đem lại lợi ích cho tập thể và cộng đồng xã hội, góp phần làm cho đất </a:t>
            </a:r>
            <a:r>
              <a:rPr lang="en-US" dirty="0" err="1">
                <a:solidFill>
                  <a:srgbClr val="FF0000"/>
                </a:solidFill>
                <a:effectLst>
                  <a:outerShdw blurRad="38100" dist="38100" dir="2700000" algn="tl">
                    <a:srgbClr val="000000">
                      <a:alpha val="43137"/>
                    </a:srgbClr>
                  </a:outerShdw>
                </a:effectLst>
              </a:rPr>
              <a:t>nước</a:t>
            </a:r>
            <a:r>
              <a:rPr lang="en-US" dirty="0">
                <a:solidFill>
                  <a:srgbClr val="FF0000"/>
                </a:solidFill>
                <a:effectLst>
                  <a:outerShdw blurRad="38100" dist="38100" dir="2700000" algn="tl">
                    <a:srgbClr val="000000">
                      <a:alpha val="43137"/>
                    </a:srgbClr>
                  </a:outerShdw>
                </a:effectLst>
              </a:rPr>
              <a:t> them </a:t>
            </a:r>
            <a:r>
              <a:rPr lang="en-US" dirty="0" err="1">
                <a:solidFill>
                  <a:srgbClr val="FF0000"/>
                </a:solidFill>
                <a:effectLst>
                  <a:outerShdw blurRad="38100" dist="38100" dir="2700000" algn="tl">
                    <a:srgbClr val="000000">
                      <a:alpha val="43137"/>
                    </a:srgbClr>
                  </a:outerShdw>
                </a:effectLst>
              </a:rPr>
              <a:t>giàu</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mạnh</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xã</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hội</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công</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bằng</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dân</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chủ</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văn</a:t>
            </a:r>
            <a:r>
              <a:rPr lang="en-US" dirty="0">
                <a:solidFill>
                  <a:srgbClr val="FF0000"/>
                </a:solidFill>
                <a:effectLst>
                  <a:outerShdw blurRad="38100" dist="38100" dir="2700000" algn="tl">
                    <a:srgbClr val="000000">
                      <a:alpha val="43137"/>
                    </a:srgbClr>
                  </a:outerShdw>
                </a:effectLst>
              </a:rPr>
              <a:t> minh.</a:t>
            </a:r>
            <a:endParaRPr lang="vi-VN" dirty="0">
              <a:solidFill>
                <a:srgbClr val="FF0000"/>
              </a:solidFill>
              <a:effectLst>
                <a:outerShdw blurRad="38100" dist="38100" dir="2700000" algn="tl">
                  <a:srgbClr val="000000">
                    <a:alpha val="43137"/>
                  </a:srgbClr>
                </a:outerShdw>
              </a:effectLst>
            </a:endParaRPr>
          </a:p>
        </p:txBody>
      </p:sp>
      <p:sp>
        <p:nvSpPr>
          <p:cNvPr id="26" name="Content Placeholder 2"/>
          <p:cNvSpPr txBox="1">
            <a:spLocks/>
          </p:cNvSpPr>
          <p:nvPr/>
        </p:nvSpPr>
        <p:spPr>
          <a:xfrm>
            <a:off x="5399655" y="3456384"/>
            <a:ext cx="6789170" cy="1700808"/>
          </a:xfrm>
          <a:prstGeom prst="rect">
            <a:avLst/>
          </a:prstGeom>
        </p:spPr>
        <p:style>
          <a:lnRef idx="2">
            <a:schemeClr val="accent2"/>
          </a:lnRef>
          <a:fillRef idx="1">
            <a:schemeClr val="lt1"/>
          </a:fillRef>
          <a:effectRef idx="0">
            <a:schemeClr val="accent2"/>
          </a:effectRef>
          <a:fontRef idx="minor">
            <a:schemeClr val="dk1"/>
          </a:fontRef>
        </p:style>
        <p:txBody>
          <a:bodyPr vert="horz" lIns="121899" tIns="60949" rIns="121899" bIns="60949" rtlCol="0" anchor="ctr">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dk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dk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dk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9pPr>
          </a:lstStyle>
          <a:p>
            <a:pPr marL="0" indent="0" algn="ctr">
              <a:buFont typeface="Arial" pitchFamily="34" charset="0"/>
              <a:buNone/>
            </a:pP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Để</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rèn</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luyện</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phẩm</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chất</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chí</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công</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vô</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tư</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học</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sinh</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cần</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có</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thái</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độ</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ủng</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hộ</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quý</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trọng</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người</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chí</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công</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vô</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tư</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đồng</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thời</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phê</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phán</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những</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hành</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động</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vụ</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lợi</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cá</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nhân</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thiếu</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công</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bằng</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trong</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giải</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quyết</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mọi</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công</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việc</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Người</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có</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phẩm</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chất</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chí</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công</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vô</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tư</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sẽ</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được</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mọi</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người</a:t>
            </a:r>
            <a:r>
              <a:rPr lang="en-US" sz="2200" dirty="0">
                <a:solidFill>
                  <a:srgbClr val="FF0000"/>
                </a:solidFill>
                <a:effectLst>
                  <a:outerShdw blurRad="38100" dist="38100" dir="2700000" algn="tl">
                    <a:srgbClr val="000000">
                      <a:alpha val="43137"/>
                    </a:srgbClr>
                  </a:outerShdw>
                </a:effectLst>
              </a:rPr>
              <a:t> tin </a:t>
            </a:r>
            <a:r>
              <a:rPr lang="en-US" sz="2200" dirty="0" err="1">
                <a:solidFill>
                  <a:srgbClr val="FF0000"/>
                </a:solidFill>
                <a:effectLst>
                  <a:outerShdw blurRad="38100" dist="38100" dir="2700000" algn="tl">
                    <a:srgbClr val="000000">
                      <a:alpha val="43137"/>
                    </a:srgbClr>
                  </a:outerShdw>
                </a:effectLst>
              </a:rPr>
              <a:t>cậy</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và</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kính</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trọng</a:t>
            </a:r>
            <a:r>
              <a:rPr lang="en-US" sz="2200" dirty="0">
                <a:solidFill>
                  <a:srgbClr val="FF0000"/>
                </a:solidFill>
                <a:effectLst>
                  <a:outerShdw blurRad="38100" dist="38100" dir="2700000" algn="tl">
                    <a:srgbClr val="000000">
                      <a:alpha val="43137"/>
                    </a:srgbClr>
                  </a:outerShdw>
                </a:effectLst>
              </a:rPr>
              <a:t>.</a:t>
            </a:r>
            <a:endParaRPr lang="vi-VN" sz="2200" dirty="0">
              <a:solidFill>
                <a:srgbClr val="FF0000"/>
              </a:solidFill>
              <a:effectLst>
                <a:outerShdw blurRad="38100" dist="38100" dir="2700000" algn="tl">
                  <a:srgbClr val="000000">
                    <a:alpha val="43137"/>
                  </a:srgbClr>
                </a:outerShdw>
              </a:effectLst>
            </a:endParaRPr>
          </a:p>
        </p:txBody>
      </p:sp>
      <p:sp>
        <p:nvSpPr>
          <p:cNvPr id="27" name="Content Placeholder 2"/>
          <p:cNvSpPr txBox="1">
            <a:spLocks/>
          </p:cNvSpPr>
          <p:nvPr/>
        </p:nvSpPr>
        <p:spPr>
          <a:xfrm>
            <a:off x="5399655" y="5157192"/>
            <a:ext cx="6789170" cy="1700808"/>
          </a:xfrm>
          <a:prstGeom prst="rect">
            <a:avLst/>
          </a:prstGeom>
        </p:spPr>
        <p:style>
          <a:lnRef idx="2">
            <a:schemeClr val="accent2"/>
          </a:lnRef>
          <a:fillRef idx="1">
            <a:schemeClr val="lt1"/>
          </a:fillRef>
          <a:effectRef idx="0">
            <a:schemeClr val="accent2"/>
          </a:effectRef>
          <a:fontRef idx="minor">
            <a:schemeClr val="dk1"/>
          </a:fontRef>
        </p:style>
        <p:txBody>
          <a:bodyPr vert="horz" lIns="121899" tIns="60949" rIns="121899" bIns="60949" rtlCol="0" anchor="ctr">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dk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dk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dk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dk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dk1"/>
                </a:solidFill>
                <a:latin typeface="+mn-lt"/>
                <a:ea typeface="+mn-ea"/>
                <a:cs typeface="+mn-cs"/>
              </a:defRPr>
            </a:lvl9pPr>
          </a:lstStyle>
          <a:p>
            <a:pPr marL="0" indent="0">
              <a:buFont typeface="Arial" pitchFamily="34" charset="0"/>
              <a:buNone/>
            </a:pP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Danh</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ngôn</a:t>
            </a:r>
            <a:r>
              <a:rPr lang="en-US" sz="2200" dirty="0">
                <a:solidFill>
                  <a:srgbClr val="FF0000"/>
                </a:solidFill>
                <a:effectLst>
                  <a:outerShdw blurRad="38100" dist="38100" dir="2700000" algn="tl">
                    <a:srgbClr val="000000">
                      <a:alpha val="43137"/>
                    </a:srgbClr>
                  </a:outerShdw>
                </a:effectLst>
              </a:rPr>
              <a:t>:</a:t>
            </a:r>
          </a:p>
          <a:p>
            <a:pPr marL="0" indent="0" algn="ctr">
              <a:buFont typeface="Arial" pitchFamily="34" charset="0"/>
              <a:buNone/>
            </a:pPr>
            <a:r>
              <a:rPr lang="en-US" sz="2200" dirty="0">
                <a:solidFill>
                  <a:srgbClr val="FF0000"/>
                </a:solidFill>
                <a:effectLst>
                  <a:outerShdw blurRad="38100" dist="38100" dir="2700000" algn="tl">
                    <a:srgbClr val="000000">
                      <a:alpha val="43137"/>
                    </a:srgbClr>
                  </a:outerShdw>
                </a:effectLst>
              </a:rPr>
              <a:t>“</a:t>
            </a:r>
            <a:r>
              <a:rPr lang="en-US" sz="2200" dirty="0" err="1">
                <a:solidFill>
                  <a:srgbClr val="FF0000"/>
                </a:solidFill>
                <a:effectLst>
                  <a:outerShdw blurRad="38100" dist="38100" dir="2700000" algn="tl">
                    <a:srgbClr val="000000">
                      <a:alpha val="43137"/>
                    </a:srgbClr>
                  </a:outerShdw>
                </a:effectLst>
              </a:rPr>
              <a:t>Phải</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để</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việc</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công</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việc</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nước</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lên</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trên</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lên</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trước</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việc</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tư</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việc</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nhà</a:t>
            </a:r>
            <a:r>
              <a:rPr lang="en-US" sz="2200" dirty="0">
                <a:solidFill>
                  <a:srgbClr val="FF0000"/>
                </a:solidFill>
                <a:effectLst>
                  <a:outerShdw blurRad="38100" dist="38100" dir="2700000" algn="tl">
                    <a:srgbClr val="000000">
                      <a:alpha val="43137"/>
                    </a:srgbClr>
                  </a:outerShdw>
                </a:effectLst>
              </a:rPr>
              <a:t>”</a:t>
            </a:r>
          </a:p>
          <a:p>
            <a:pPr marL="0" indent="0" algn="r">
              <a:buFont typeface="Arial" pitchFamily="34" charset="0"/>
              <a:buNone/>
            </a:pPr>
            <a:r>
              <a:rPr lang="en-US" sz="2200" dirty="0" err="1">
                <a:solidFill>
                  <a:srgbClr val="FF0000"/>
                </a:solidFill>
                <a:effectLst>
                  <a:outerShdw blurRad="38100" dist="38100" dir="2700000" algn="tl">
                    <a:srgbClr val="000000">
                      <a:alpha val="43137"/>
                    </a:srgbClr>
                  </a:outerShdw>
                </a:effectLst>
              </a:rPr>
              <a:t>Hồ</a:t>
            </a:r>
            <a:r>
              <a:rPr lang="en-US" sz="2200" dirty="0">
                <a:solidFill>
                  <a:srgbClr val="FF0000"/>
                </a:solidFill>
                <a:effectLst>
                  <a:outerShdw blurRad="38100" dist="38100" dir="2700000" algn="tl">
                    <a:srgbClr val="000000">
                      <a:alpha val="43137"/>
                    </a:srgbClr>
                  </a:outerShdw>
                </a:effectLst>
              </a:rPr>
              <a:t> </a:t>
            </a:r>
            <a:r>
              <a:rPr lang="en-US" sz="2200" dirty="0" err="1">
                <a:solidFill>
                  <a:srgbClr val="FF0000"/>
                </a:solidFill>
                <a:effectLst>
                  <a:outerShdw blurRad="38100" dist="38100" dir="2700000" algn="tl">
                    <a:srgbClr val="000000">
                      <a:alpha val="43137"/>
                    </a:srgbClr>
                  </a:outerShdw>
                </a:effectLst>
              </a:rPr>
              <a:t>Chí</a:t>
            </a:r>
            <a:r>
              <a:rPr lang="en-US" sz="2200" dirty="0">
                <a:solidFill>
                  <a:srgbClr val="FF0000"/>
                </a:solidFill>
                <a:effectLst>
                  <a:outerShdw blurRad="38100" dist="38100" dir="2700000" algn="tl">
                    <a:srgbClr val="000000">
                      <a:alpha val="43137"/>
                    </a:srgbClr>
                  </a:outerShdw>
                </a:effectLst>
              </a:rPr>
              <a:t> Minh</a:t>
            </a:r>
            <a:endParaRPr lang="vi-VN" sz="2200" dirty="0">
              <a:solidFill>
                <a:srgbClr val="FF0000"/>
              </a:solidFill>
              <a:effectLst>
                <a:outerShdw blurRad="38100" dist="38100" dir="2700000" algn="tl">
                  <a:srgbClr val="000000">
                    <a:alpha val="43137"/>
                  </a:srgbClr>
                </a:outerShdw>
              </a:effectLst>
            </a:endParaRPr>
          </a:p>
        </p:txBody>
      </p:sp>
      <p:cxnSp>
        <p:nvCxnSpPr>
          <p:cNvPr id="29" name="Straight Arrow Connector 28"/>
          <p:cNvCxnSpPr>
            <a:stCxn id="3" idx="3"/>
            <a:endCxn id="24" idx="1"/>
          </p:cNvCxnSpPr>
          <p:nvPr/>
        </p:nvCxnSpPr>
        <p:spPr>
          <a:xfrm>
            <a:off x="4654253" y="850404"/>
            <a:ext cx="745402"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3"/>
          </p:cNvCxnSpPr>
          <p:nvPr/>
        </p:nvCxnSpPr>
        <p:spPr>
          <a:xfrm>
            <a:off x="4654253" y="4306788"/>
            <a:ext cx="745402"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3"/>
            <a:endCxn id="25" idx="1"/>
          </p:cNvCxnSpPr>
          <p:nvPr/>
        </p:nvCxnSpPr>
        <p:spPr>
          <a:xfrm>
            <a:off x="4654254" y="2578596"/>
            <a:ext cx="745401"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7" idx="3"/>
            <a:endCxn id="27" idx="1"/>
          </p:cNvCxnSpPr>
          <p:nvPr/>
        </p:nvCxnSpPr>
        <p:spPr>
          <a:xfrm>
            <a:off x="4654254" y="6007596"/>
            <a:ext cx="745401"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32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Custom 7">
      <a:dk1>
        <a:srgbClr val="1B587C"/>
      </a:dk1>
      <a:lt1>
        <a:sysClr val="window" lastClr="FFFFFF"/>
      </a:lt1>
      <a:dk2>
        <a:srgbClr val="4E8542"/>
      </a:dk2>
      <a:lt2>
        <a:srgbClr val="FFFFFF"/>
      </a:lt2>
      <a:accent1>
        <a:srgbClr val="F07F09"/>
      </a:accent1>
      <a:accent2>
        <a:srgbClr val="9F2936"/>
      </a:accent2>
      <a:accent3>
        <a:srgbClr val="FFFFFF"/>
      </a:accent3>
      <a:accent4>
        <a:srgbClr val="4E8542"/>
      </a:accent4>
      <a:accent5>
        <a:srgbClr val="604878"/>
      </a:accent5>
      <a:accent6>
        <a:srgbClr val="C19859"/>
      </a:accent6>
      <a:hlink>
        <a:srgbClr val="FFFF00"/>
      </a:hlink>
      <a:folHlink>
        <a:srgbClr val="FF0000"/>
      </a:folHlink>
    </a:clrScheme>
    <a:fontScheme name="Nguyễn Trung Hiêu">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108</TotalTime>
  <Words>2937</Words>
  <Application>Microsoft Office PowerPoint</Application>
  <PresentationFormat>Custom</PresentationFormat>
  <Paragraphs>91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Times New Roman</vt:lpstr>
      <vt:lpstr>Books 16x9</vt:lpstr>
      <vt:lpstr>PowerPoint Presentation</vt:lpstr>
      <vt:lpstr>PowerPoint Presentation</vt:lpstr>
      <vt:lpstr>Bài 01: Chí công vô tư</vt:lpstr>
      <vt:lpstr>I. Đặt vấn đề</vt:lpstr>
      <vt:lpstr>Trả lời các câu hỏi sau</vt:lpstr>
      <vt:lpstr>Trả lời các câu hỏi sau</vt:lpstr>
      <vt:lpstr>Trả lời các câu hỏi sau</vt:lpstr>
      <vt:lpstr>II. Nội dung bài học</vt:lpstr>
      <vt:lpstr>II. Nội dung bài học</vt:lpstr>
      <vt:lpstr>III. Bài tập</vt:lpstr>
      <vt:lpstr>Bài 1: Trong những hành vi sau đây, theo em, hành vi nào thể hiện phẩm chất chí công vô tư hoặc không chí công vô tư ? Vì sao ?</vt:lpstr>
      <vt:lpstr>Bài 1: Trong những hành vi sau đây, theo em, hành vi nào thể hiện phẩm chất chí công vô tư hoặc không chí công vô tư ? Vì sao ?</vt:lpstr>
      <vt:lpstr>Bài 2: Em tán thành hay không tán thành với những quan điểm nào sau đây ? Vì sao ?</vt:lpstr>
      <vt:lpstr>Bài 3: Em sẽ làm gì trong mỗi trường hợp sau đây (im lặng, phản đối hay đồng tình) và giải thích vì sao em lại làm như vậy ?</vt:lpstr>
      <vt:lpstr>Bài 4: Hãy nêu một ví dụ về việc làm thể hiện phẩm chất chí công vô tư trong học tập, trong cuộc sống mà em biết.</vt:lpstr>
      <vt:lpstr>IV. Tổng kết</vt:lpstr>
      <vt:lpstr>PowerPoint Presentation</vt:lpstr>
      <vt:lpstr>Chí công vô tư</vt:lpstr>
      <vt:lpstr>PowerPoint Presentation</vt:lpstr>
      <vt:lpstr>Bài tập về nhà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01: Chí công vô tư</dc:title>
  <dc:creator>Windows User</dc:creator>
  <cp:lastModifiedBy>HP</cp:lastModifiedBy>
  <cp:revision>12</cp:revision>
  <dcterms:created xsi:type="dcterms:W3CDTF">2022-06-24T06:07:21Z</dcterms:created>
  <dcterms:modified xsi:type="dcterms:W3CDTF">2022-07-19T03:43:12Z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