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9" r:id="rId11"/>
    <p:sldId id="265"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93EB-B6BE-F0A0-3973-D1D86BFBC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99BC0D-D54A-9009-6B0A-C01231C5F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B8B711-6097-D6A8-8E19-076B09F2DEC6}"/>
              </a:ext>
            </a:extLst>
          </p:cNvPr>
          <p:cNvSpPr>
            <a:spLocks noGrp="1"/>
          </p:cNvSpPr>
          <p:nvPr>
            <p:ph type="dt" sz="half" idx="10"/>
          </p:nvPr>
        </p:nvSpPr>
        <p:spPr/>
        <p:txBody>
          <a:bodyPr/>
          <a:lstStyle/>
          <a:p>
            <a:fld id="{AE2EB96F-406D-46DD-8877-29FDFDE19E44}" type="datetimeFigureOut">
              <a:rPr lang="en-US" smtClean="0"/>
              <a:t>7/30/22</a:t>
            </a:fld>
            <a:endParaRPr lang="en-US"/>
          </a:p>
        </p:txBody>
      </p:sp>
      <p:sp>
        <p:nvSpPr>
          <p:cNvPr id="5" name="Footer Placeholder 4">
            <a:extLst>
              <a:ext uri="{FF2B5EF4-FFF2-40B4-BE49-F238E27FC236}">
                <a16:creationId xmlns:a16="http://schemas.microsoft.com/office/drawing/2014/main" id="{3EF8BC5D-E1B2-87E9-A27B-30F30B15A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28E72-2A1E-DC64-D353-819AF7586237}"/>
              </a:ext>
            </a:extLst>
          </p:cNvPr>
          <p:cNvSpPr>
            <a:spLocks noGrp="1"/>
          </p:cNvSpPr>
          <p:nvPr>
            <p:ph type="sldNum" sz="quarter" idx="12"/>
          </p:nvPr>
        </p:nvSpPr>
        <p:spPr/>
        <p:txBody>
          <a:bodyPr/>
          <a:lstStyle/>
          <a:p>
            <a:fld id="{6DC2B75D-F5AE-4B68-846A-F69714A37FE5}" type="slidenum">
              <a:rPr lang="en-US" smtClean="0"/>
              <a:t>‹#›</a:t>
            </a:fld>
            <a:endParaRPr lang="en-US"/>
          </a:p>
        </p:txBody>
      </p:sp>
    </p:spTree>
    <p:extLst>
      <p:ext uri="{BB962C8B-B14F-4D97-AF65-F5344CB8AC3E}">
        <p14:creationId xmlns:p14="http://schemas.microsoft.com/office/powerpoint/2010/main" val="402130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6348-DCBD-57B2-E701-6E827F9A34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A9AFFF-93F5-4E98-38B6-BFE36C5C31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C09EC-15AE-0C38-4974-FA2601D6155A}"/>
              </a:ext>
            </a:extLst>
          </p:cNvPr>
          <p:cNvSpPr>
            <a:spLocks noGrp="1"/>
          </p:cNvSpPr>
          <p:nvPr>
            <p:ph type="dt" sz="half" idx="10"/>
          </p:nvPr>
        </p:nvSpPr>
        <p:spPr/>
        <p:txBody>
          <a:bodyPr/>
          <a:lstStyle/>
          <a:p>
            <a:fld id="{AE2EB96F-406D-46DD-8877-29FDFDE19E44}" type="datetimeFigureOut">
              <a:rPr lang="en-US" smtClean="0"/>
              <a:t>7/30/22</a:t>
            </a:fld>
            <a:endParaRPr lang="en-US"/>
          </a:p>
        </p:txBody>
      </p:sp>
      <p:sp>
        <p:nvSpPr>
          <p:cNvPr id="5" name="Footer Placeholder 4">
            <a:extLst>
              <a:ext uri="{FF2B5EF4-FFF2-40B4-BE49-F238E27FC236}">
                <a16:creationId xmlns:a16="http://schemas.microsoft.com/office/drawing/2014/main" id="{410487E2-F828-24D8-4E15-7D6CF4C2E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EBBA7-93E9-EF05-ED1D-D97189A519E4}"/>
              </a:ext>
            </a:extLst>
          </p:cNvPr>
          <p:cNvSpPr>
            <a:spLocks noGrp="1"/>
          </p:cNvSpPr>
          <p:nvPr>
            <p:ph type="sldNum" sz="quarter" idx="12"/>
          </p:nvPr>
        </p:nvSpPr>
        <p:spPr/>
        <p:txBody>
          <a:bodyPr/>
          <a:lstStyle/>
          <a:p>
            <a:fld id="{6DC2B75D-F5AE-4B68-846A-F69714A37FE5}" type="slidenum">
              <a:rPr lang="en-US" smtClean="0"/>
              <a:t>‹#›</a:t>
            </a:fld>
            <a:endParaRPr lang="en-US"/>
          </a:p>
        </p:txBody>
      </p:sp>
    </p:spTree>
    <p:extLst>
      <p:ext uri="{BB962C8B-B14F-4D97-AF65-F5344CB8AC3E}">
        <p14:creationId xmlns:p14="http://schemas.microsoft.com/office/powerpoint/2010/main" val="377757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5C702D-AD7B-2ADB-1A67-F310A7C955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AF56B6-7B0D-D143-C71C-74E38DCB6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BBCEA-62C9-1C44-9E92-9A7EA258F8AB}"/>
              </a:ext>
            </a:extLst>
          </p:cNvPr>
          <p:cNvSpPr>
            <a:spLocks noGrp="1"/>
          </p:cNvSpPr>
          <p:nvPr>
            <p:ph type="dt" sz="half" idx="10"/>
          </p:nvPr>
        </p:nvSpPr>
        <p:spPr/>
        <p:txBody>
          <a:bodyPr/>
          <a:lstStyle/>
          <a:p>
            <a:fld id="{AE2EB96F-406D-46DD-8877-29FDFDE19E44}" type="datetimeFigureOut">
              <a:rPr lang="en-US" smtClean="0"/>
              <a:t>7/30/22</a:t>
            </a:fld>
            <a:endParaRPr lang="en-US"/>
          </a:p>
        </p:txBody>
      </p:sp>
      <p:sp>
        <p:nvSpPr>
          <p:cNvPr id="5" name="Footer Placeholder 4">
            <a:extLst>
              <a:ext uri="{FF2B5EF4-FFF2-40B4-BE49-F238E27FC236}">
                <a16:creationId xmlns:a16="http://schemas.microsoft.com/office/drawing/2014/main" id="{E8868B41-98DA-A59F-0189-D7167BE8A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ACAFC-6E9E-C954-6AB7-6A12554572FE}"/>
              </a:ext>
            </a:extLst>
          </p:cNvPr>
          <p:cNvSpPr>
            <a:spLocks noGrp="1"/>
          </p:cNvSpPr>
          <p:nvPr>
            <p:ph type="sldNum" sz="quarter" idx="12"/>
          </p:nvPr>
        </p:nvSpPr>
        <p:spPr/>
        <p:txBody>
          <a:bodyPr/>
          <a:lstStyle/>
          <a:p>
            <a:fld id="{6DC2B75D-F5AE-4B68-846A-F69714A37FE5}" type="slidenum">
              <a:rPr lang="en-US" smtClean="0"/>
              <a:t>‹#›</a:t>
            </a:fld>
            <a:endParaRPr lang="en-US"/>
          </a:p>
        </p:txBody>
      </p:sp>
    </p:spTree>
    <p:extLst>
      <p:ext uri="{BB962C8B-B14F-4D97-AF65-F5344CB8AC3E}">
        <p14:creationId xmlns:p14="http://schemas.microsoft.com/office/powerpoint/2010/main" val="353734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03B0-21ED-3C5E-77B1-223E1448B6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FA051-200D-4E2B-12EC-293BF7B890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B3C41-B262-1BD7-4527-6602C6BAE177}"/>
              </a:ext>
            </a:extLst>
          </p:cNvPr>
          <p:cNvSpPr>
            <a:spLocks noGrp="1"/>
          </p:cNvSpPr>
          <p:nvPr>
            <p:ph type="dt" sz="half" idx="10"/>
          </p:nvPr>
        </p:nvSpPr>
        <p:spPr/>
        <p:txBody>
          <a:bodyPr/>
          <a:lstStyle/>
          <a:p>
            <a:fld id="{AE2EB96F-406D-46DD-8877-29FDFDE19E44}" type="datetimeFigureOut">
              <a:rPr lang="en-US" smtClean="0"/>
              <a:t>7/30/22</a:t>
            </a:fld>
            <a:endParaRPr lang="en-US"/>
          </a:p>
        </p:txBody>
      </p:sp>
      <p:sp>
        <p:nvSpPr>
          <p:cNvPr id="5" name="Footer Placeholder 4">
            <a:extLst>
              <a:ext uri="{FF2B5EF4-FFF2-40B4-BE49-F238E27FC236}">
                <a16:creationId xmlns:a16="http://schemas.microsoft.com/office/drawing/2014/main" id="{018ACAD6-120C-C308-ED22-095974EC6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5DF01-79D8-4778-41EA-29876B974BF3}"/>
              </a:ext>
            </a:extLst>
          </p:cNvPr>
          <p:cNvSpPr>
            <a:spLocks noGrp="1"/>
          </p:cNvSpPr>
          <p:nvPr>
            <p:ph type="sldNum" sz="quarter" idx="12"/>
          </p:nvPr>
        </p:nvSpPr>
        <p:spPr/>
        <p:txBody>
          <a:bodyPr/>
          <a:lstStyle/>
          <a:p>
            <a:fld id="{6DC2B75D-F5AE-4B68-846A-F69714A37FE5}" type="slidenum">
              <a:rPr lang="en-US" smtClean="0"/>
              <a:t>‹#›</a:t>
            </a:fld>
            <a:endParaRPr lang="en-US"/>
          </a:p>
        </p:txBody>
      </p:sp>
    </p:spTree>
    <p:extLst>
      <p:ext uri="{BB962C8B-B14F-4D97-AF65-F5344CB8AC3E}">
        <p14:creationId xmlns:p14="http://schemas.microsoft.com/office/powerpoint/2010/main" val="6699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9901-4B86-9133-A641-29B049982B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CE46EE-A765-4C55-C88D-BE5E108DF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2C69D-1188-C255-EBD2-E6CD340710BD}"/>
              </a:ext>
            </a:extLst>
          </p:cNvPr>
          <p:cNvSpPr>
            <a:spLocks noGrp="1"/>
          </p:cNvSpPr>
          <p:nvPr>
            <p:ph type="dt" sz="half" idx="10"/>
          </p:nvPr>
        </p:nvSpPr>
        <p:spPr/>
        <p:txBody>
          <a:bodyPr/>
          <a:lstStyle/>
          <a:p>
            <a:fld id="{AE2EB96F-406D-46DD-8877-29FDFDE19E44}" type="datetimeFigureOut">
              <a:rPr lang="en-US" smtClean="0"/>
              <a:t>7/30/22</a:t>
            </a:fld>
            <a:endParaRPr lang="en-US"/>
          </a:p>
        </p:txBody>
      </p:sp>
      <p:sp>
        <p:nvSpPr>
          <p:cNvPr id="5" name="Footer Placeholder 4">
            <a:extLst>
              <a:ext uri="{FF2B5EF4-FFF2-40B4-BE49-F238E27FC236}">
                <a16:creationId xmlns:a16="http://schemas.microsoft.com/office/drawing/2014/main" id="{3C920891-9F68-1548-6A48-AF27B9158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AB580-8800-6C08-3EB0-0DC9A3167D75}"/>
              </a:ext>
            </a:extLst>
          </p:cNvPr>
          <p:cNvSpPr>
            <a:spLocks noGrp="1"/>
          </p:cNvSpPr>
          <p:nvPr>
            <p:ph type="sldNum" sz="quarter" idx="12"/>
          </p:nvPr>
        </p:nvSpPr>
        <p:spPr/>
        <p:txBody>
          <a:bodyPr/>
          <a:lstStyle/>
          <a:p>
            <a:fld id="{6DC2B75D-F5AE-4B68-846A-F69714A37FE5}" type="slidenum">
              <a:rPr lang="en-US" smtClean="0"/>
              <a:t>‹#›</a:t>
            </a:fld>
            <a:endParaRPr lang="en-US"/>
          </a:p>
        </p:txBody>
      </p:sp>
    </p:spTree>
    <p:extLst>
      <p:ext uri="{BB962C8B-B14F-4D97-AF65-F5344CB8AC3E}">
        <p14:creationId xmlns:p14="http://schemas.microsoft.com/office/powerpoint/2010/main" val="217666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E6D2-EFFB-DC68-0343-B5067D91E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5F69E-D53C-561C-360B-A06F4F81EF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FAF3A1-52A9-F866-0AD5-3796C7C94E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9E8220-B371-6AAF-2283-F902FC857DFB}"/>
              </a:ext>
            </a:extLst>
          </p:cNvPr>
          <p:cNvSpPr>
            <a:spLocks noGrp="1"/>
          </p:cNvSpPr>
          <p:nvPr>
            <p:ph type="dt" sz="half" idx="10"/>
          </p:nvPr>
        </p:nvSpPr>
        <p:spPr/>
        <p:txBody>
          <a:bodyPr/>
          <a:lstStyle/>
          <a:p>
            <a:fld id="{AE2EB96F-406D-46DD-8877-29FDFDE19E44}" type="datetimeFigureOut">
              <a:rPr lang="en-US" smtClean="0"/>
              <a:t>7/30/22</a:t>
            </a:fld>
            <a:endParaRPr lang="en-US"/>
          </a:p>
        </p:txBody>
      </p:sp>
      <p:sp>
        <p:nvSpPr>
          <p:cNvPr id="6" name="Footer Placeholder 5">
            <a:extLst>
              <a:ext uri="{FF2B5EF4-FFF2-40B4-BE49-F238E27FC236}">
                <a16:creationId xmlns:a16="http://schemas.microsoft.com/office/drawing/2014/main" id="{2430C5BC-DEAD-52DE-29A5-A4DCE5237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93FF2-FC70-3182-85A1-647DA30EEC39}"/>
              </a:ext>
            </a:extLst>
          </p:cNvPr>
          <p:cNvSpPr>
            <a:spLocks noGrp="1"/>
          </p:cNvSpPr>
          <p:nvPr>
            <p:ph type="sldNum" sz="quarter" idx="12"/>
          </p:nvPr>
        </p:nvSpPr>
        <p:spPr/>
        <p:txBody>
          <a:bodyPr/>
          <a:lstStyle/>
          <a:p>
            <a:fld id="{6DC2B75D-F5AE-4B68-846A-F69714A37FE5}" type="slidenum">
              <a:rPr lang="en-US" smtClean="0"/>
              <a:t>‹#›</a:t>
            </a:fld>
            <a:endParaRPr lang="en-US"/>
          </a:p>
        </p:txBody>
      </p:sp>
    </p:spTree>
    <p:extLst>
      <p:ext uri="{BB962C8B-B14F-4D97-AF65-F5344CB8AC3E}">
        <p14:creationId xmlns:p14="http://schemas.microsoft.com/office/powerpoint/2010/main" val="371290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8715-3008-D7A3-E9FD-DD6EE6D636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9D1D36-B132-70F6-B62A-7F1DEBD02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20AD8-F613-9FC3-16FC-FC726A3AE3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466760-1FF7-F1C6-D413-FD9A7FE2A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2C6EA-128C-8F6E-9734-830AE661F2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48539A-B1D6-FA34-5E2F-4BCE015FBFE0}"/>
              </a:ext>
            </a:extLst>
          </p:cNvPr>
          <p:cNvSpPr>
            <a:spLocks noGrp="1"/>
          </p:cNvSpPr>
          <p:nvPr>
            <p:ph type="dt" sz="half" idx="10"/>
          </p:nvPr>
        </p:nvSpPr>
        <p:spPr/>
        <p:txBody>
          <a:bodyPr/>
          <a:lstStyle/>
          <a:p>
            <a:fld id="{AE2EB96F-406D-46DD-8877-29FDFDE19E44}" type="datetimeFigureOut">
              <a:rPr lang="en-US" smtClean="0"/>
              <a:t>7/30/22</a:t>
            </a:fld>
            <a:endParaRPr lang="en-US"/>
          </a:p>
        </p:txBody>
      </p:sp>
      <p:sp>
        <p:nvSpPr>
          <p:cNvPr id="8" name="Footer Placeholder 7">
            <a:extLst>
              <a:ext uri="{FF2B5EF4-FFF2-40B4-BE49-F238E27FC236}">
                <a16:creationId xmlns:a16="http://schemas.microsoft.com/office/drawing/2014/main" id="{0C75E2E1-5EE8-B4C1-1EF5-AF0D2CB8F2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0DD023-CFFC-BC41-469C-9DFD05E776BE}"/>
              </a:ext>
            </a:extLst>
          </p:cNvPr>
          <p:cNvSpPr>
            <a:spLocks noGrp="1"/>
          </p:cNvSpPr>
          <p:nvPr>
            <p:ph type="sldNum" sz="quarter" idx="12"/>
          </p:nvPr>
        </p:nvSpPr>
        <p:spPr/>
        <p:txBody>
          <a:bodyPr/>
          <a:lstStyle/>
          <a:p>
            <a:fld id="{6DC2B75D-F5AE-4B68-846A-F69714A37FE5}" type="slidenum">
              <a:rPr lang="en-US" smtClean="0"/>
              <a:t>‹#›</a:t>
            </a:fld>
            <a:endParaRPr lang="en-US"/>
          </a:p>
        </p:txBody>
      </p:sp>
    </p:spTree>
    <p:extLst>
      <p:ext uri="{BB962C8B-B14F-4D97-AF65-F5344CB8AC3E}">
        <p14:creationId xmlns:p14="http://schemas.microsoft.com/office/powerpoint/2010/main" val="203480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F1DE-FD76-DBB4-9B65-F08F8F9C2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3895D-A1E8-16AA-DEC3-B30CF8C7B426}"/>
              </a:ext>
            </a:extLst>
          </p:cNvPr>
          <p:cNvSpPr>
            <a:spLocks noGrp="1"/>
          </p:cNvSpPr>
          <p:nvPr>
            <p:ph type="dt" sz="half" idx="10"/>
          </p:nvPr>
        </p:nvSpPr>
        <p:spPr/>
        <p:txBody>
          <a:bodyPr/>
          <a:lstStyle/>
          <a:p>
            <a:fld id="{AE2EB96F-406D-46DD-8877-29FDFDE19E44}" type="datetimeFigureOut">
              <a:rPr lang="en-US" smtClean="0"/>
              <a:t>7/30/22</a:t>
            </a:fld>
            <a:endParaRPr lang="en-US"/>
          </a:p>
        </p:txBody>
      </p:sp>
      <p:sp>
        <p:nvSpPr>
          <p:cNvPr id="4" name="Footer Placeholder 3">
            <a:extLst>
              <a:ext uri="{FF2B5EF4-FFF2-40B4-BE49-F238E27FC236}">
                <a16:creationId xmlns:a16="http://schemas.microsoft.com/office/drawing/2014/main" id="{5D1C31E9-0258-A26A-E799-FE9223A708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0B1B92-EE34-3D3F-9D96-0172CADA8B28}"/>
              </a:ext>
            </a:extLst>
          </p:cNvPr>
          <p:cNvSpPr>
            <a:spLocks noGrp="1"/>
          </p:cNvSpPr>
          <p:nvPr>
            <p:ph type="sldNum" sz="quarter" idx="12"/>
          </p:nvPr>
        </p:nvSpPr>
        <p:spPr/>
        <p:txBody>
          <a:bodyPr/>
          <a:lstStyle/>
          <a:p>
            <a:fld id="{6DC2B75D-F5AE-4B68-846A-F69714A37FE5}" type="slidenum">
              <a:rPr lang="en-US" smtClean="0"/>
              <a:t>‹#›</a:t>
            </a:fld>
            <a:endParaRPr lang="en-US"/>
          </a:p>
        </p:txBody>
      </p:sp>
    </p:spTree>
    <p:extLst>
      <p:ext uri="{BB962C8B-B14F-4D97-AF65-F5344CB8AC3E}">
        <p14:creationId xmlns:p14="http://schemas.microsoft.com/office/powerpoint/2010/main" val="110417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72928-CBE1-2D74-C708-63B79C024C52}"/>
              </a:ext>
            </a:extLst>
          </p:cNvPr>
          <p:cNvSpPr>
            <a:spLocks noGrp="1"/>
          </p:cNvSpPr>
          <p:nvPr>
            <p:ph type="dt" sz="half" idx="10"/>
          </p:nvPr>
        </p:nvSpPr>
        <p:spPr/>
        <p:txBody>
          <a:bodyPr/>
          <a:lstStyle/>
          <a:p>
            <a:fld id="{AE2EB96F-406D-46DD-8877-29FDFDE19E44}" type="datetimeFigureOut">
              <a:rPr lang="en-US" smtClean="0"/>
              <a:t>7/30/22</a:t>
            </a:fld>
            <a:endParaRPr lang="en-US"/>
          </a:p>
        </p:txBody>
      </p:sp>
      <p:sp>
        <p:nvSpPr>
          <p:cNvPr id="3" name="Footer Placeholder 2">
            <a:extLst>
              <a:ext uri="{FF2B5EF4-FFF2-40B4-BE49-F238E27FC236}">
                <a16:creationId xmlns:a16="http://schemas.microsoft.com/office/drawing/2014/main" id="{288774F7-9E59-7510-B1D2-A0AA880508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2C1B96-A8F5-9840-DF9B-6D3A47410A80}"/>
              </a:ext>
            </a:extLst>
          </p:cNvPr>
          <p:cNvSpPr>
            <a:spLocks noGrp="1"/>
          </p:cNvSpPr>
          <p:nvPr>
            <p:ph type="sldNum" sz="quarter" idx="12"/>
          </p:nvPr>
        </p:nvSpPr>
        <p:spPr/>
        <p:txBody>
          <a:bodyPr/>
          <a:lstStyle/>
          <a:p>
            <a:fld id="{6DC2B75D-F5AE-4B68-846A-F69714A37FE5}" type="slidenum">
              <a:rPr lang="en-US" smtClean="0"/>
              <a:t>‹#›</a:t>
            </a:fld>
            <a:endParaRPr lang="en-US"/>
          </a:p>
        </p:txBody>
      </p:sp>
    </p:spTree>
    <p:extLst>
      <p:ext uri="{BB962C8B-B14F-4D97-AF65-F5344CB8AC3E}">
        <p14:creationId xmlns:p14="http://schemas.microsoft.com/office/powerpoint/2010/main" val="387329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DC80-125D-6EE3-93C9-DA6535F8E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4A6A5A-D4A0-25DD-AE0F-ACA028FEF7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1A1E9D-9313-088D-8877-7132205E9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E60BCB-7AD7-DB17-A617-C275C4872859}"/>
              </a:ext>
            </a:extLst>
          </p:cNvPr>
          <p:cNvSpPr>
            <a:spLocks noGrp="1"/>
          </p:cNvSpPr>
          <p:nvPr>
            <p:ph type="dt" sz="half" idx="10"/>
          </p:nvPr>
        </p:nvSpPr>
        <p:spPr/>
        <p:txBody>
          <a:bodyPr/>
          <a:lstStyle/>
          <a:p>
            <a:fld id="{AE2EB96F-406D-46DD-8877-29FDFDE19E44}" type="datetimeFigureOut">
              <a:rPr lang="en-US" smtClean="0"/>
              <a:t>7/30/22</a:t>
            </a:fld>
            <a:endParaRPr lang="en-US"/>
          </a:p>
        </p:txBody>
      </p:sp>
      <p:sp>
        <p:nvSpPr>
          <p:cNvPr id="6" name="Footer Placeholder 5">
            <a:extLst>
              <a:ext uri="{FF2B5EF4-FFF2-40B4-BE49-F238E27FC236}">
                <a16:creationId xmlns:a16="http://schemas.microsoft.com/office/drawing/2014/main" id="{677725FA-52D0-FE9F-74CF-3EC3EAB8A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F870D-DB28-97D5-C1D3-47B9A6C876DA}"/>
              </a:ext>
            </a:extLst>
          </p:cNvPr>
          <p:cNvSpPr>
            <a:spLocks noGrp="1"/>
          </p:cNvSpPr>
          <p:nvPr>
            <p:ph type="sldNum" sz="quarter" idx="12"/>
          </p:nvPr>
        </p:nvSpPr>
        <p:spPr/>
        <p:txBody>
          <a:bodyPr/>
          <a:lstStyle/>
          <a:p>
            <a:fld id="{6DC2B75D-F5AE-4B68-846A-F69714A37FE5}" type="slidenum">
              <a:rPr lang="en-US" smtClean="0"/>
              <a:t>‹#›</a:t>
            </a:fld>
            <a:endParaRPr lang="en-US"/>
          </a:p>
        </p:txBody>
      </p:sp>
    </p:spTree>
    <p:extLst>
      <p:ext uri="{BB962C8B-B14F-4D97-AF65-F5344CB8AC3E}">
        <p14:creationId xmlns:p14="http://schemas.microsoft.com/office/powerpoint/2010/main" val="20106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418E-FB99-2C62-1495-D96D0EC701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8A37D9-C9A7-8093-ECDE-422B3704D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B8D570-44B1-0BD9-7865-D31E5F0D8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0408F5-844D-2D58-1283-09486990FA94}"/>
              </a:ext>
            </a:extLst>
          </p:cNvPr>
          <p:cNvSpPr>
            <a:spLocks noGrp="1"/>
          </p:cNvSpPr>
          <p:nvPr>
            <p:ph type="dt" sz="half" idx="10"/>
          </p:nvPr>
        </p:nvSpPr>
        <p:spPr/>
        <p:txBody>
          <a:bodyPr/>
          <a:lstStyle/>
          <a:p>
            <a:fld id="{AE2EB96F-406D-46DD-8877-29FDFDE19E44}" type="datetimeFigureOut">
              <a:rPr lang="en-US" smtClean="0"/>
              <a:t>7/30/22</a:t>
            </a:fld>
            <a:endParaRPr lang="en-US"/>
          </a:p>
        </p:txBody>
      </p:sp>
      <p:sp>
        <p:nvSpPr>
          <p:cNvPr id="6" name="Footer Placeholder 5">
            <a:extLst>
              <a:ext uri="{FF2B5EF4-FFF2-40B4-BE49-F238E27FC236}">
                <a16:creationId xmlns:a16="http://schemas.microsoft.com/office/drawing/2014/main" id="{FB36D947-5C53-D1DB-7D0C-F54275AC8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58F35-4BB1-F886-D476-B4E39112FBD9}"/>
              </a:ext>
            </a:extLst>
          </p:cNvPr>
          <p:cNvSpPr>
            <a:spLocks noGrp="1"/>
          </p:cNvSpPr>
          <p:nvPr>
            <p:ph type="sldNum" sz="quarter" idx="12"/>
          </p:nvPr>
        </p:nvSpPr>
        <p:spPr/>
        <p:txBody>
          <a:bodyPr/>
          <a:lstStyle/>
          <a:p>
            <a:fld id="{6DC2B75D-F5AE-4B68-846A-F69714A37FE5}" type="slidenum">
              <a:rPr lang="en-US" smtClean="0"/>
              <a:t>‹#›</a:t>
            </a:fld>
            <a:endParaRPr lang="en-US"/>
          </a:p>
        </p:txBody>
      </p:sp>
    </p:spTree>
    <p:extLst>
      <p:ext uri="{BB962C8B-B14F-4D97-AF65-F5344CB8AC3E}">
        <p14:creationId xmlns:p14="http://schemas.microsoft.com/office/powerpoint/2010/main" val="11317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90D291-4CE1-E275-965C-6C31DF8FD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730958-2B4E-DF13-FDD1-0441A4DEE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BA802-BDB0-8B33-F392-A2B7456AA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EB96F-406D-46DD-8877-29FDFDE19E44}" type="datetimeFigureOut">
              <a:rPr lang="en-US" smtClean="0"/>
              <a:t>7/30/22</a:t>
            </a:fld>
            <a:endParaRPr lang="en-US"/>
          </a:p>
        </p:txBody>
      </p:sp>
      <p:sp>
        <p:nvSpPr>
          <p:cNvPr id="5" name="Footer Placeholder 4">
            <a:extLst>
              <a:ext uri="{FF2B5EF4-FFF2-40B4-BE49-F238E27FC236}">
                <a16:creationId xmlns:a16="http://schemas.microsoft.com/office/drawing/2014/main" id="{32D6FB63-0663-B174-4944-0D3B9D55A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E19D28-5F7A-FAA4-5116-229E35787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2B75D-F5AE-4B68-846A-F69714A37FE5}" type="slidenum">
              <a:rPr lang="en-US" smtClean="0"/>
              <a:t>‹#›</a:t>
            </a:fld>
            <a:endParaRPr lang="en-US"/>
          </a:p>
        </p:txBody>
      </p:sp>
    </p:spTree>
    <p:extLst>
      <p:ext uri="{BB962C8B-B14F-4D97-AF65-F5344CB8AC3E}">
        <p14:creationId xmlns:p14="http://schemas.microsoft.com/office/powerpoint/2010/main" val="4183785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03EA-8107-48B3-B254-3363A164F89B}"/>
              </a:ext>
            </a:extLst>
          </p:cNvPr>
          <p:cNvSpPr>
            <a:spLocks noGrp="1"/>
          </p:cNvSpPr>
          <p:nvPr>
            <p:ph type="ctrTitle"/>
          </p:nvPr>
        </p:nvSpPr>
        <p:spPr>
          <a:xfrm>
            <a:off x="1396181" y="875072"/>
            <a:ext cx="9144000" cy="852205"/>
          </a:xfrm>
        </p:spPr>
        <p:txBody>
          <a:bodyPr>
            <a:normAutofit fontScale="90000"/>
          </a:bodyPr>
          <a:lstStyle/>
          <a:p>
            <a:r>
              <a:rPr lang="vi-VN" b="1" i="0">
                <a:solidFill>
                  <a:srgbClr val="FF0000"/>
                </a:solidFill>
                <a:effectLst/>
              </a:rPr>
              <a:t>Bài 1. Chuyển động cơ học</a:t>
            </a:r>
            <a:endParaRPr lang="en-US">
              <a:solidFill>
                <a:srgbClr val="FF0000"/>
              </a:solidFill>
            </a:endParaRPr>
          </a:p>
        </p:txBody>
      </p:sp>
      <p:pic>
        <p:nvPicPr>
          <p:cNvPr id="1026" name="Picture 2" descr="Mùa giải F1 2020 mở màn đầy kịch tính và hỗn loạn | Báo Dân trí">
            <a:extLst>
              <a:ext uri="{FF2B5EF4-FFF2-40B4-BE49-F238E27FC236}">
                <a16:creationId xmlns:a16="http://schemas.microsoft.com/office/drawing/2014/main" id="{E07489DF-A29A-7361-D43B-514B8B995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679" y="2117008"/>
            <a:ext cx="6949966" cy="386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82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B9B7-C25D-84AC-21D4-D000C6CE0B57}"/>
              </a:ext>
            </a:extLst>
          </p:cNvPr>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2203439B-BF74-3AB3-4628-92C0E40F86FA}"/>
              </a:ext>
            </a:extLst>
          </p:cNvPr>
          <p:cNvSpPr>
            <a:spLocks noGrp="1"/>
          </p:cNvSpPr>
          <p:nvPr>
            <p:ph idx="1"/>
          </p:nvPr>
        </p:nvSpPr>
        <p:spPr/>
        <p:txBody>
          <a:bodyPr>
            <a:noAutofit/>
          </a:bodyPr>
          <a:lstStyle/>
          <a:p>
            <a:pPr marL="0" indent="0">
              <a:lnSpc>
                <a:spcPct val="150000"/>
              </a:lnSpc>
              <a:buNone/>
            </a:pPr>
            <a:r>
              <a:rPr lang="en-US">
                <a:latin typeface="Times New Roman" panose="02020603050405020304" pitchFamily="18" charset="0"/>
                <a:cs typeface="Times New Roman" panose="02020603050405020304" pitchFamily="18" charset="0"/>
              </a:rPr>
              <a:t>3. </a:t>
            </a:r>
            <a:r>
              <a:rPr lang="vi-VN">
                <a:latin typeface="Times New Roman" panose="02020603050405020304" pitchFamily="18" charset="0"/>
                <a:cs typeface="Times New Roman" panose="02020603050405020304" pitchFamily="18" charset="0"/>
              </a:rPr>
              <a:t>Nhận xét nào sau đây của hành khách ngồi trên đoàn tàu đang chạy là không đúng?</a:t>
            </a:r>
          </a:p>
          <a:p>
            <a:pPr marL="0" indent="0">
              <a:lnSpc>
                <a:spcPct val="150000"/>
              </a:lnSpc>
              <a:buNone/>
            </a:pPr>
            <a:r>
              <a:rPr lang="vi-VN">
                <a:latin typeface="Times New Roman" panose="02020603050405020304" pitchFamily="18" charset="0"/>
                <a:cs typeface="Times New Roman" panose="02020603050405020304" pitchFamily="18" charset="0"/>
              </a:rPr>
              <a:t>A. Cột đèn bên đường chuyển động so với đoàn tàu</a:t>
            </a:r>
          </a:p>
          <a:p>
            <a:pPr marL="0" indent="0">
              <a:lnSpc>
                <a:spcPct val="150000"/>
              </a:lnSpc>
              <a:buNone/>
            </a:pPr>
            <a:r>
              <a:rPr lang="vi-VN">
                <a:latin typeface="Times New Roman" panose="02020603050405020304" pitchFamily="18" charset="0"/>
                <a:cs typeface="Times New Roman" panose="02020603050405020304" pitchFamily="18" charset="0"/>
              </a:rPr>
              <a:t>B. Đầu tàu chuyển động so với toa tàu</a:t>
            </a:r>
          </a:p>
          <a:p>
            <a:pPr marL="0" indent="0">
              <a:lnSpc>
                <a:spcPct val="150000"/>
              </a:lnSpc>
              <a:buNone/>
            </a:pPr>
            <a:r>
              <a:rPr lang="vi-VN">
                <a:latin typeface="Times New Roman" panose="02020603050405020304" pitchFamily="18" charset="0"/>
                <a:cs typeface="Times New Roman" panose="02020603050405020304" pitchFamily="18" charset="0"/>
              </a:rPr>
              <a:t>C. Hành khách đang ngồi trên tàu không chuyển động so với đầu tàu</a:t>
            </a:r>
          </a:p>
          <a:p>
            <a:pPr marL="0" indent="0">
              <a:lnSpc>
                <a:spcPct val="150000"/>
              </a:lnSpc>
              <a:buNone/>
            </a:pPr>
            <a:r>
              <a:rPr lang="vi-VN">
                <a:latin typeface="Times New Roman" panose="02020603050405020304" pitchFamily="18" charset="0"/>
                <a:cs typeface="Times New Roman" panose="02020603050405020304" pitchFamily="18" charset="0"/>
              </a:rPr>
              <a:t>D. Người soát vé đang đi trên tàu chuyển động so với đầu tàu</a:t>
            </a:r>
          </a:p>
        </p:txBody>
      </p:sp>
    </p:spTree>
    <p:extLst>
      <p:ext uri="{BB962C8B-B14F-4D97-AF65-F5344CB8AC3E}">
        <p14:creationId xmlns:p14="http://schemas.microsoft.com/office/powerpoint/2010/main" val="4142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750"/>
                                        <p:tgtEl>
                                          <p:spTgt spid="3">
                                            <p:txEl>
                                              <p:pRg st="0" end="0"/>
                                            </p:txEl>
                                          </p:spTgt>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750"/>
                                        <p:tgtEl>
                                          <p:spTgt spid="3">
                                            <p:txEl>
                                              <p:pRg st="1" end="1"/>
                                            </p:txEl>
                                          </p:spTgt>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750"/>
                                        <p:tgtEl>
                                          <p:spTgt spid="3">
                                            <p:txEl>
                                              <p:pRg st="2" end="2"/>
                                            </p:txEl>
                                          </p:spTgt>
                                        </p:tgtEl>
                                      </p:cBhvr>
                                    </p:animEffect>
                                  </p:childTnLst>
                                </p:cTn>
                              </p:par>
                            </p:childTnLst>
                          </p:cTn>
                        </p:par>
                        <p:par>
                          <p:cTn id="16" fill="hold">
                            <p:stCondLst>
                              <p:cond delay="225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750"/>
                                        <p:tgtEl>
                                          <p:spTgt spid="3">
                                            <p:txEl>
                                              <p:pRg st="3" end="3"/>
                                            </p:txEl>
                                          </p:spTgt>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75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2" end="2"/>
                                            </p:txEl>
                                          </p:spTgt>
                                        </p:tgtEl>
                                        <p:attrNameLst>
                                          <p:attrName>style.color</p:attrName>
                                        </p:attrNameLst>
                                      </p:cBhvr>
                                      <p:to>
                                        <a:srgbClr val="FF0000"/>
                                      </p:to>
                                    </p:animClr>
                                    <p:animClr clrSpc="rgb" dir="cw">
                                      <p:cBhvr>
                                        <p:cTn id="28" dur="500" fill="hold"/>
                                        <p:tgtEl>
                                          <p:spTgt spid="3">
                                            <p:txEl>
                                              <p:pRg st="2" end="2"/>
                                            </p:txEl>
                                          </p:spTgt>
                                        </p:tgtEl>
                                        <p:attrNameLst>
                                          <p:attrName>fillcolor</p:attrName>
                                        </p:attrNameLst>
                                      </p:cBhvr>
                                      <p:to>
                                        <a:srgbClr val="FF0000"/>
                                      </p:to>
                                    </p:animClr>
                                    <p:set>
                                      <p:cBhvr>
                                        <p:cTn id="29" dur="500" fill="hold"/>
                                        <p:tgtEl>
                                          <p:spTgt spid="3">
                                            <p:txEl>
                                              <p:pRg st="2" end="2"/>
                                            </p:txEl>
                                          </p:spTgt>
                                        </p:tgtEl>
                                        <p:attrNameLst>
                                          <p:attrName>fill.type</p:attrName>
                                        </p:attrNameLst>
                                      </p:cBhvr>
                                      <p:to>
                                        <p:strVal val="solid"/>
                                      </p:to>
                                    </p:set>
                                    <p:set>
                                      <p:cBhvr>
                                        <p:cTn id="30"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B9B7-C25D-84AC-21D4-D000C6CE0B57}"/>
              </a:ext>
            </a:extLst>
          </p:cNvPr>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2203439B-BF74-3AB3-4628-92C0E40F86FA}"/>
              </a:ext>
            </a:extLst>
          </p:cNvPr>
          <p:cNvSpPr>
            <a:spLocks noGrp="1"/>
          </p:cNvSpPr>
          <p:nvPr>
            <p:ph idx="1"/>
          </p:nvPr>
        </p:nvSpPr>
        <p:spPr>
          <a:xfrm>
            <a:off x="838200" y="1825625"/>
            <a:ext cx="10515600" cy="1971777"/>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4. Khi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quay </a:t>
            </a:r>
            <a:r>
              <a:rPr lang="en-US" dirty="0" err="1">
                <a:latin typeface="Times New Roman" panose="02020603050405020304" pitchFamily="18" charset="0"/>
                <a:cs typeface="Times New Roman" panose="02020603050405020304" pitchFamily="18" charset="0"/>
              </a:rPr>
              <a:t>quanh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Trời</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mốc</a:t>
            </a:r>
            <a:r>
              <a:rPr lang="en-US" dirty="0">
                <a:latin typeface="Times New Roman" panose="02020603050405020304" pitchFamily="18" charset="0"/>
                <a:cs typeface="Times New Roman" panose="02020603050405020304" pitchFamily="18" charset="0"/>
              </a:rPr>
              <a:t>? Khi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mốc</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BA5A917-5FEC-ABC4-8420-7351E10B35CB}"/>
              </a:ext>
            </a:extLst>
          </p:cNvPr>
          <p:cNvSpPr txBox="1"/>
          <p:nvPr/>
        </p:nvSpPr>
        <p:spPr>
          <a:xfrm>
            <a:off x="700548" y="3797402"/>
            <a:ext cx="10515600" cy="1953868"/>
          </a:xfrm>
          <a:prstGeom prst="rect">
            <a:avLst/>
          </a:prstGeom>
          <a:noFill/>
        </p:spPr>
        <p:txBody>
          <a:bodyPr wrap="square">
            <a:spAutoFit/>
          </a:bodyPr>
          <a:lstStyle/>
          <a:p>
            <a:pPr marL="0" indent="0">
              <a:lnSpc>
                <a:spcPct val="150000"/>
              </a:lnSpc>
              <a:buNone/>
            </a:pPr>
            <a:r>
              <a:rPr lang="en-US" sz="2800" b="1">
                <a:latin typeface="Times New Roman" panose="02020603050405020304" pitchFamily="18" charset="0"/>
                <a:cs typeface="Times New Roman" panose="02020603050405020304" pitchFamily="18" charset="0"/>
              </a:rPr>
              <a:t>Giải</a:t>
            </a:r>
            <a:endParaRPr lang="en-US" sz="2800">
              <a:latin typeface="Times New Roman" panose="02020603050405020304" pitchFamily="18" charset="0"/>
              <a:cs typeface="Times New Roman" panose="02020603050405020304" pitchFamily="18" charset="0"/>
            </a:endParaRPr>
          </a:p>
          <a:p>
            <a:pPr marL="0" indent="0">
              <a:lnSpc>
                <a:spcPct val="150000"/>
              </a:lnSpc>
              <a:buNone/>
            </a:pPr>
            <a:r>
              <a:rPr lang="en-US" sz="2800">
                <a:latin typeface="Times New Roman" panose="02020603050405020304" pitchFamily="18" charset="0"/>
                <a:cs typeface="Times New Roman" panose="02020603050405020304" pitchFamily="18" charset="0"/>
              </a:rPr>
              <a:t>Chọn Mặt Trời làm mốc: </a:t>
            </a:r>
            <a:r>
              <a:rPr lang="en-US" sz="2800" b="1">
                <a:latin typeface="Times New Roman" panose="02020603050405020304" pitchFamily="18" charset="0"/>
                <a:cs typeface="Times New Roman" panose="02020603050405020304" pitchFamily="18" charset="0"/>
              </a:rPr>
              <a:t>Trái Đất </a:t>
            </a:r>
            <a:r>
              <a:rPr lang="en-US" sz="2800">
                <a:latin typeface="Times New Roman" panose="02020603050405020304" pitchFamily="18" charset="0"/>
                <a:cs typeface="Times New Roman" panose="02020603050405020304" pitchFamily="18" charset="0"/>
              </a:rPr>
              <a:t>quay quanh </a:t>
            </a:r>
            <a:r>
              <a:rPr lang="en-US" sz="2800" b="1">
                <a:latin typeface="Times New Roman" panose="02020603050405020304" pitchFamily="18" charset="0"/>
                <a:cs typeface="Times New Roman" panose="02020603050405020304" pitchFamily="18" charset="0"/>
              </a:rPr>
              <a:t>Mặt Trời</a:t>
            </a:r>
          </a:p>
          <a:p>
            <a:pPr marL="0" indent="0">
              <a:lnSpc>
                <a:spcPct val="150000"/>
              </a:lnSpc>
              <a:buNone/>
            </a:pPr>
            <a:r>
              <a:rPr lang="en-US" sz="2800">
                <a:latin typeface="Times New Roman" panose="02020603050405020304" pitchFamily="18" charset="0"/>
                <a:cs typeface="Times New Roman" panose="02020603050405020304" pitchFamily="18" charset="0"/>
              </a:rPr>
              <a:t>Chọn Trái Đất làm mốc: Mặt Trời mọc đằng </a:t>
            </a:r>
            <a:r>
              <a:rPr lang="en-US" sz="2800" b="1">
                <a:solidFill>
                  <a:srgbClr val="FF0000"/>
                </a:solidFill>
                <a:latin typeface="Times New Roman" panose="02020603050405020304" pitchFamily="18" charset="0"/>
                <a:cs typeface="Times New Roman" panose="02020603050405020304" pitchFamily="18" charset="0"/>
              </a:rPr>
              <a:t>Đông</a:t>
            </a:r>
            <a:r>
              <a:rPr lang="en-US" sz="2800">
                <a:latin typeface="Times New Roman" panose="02020603050405020304" pitchFamily="18" charset="0"/>
                <a:cs typeface="Times New Roman" panose="02020603050405020304" pitchFamily="18" charset="0"/>
              </a:rPr>
              <a:t>, lặn đằng </a:t>
            </a:r>
            <a:r>
              <a:rPr lang="en-US" sz="2800" b="1">
                <a:solidFill>
                  <a:srgbClr val="FF0000"/>
                </a:solidFill>
                <a:latin typeface="Times New Roman" panose="02020603050405020304" pitchFamily="18" charset="0"/>
                <a:cs typeface="Times New Roman" panose="02020603050405020304" pitchFamily="18" charset="0"/>
              </a:rPr>
              <a:t>Tây</a:t>
            </a:r>
          </a:p>
        </p:txBody>
      </p:sp>
    </p:spTree>
    <p:extLst>
      <p:ext uri="{BB962C8B-B14F-4D97-AF65-F5344CB8AC3E}">
        <p14:creationId xmlns:p14="http://schemas.microsoft.com/office/powerpoint/2010/main" val="389617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B9B7-C25D-84AC-21D4-D000C6CE0B57}"/>
              </a:ext>
            </a:extLst>
          </p:cNvPr>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2203439B-BF74-3AB3-4628-92C0E40F86FA}"/>
              </a:ext>
            </a:extLst>
          </p:cNvPr>
          <p:cNvSpPr>
            <a:spLocks noGrp="1"/>
          </p:cNvSpPr>
          <p:nvPr>
            <p:ph idx="1"/>
          </p:nvPr>
        </p:nvSpPr>
        <p:spPr>
          <a:xfrm>
            <a:off x="749710" y="1275018"/>
            <a:ext cx="10515600" cy="1971777"/>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5. </a:t>
            </a:r>
            <a:r>
              <a:rPr lang="vi-VN" dirty="0">
                <a:latin typeface="Times New Roman" panose="02020603050405020304" pitchFamily="18" charset="0"/>
                <a:cs typeface="Times New Roman" panose="02020603050405020304" pitchFamily="18" charset="0"/>
              </a:rPr>
              <a:t>Một đoàn tàu hỏa đang chạy trên đường ray. Người lái tàu ngồi trong buồng lái. Người soát vé đang đi lại trên đoàn tàu. Cây cối ven đường và tàu chuyển động hay đừng yên so với:</a:t>
            </a:r>
            <a:endParaRPr lang="en-US" dirty="0">
              <a:latin typeface="Times New Roman" panose="02020603050405020304" pitchFamily="18" charset="0"/>
              <a:cs typeface="Times New Roman" panose="02020603050405020304" pitchFamily="18" charset="0"/>
            </a:endParaRPr>
          </a:p>
          <a:p>
            <a:pPr marL="514350" indent="-514350">
              <a:buAutoNum type="alphaLcPeriod"/>
            </a:pPr>
            <a:r>
              <a:rPr lang="vi-VN" dirty="0">
                <a:latin typeface="Times New Roman" panose="02020603050405020304" pitchFamily="18" charset="0"/>
                <a:cs typeface="Times New Roman" panose="02020603050405020304" pitchFamily="18" charset="0"/>
              </a:rPr>
              <a:t>Người soát vé.</a:t>
            </a:r>
            <a:r>
              <a:rPr lang="en-US" b="1" dirty="0">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	</a:t>
            </a:r>
          </a:p>
          <a:p>
            <a:pPr marL="514350" indent="-514350">
              <a:buAutoNum type="alphaLcPeriod"/>
            </a:pPr>
            <a:r>
              <a:rPr lang="vi-VN">
                <a:latin typeface="Times New Roman" panose="02020603050405020304" pitchFamily="18" charset="0"/>
                <a:cs typeface="Times New Roman" panose="02020603050405020304" pitchFamily="18" charset="0"/>
              </a:rPr>
              <a:t>b</a:t>
            </a:r>
            <a:r>
              <a:rPr lang="vi-VN" dirty="0">
                <a:latin typeface="Times New Roman" panose="02020603050405020304" pitchFamily="18" charset="0"/>
                <a:cs typeface="Times New Roman" panose="02020603050405020304" pitchFamily="18" charset="0"/>
              </a:rPr>
              <a:t>. Đường tàu.</a:t>
            </a:r>
          </a:p>
          <a:p>
            <a:pPr marL="0" indent="0">
              <a:buNone/>
            </a:pPr>
            <a:r>
              <a:rPr lang="vi-VN" dirty="0">
                <a:latin typeface="Times New Roman" panose="02020603050405020304" pitchFamily="18" charset="0"/>
                <a:cs typeface="Times New Roman" panose="02020603050405020304" pitchFamily="18" charset="0"/>
              </a:rPr>
              <a:t>c. Người lái tàu.</a:t>
            </a:r>
            <a:r>
              <a:rPr lang="en-US" dirty="0">
                <a:latin typeface="Times New Roman" panose="02020603050405020304" pitchFamily="18" charset="0"/>
                <a:cs typeface="Times New Roman" panose="02020603050405020304" pitchFamily="18" charset="0"/>
              </a:rPr>
              <a:t> </a:t>
            </a:r>
          </a:p>
          <a:p>
            <a:pPr marL="0" indent="0">
              <a:buNone/>
            </a:pPr>
            <a:r>
              <a:rPr lang="en-US" b="1" dirty="0" err="1">
                <a:solidFill>
                  <a:schemeClr val="bg1"/>
                </a:solidFill>
                <a:highlight>
                  <a:srgbClr val="FF0000"/>
                </a:highlight>
                <a:latin typeface="Times New Roman" panose="02020603050405020304" pitchFamily="18" charset="0"/>
                <a:cs typeface="Times New Roman" panose="02020603050405020304" pitchFamily="18" charset="0"/>
              </a:rPr>
              <a:t>Giải</a:t>
            </a:r>
            <a:endParaRPr lang="en-US" b="1" dirty="0">
              <a:solidFill>
                <a:schemeClr val="bg1"/>
              </a:solidFill>
              <a:highlight>
                <a:srgbClr val="FF0000"/>
              </a:highlight>
              <a:latin typeface="Times New Roman" panose="02020603050405020304" pitchFamily="18" charset="0"/>
              <a:cs typeface="Times New Roman" panose="02020603050405020304" pitchFamily="18" charset="0"/>
            </a:endParaRPr>
          </a:p>
        </p:txBody>
      </p:sp>
      <p:graphicFrame>
        <p:nvGraphicFramePr>
          <p:cNvPr id="4" name="Table 5">
            <a:extLst>
              <a:ext uri="{FF2B5EF4-FFF2-40B4-BE49-F238E27FC236}">
                <a16:creationId xmlns:a16="http://schemas.microsoft.com/office/drawing/2014/main" id="{975A5ED5-3239-D3BC-037C-790535F34D69}"/>
              </a:ext>
            </a:extLst>
          </p:cNvPr>
          <p:cNvGraphicFramePr>
            <a:graphicFrameLocks noGrp="1"/>
          </p:cNvGraphicFramePr>
          <p:nvPr>
            <p:extLst>
              <p:ext uri="{D42A27DB-BD31-4B8C-83A1-F6EECF244321}">
                <p14:modId xmlns:p14="http://schemas.microsoft.com/office/powerpoint/2010/main" val="1687625304"/>
              </p:ext>
            </p:extLst>
          </p:nvPr>
        </p:nvGraphicFramePr>
        <p:xfrm>
          <a:off x="1687461" y="4156688"/>
          <a:ext cx="6317841" cy="2229772"/>
        </p:xfrm>
        <a:graphic>
          <a:graphicData uri="http://schemas.openxmlformats.org/drawingml/2006/table">
            <a:tbl>
              <a:tblPr firstRow="1" bandRow="1">
                <a:tableStyleId>{5C22544A-7EE6-4342-B048-85BDC9FD1C3A}</a:tableStyleId>
              </a:tblPr>
              <a:tblGrid>
                <a:gridCol w="2105947">
                  <a:extLst>
                    <a:ext uri="{9D8B030D-6E8A-4147-A177-3AD203B41FA5}">
                      <a16:colId xmlns:a16="http://schemas.microsoft.com/office/drawing/2014/main" val="2814020924"/>
                    </a:ext>
                  </a:extLst>
                </a:gridCol>
                <a:gridCol w="2105947">
                  <a:extLst>
                    <a:ext uri="{9D8B030D-6E8A-4147-A177-3AD203B41FA5}">
                      <a16:colId xmlns:a16="http://schemas.microsoft.com/office/drawing/2014/main" val="1061142144"/>
                    </a:ext>
                  </a:extLst>
                </a:gridCol>
                <a:gridCol w="2105947">
                  <a:extLst>
                    <a:ext uri="{9D8B030D-6E8A-4147-A177-3AD203B41FA5}">
                      <a16:colId xmlns:a16="http://schemas.microsoft.com/office/drawing/2014/main" val="1738444850"/>
                    </a:ext>
                  </a:extLst>
                </a:gridCol>
              </a:tblGrid>
              <a:tr h="557443">
                <a:tc>
                  <a:txBody>
                    <a:bodyPr/>
                    <a:lstStyle/>
                    <a:p>
                      <a:pPr algn="ctr"/>
                      <a:r>
                        <a:rPr lang="en-US" b="1">
                          <a:solidFill>
                            <a:schemeClr val="tx1"/>
                          </a:solidFill>
                          <a:latin typeface="Times New Roman" panose="02020603050405020304" pitchFamily="18" charset="0"/>
                          <a:cs typeface="Times New Roman" panose="02020603050405020304" pitchFamily="18" charset="0"/>
                        </a:rPr>
                        <a:t>Vật mốc</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vi-VN" b="1">
                          <a:solidFill>
                            <a:schemeClr val="tx1"/>
                          </a:solidFill>
                          <a:effectLst/>
                          <a:latin typeface="Times New Roman" panose="02020603050405020304" pitchFamily="18" charset="0"/>
                          <a:cs typeface="Times New Roman" panose="02020603050405020304" pitchFamily="18" charset="0"/>
                        </a:rPr>
                        <a:t>Cây cối ven đường</a:t>
                      </a: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b="1">
                          <a:solidFill>
                            <a:schemeClr val="tx1"/>
                          </a:solidFill>
                          <a:effectLst/>
                          <a:latin typeface="Times New Roman" panose="02020603050405020304" pitchFamily="18" charset="0"/>
                          <a:cs typeface="Times New Roman" panose="02020603050405020304" pitchFamily="18" charset="0"/>
                        </a:rPr>
                        <a:t>Toa Tàu</a:t>
                      </a: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8483181"/>
                  </a:ext>
                </a:extLst>
              </a:tr>
              <a:tr h="557443">
                <a:tc>
                  <a:txBody>
                    <a:bodyPr/>
                    <a:lstStyle/>
                    <a:p>
                      <a:pPr algn="just"/>
                      <a:r>
                        <a:rPr lang="vi-VN" b="1">
                          <a:latin typeface="Times New Roman" panose="02020603050405020304" pitchFamily="18" charset="0"/>
                          <a:cs typeface="Times New Roman" panose="02020603050405020304" pitchFamily="18" charset="0"/>
                        </a:rPr>
                        <a:t>a. Người soát vé.</a:t>
                      </a:r>
                      <a:r>
                        <a:rPr lang="en-US" b="1">
                          <a:latin typeface="Times New Roman" panose="02020603050405020304" pitchFamily="18" charset="0"/>
                          <a:cs typeface="Times New Roman" panose="02020603050405020304" pitchFamily="18" charset="0"/>
                        </a:rPr>
                        <a:t> </a:t>
                      </a:r>
                      <a:endParaRPr lang="en-US" b="1">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b="1">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b="1">
                        <a:solidFill>
                          <a:schemeClr val="tx1"/>
                        </a:solidFill>
                        <a:effectLst/>
                        <a:latin typeface="Times New Roman" panose="02020603050405020304" pitchFamily="18" charset="0"/>
                        <a:cs typeface="Times New Roman" panose="02020603050405020304" pitchFamily="18" charset="0"/>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5395857"/>
                  </a:ext>
                </a:extLst>
              </a:tr>
              <a:tr h="5574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b="1">
                          <a:latin typeface="Times New Roman" panose="02020603050405020304" pitchFamily="18" charset="0"/>
                          <a:cs typeface="Times New Roman" panose="02020603050405020304" pitchFamily="18" charset="0"/>
                        </a:rPr>
                        <a:t>b. Đường tàu.</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b="1">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b="1">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0720748"/>
                  </a:ext>
                </a:extLst>
              </a:tr>
              <a:tr h="5574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b="1">
                          <a:latin typeface="Times New Roman" panose="02020603050405020304" pitchFamily="18" charset="0"/>
                          <a:cs typeface="Times New Roman" panose="02020603050405020304" pitchFamily="18" charset="0"/>
                        </a:rPr>
                        <a:t>c. Người lái tàu.</a:t>
                      </a:r>
                      <a:r>
                        <a:rPr lang="en-US" b="1">
                          <a:latin typeface="Times New Roman" panose="02020603050405020304" pitchFamily="18" charset="0"/>
                          <a:cs typeface="Times New Roman" panose="02020603050405020304" pitchFamily="18" charset="0"/>
                        </a:rPr>
                        <a:t>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b="1">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b="1">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61105372"/>
                  </a:ext>
                </a:extLst>
              </a:tr>
            </a:tbl>
          </a:graphicData>
        </a:graphic>
      </p:graphicFrame>
    </p:spTree>
    <p:extLst>
      <p:ext uri="{BB962C8B-B14F-4D97-AF65-F5344CB8AC3E}">
        <p14:creationId xmlns:p14="http://schemas.microsoft.com/office/powerpoint/2010/main" val="235758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742AC-452E-F6EA-1FA2-A1242D3F0B40}"/>
              </a:ext>
            </a:extLst>
          </p:cNvPr>
          <p:cNvSpPr>
            <a:spLocks noGrp="1"/>
          </p:cNvSpPr>
          <p:nvPr>
            <p:ph type="title"/>
          </p:nvPr>
        </p:nvSpPr>
        <p:spPr/>
        <p:txBody>
          <a:bodyPr/>
          <a:lstStyle/>
          <a:p>
            <a:r>
              <a:rPr lang="en-US">
                <a:solidFill>
                  <a:schemeClr val="accent6">
                    <a:lumMod val="50000"/>
                  </a:schemeClr>
                </a:solidFill>
                <a:latin typeface="Times New Roman" panose="02020603050405020304" pitchFamily="18" charset="0"/>
                <a:cs typeface="Times New Roman" panose="02020603050405020304" pitchFamily="18" charset="0"/>
              </a:rPr>
              <a:t>I. Làm thế nào để biết một vật đang chuyển động hay đứng yên ? </a:t>
            </a:r>
          </a:p>
        </p:txBody>
      </p:sp>
      <p:pic>
        <p:nvPicPr>
          <p:cNvPr id="5" name="Picture 4">
            <a:extLst>
              <a:ext uri="{FF2B5EF4-FFF2-40B4-BE49-F238E27FC236}">
                <a16:creationId xmlns:a16="http://schemas.microsoft.com/office/drawing/2014/main" id="{A699BB43-FD0A-6A18-D55F-2D8D8E453ACB}"/>
              </a:ext>
            </a:extLst>
          </p:cNvPr>
          <p:cNvPicPr>
            <a:picLocks noChangeAspect="1"/>
          </p:cNvPicPr>
          <p:nvPr/>
        </p:nvPicPr>
        <p:blipFill>
          <a:blip r:embed="rId2"/>
          <a:stretch>
            <a:fillRect/>
          </a:stretch>
        </p:blipFill>
        <p:spPr>
          <a:xfrm>
            <a:off x="1007286" y="1955656"/>
            <a:ext cx="10177428" cy="3845376"/>
          </a:xfrm>
          <a:prstGeom prst="rect">
            <a:avLst/>
          </a:prstGeom>
        </p:spPr>
      </p:pic>
    </p:spTree>
    <p:extLst>
      <p:ext uri="{BB962C8B-B14F-4D97-AF65-F5344CB8AC3E}">
        <p14:creationId xmlns:p14="http://schemas.microsoft.com/office/powerpoint/2010/main" val="4693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38BBD8-829E-EF40-6496-A9585C085E66}"/>
              </a:ext>
            </a:extLst>
          </p:cNvPr>
          <p:cNvSpPr>
            <a:spLocks noGrp="1"/>
          </p:cNvSpPr>
          <p:nvPr>
            <p:ph idx="1"/>
          </p:nvPr>
        </p:nvSpPr>
        <p:spPr/>
        <p:txBody>
          <a:bodyPr>
            <a:normAutofit/>
          </a:bodyPr>
          <a:lstStyle/>
          <a:p>
            <a:pPr marL="0" indent="0">
              <a:buNone/>
            </a:pPr>
            <a:r>
              <a:rPr lang="en-US" dirty="0">
                <a:solidFill>
                  <a:schemeClr val="bg1"/>
                </a:solidFill>
                <a:highlight>
                  <a:srgbClr val="008000"/>
                </a:highlight>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mốc</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chemeClr val="bg1"/>
                </a:solidFill>
                <a:highlight>
                  <a:srgbClr val="008000"/>
                </a:highlight>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Khi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mốc</a:t>
            </a:r>
            <a:r>
              <a:rPr lang="en-US" dirty="0">
                <a:latin typeface="Times New Roman" panose="02020603050405020304" pitchFamily="18" charset="0"/>
                <a:cs typeface="Times New Roman" panose="02020603050405020304" pitchFamily="18" charset="0"/>
              </a:rPr>
              <a:t>.</a:t>
            </a:r>
          </a:p>
        </p:txBody>
      </p:sp>
      <p:sp>
        <p:nvSpPr>
          <p:cNvPr id="6" name="Title 1">
            <a:extLst>
              <a:ext uri="{FF2B5EF4-FFF2-40B4-BE49-F238E27FC236}">
                <a16:creationId xmlns:a16="http://schemas.microsoft.com/office/drawing/2014/main" id="{CA53A68D-75C4-6664-BB10-93D4FDD8F618}"/>
              </a:ext>
            </a:extLst>
          </p:cNvPr>
          <p:cNvSpPr>
            <a:spLocks noGrp="1"/>
          </p:cNvSpPr>
          <p:nvPr>
            <p:ph type="title"/>
          </p:nvPr>
        </p:nvSpPr>
        <p:spPr>
          <a:xfrm>
            <a:off x="838200" y="365125"/>
            <a:ext cx="10515600" cy="1325563"/>
          </a:xfrm>
        </p:spPr>
        <p:txBody>
          <a:bodyPr/>
          <a:lstStyle/>
          <a:p>
            <a:r>
              <a:rPr lang="en-US">
                <a:solidFill>
                  <a:schemeClr val="accent6">
                    <a:lumMod val="50000"/>
                  </a:schemeClr>
                </a:solidFill>
                <a:latin typeface="Times New Roman" panose="02020603050405020304" pitchFamily="18" charset="0"/>
                <a:cs typeface="Times New Roman" panose="02020603050405020304" pitchFamily="18" charset="0"/>
              </a:rPr>
              <a:t>I. Làm thế nào để biết một vật đang chuyển động hay đứng yên ? </a:t>
            </a:r>
          </a:p>
        </p:txBody>
      </p:sp>
    </p:spTree>
    <p:extLst>
      <p:ext uri="{BB962C8B-B14F-4D97-AF65-F5344CB8AC3E}">
        <p14:creationId xmlns:p14="http://schemas.microsoft.com/office/powerpoint/2010/main" val="8283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9A39-29FB-9611-13E6-9E2784245D6D}"/>
              </a:ext>
            </a:extLst>
          </p:cNvPr>
          <p:cNvSpPr>
            <a:spLocks noGrp="1"/>
          </p:cNvSpPr>
          <p:nvPr>
            <p:ph type="title"/>
          </p:nvPr>
        </p:nvSpPr>
        <p:spPr/>
        <p:txBody>
          <a:bodyPr/>
          <a:lstStyle/>
          <a:p>
            <a:r>
              <a:rPr lang="en-US">
                <a:solidFill>
                  <a:schemeClr val="accent6">
                    <a:lumMod val="50000"/>
                  </a:schemeClr>
                </a:solidFill>
                <a:latin typeface="Times New Roman" panose="02020603050405020304" pitchFamily="18" charset="0"/>
                <a:cs typeface="Times New Roman" panose="02020603050405020304" pitchFamily="18" charset="0"/>
              </a:rPr>
              <a:t>II. Tính tương đối của chuyển động và đứng yên </a:t>
            </a:r>
          </a:p>
        </p:txBody>
      </p:sp>
      <p:pic>
        <p:nvPicPr>
          <p:cNvPr id="5" name="Picture 4">
            <a:extLst>
              <a:ext uri="{FF2B5EF4-FFF2-40B4-BE49-F238E27FC236}">
                <a16:creationId xmlns:a16="http://schemas.microsoft.com/office/drawing/2014/main" id="{93DE9023-FE27-5F74-4A50-76D5FBFEEB65}"/>
              </a:ext>
            </a:extLst>
          </p:cNvPr>
          <p:cNvPicPr>
            <a:picLocks noChangeAspect="1"/>
          </p:cNvPicPr>
          <p:nvPr/>
        </p:nvPicPr>
        <p:blipFill rotWithShape="1">
          <a:blip r:embed="rId2"/>
          <a:srcRect l="3592"/>
          <a:stretch/>
        </p:blipFill>
        <p:spPr>
          <a:xfrm>
            <a:off x="0" y="1572702"/>
            <a:ext cx="6980903" cy="2816418"/>
          </a:xfrm>
          <a:prstGeom prst="rect">
            <a:avLst/>
          </a:prstGeom>
        </p:spPr>
      </p:pic>
      <p:sp>
        <p:nvSpPr>
          <p:cNvPr id="6" name="TextBox 5">
            <a:extLst>
              <a:ext uri="{FF2B5EF4-FFF2-40B4-BE49-F238E27FC236}">
                <a16:creationId xmlns:a16="http://schemas.microsoft.com/office/drawing/2014/main" id="{E393620D-D136-7953-909B-462E00FF4AB4}"/>
              </a:ext>
            </a:extLst>
          </p:cNvPr>
          <p:cNvSpPr txBox="1"/>
          <p:nvPr/>
        </p:nvSpPr>
        <p:spPr>
          <a:xfrm>
            <a:off x="149628" y="5327497"/>
            <a:ext cx="11204171"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Một vật có thể là </a:t>
            </a:r>
            <a:r>
              <a:rPr lang="en-US" sz="2800">
                <a:solidFill>
                  <a:srgbClr val="FF0000"/>
                </a:solidFill>
                <a:latin typeface="Times New Roman" panose="02020603050405020304" pitchFamily="18" charset="0"/>
                <a:cs typeface="Times New Roman" panose="02020603050405020304" pitchFamily="18" charset="0"/>
              </a:rPr>
              <a:t>chuyển động </a:t>
            </a:r>
            <a:r>
              <a:rPr lang="en-US" sz="2800">
                <a:latin typeface="Times New Roman" panose="02020603050405020304" pitchFamily="18" charset="0"/>
                <a:cs typeface="Times New Roman" panose="02020603050405020304" pitchFamily="18" charset="0"/>
              </a:rPr>
              <a:t>so với vật này nhưng lại là </a:t>
            </a:r>
            <a:r>
              <a:rPr lang="en-US" sz="2800">
                <a:solidFill>
                  <a:srgbClr val="FF0000"/>
                </a:solidFill>
                <a:latin typeface="Times New Roman" panose="02020603050405020304" pitchFamily="18" charset="0"/>
                <a:cs typeface="Times New Roman" panose="02020603050405020304" pitchFamily="18" charset="0"/>
              </a:rPr>
              <a:t>đứng yên</a:t>
            </a:r>
            <a:r>
              <a:rPr lang="en-US" sz="2800">
                <a:latin typeface="Times New Roman" panose="02020603050405020304" pitchFamily="18" charset="0"/>
                <a:cs typeface="Times New Roman" panose="02020603050405020304" pitchFamily="18" charset="0"/>
              </a:rPr>
              <a:t> đối với vật khác</a:t>
            </a:r>
          </a:p>
          <a:p>
            <a:r>
              <a:rPr lang="en-US" sz="2800">
                <a:latin typeface="Times New Roman" panose="02020603050405020304" pitchFamily="18" charset="0"/>
                <a:cs typeface="Times New Roman" panose="02020603050405020304" pitchFamily="18" charset="0"/>
              </a:rPr>
              <a:t>=&gt; Chuyển động hay đứng yên có </a:t>
            </a:r>
            <a:r>
              <a:rPr lang="en-US" sz="2800">
                <a:solidFill>
                  <a:srgbClr val="FF0000"/>
                </a:solidFill>
                <a:latin typeface="Times New Roman" panose="02020603050405020304" pitchFamily="18" charset="0"/>
                <a:cs typeface="Times New Roman" panose="02020603050405020304" pitchFamily="18" charset="0"/>
              </a:rPr>
              <a:t>tính tương đối </a:t>
            </a:r>
          </a:p>
        </p:txBody>
      </p:sp>
      <p:sp>
        <p:nvSpPr>
          <p:cNvPr id="7" name="TextBox 6">
            <a:extLst>
              <a:ext uri="{FF2B5EF4-FFF2-40B4-BE49-F238E27FC236}">
                <a16:creationId xmlns:a16="http://schemas.microsoft.com/office/drawing/2014/main" id="{4C8B0224-651D-D3AD-EE1F-6ECDB181EB70}"/>
              </a:ext>
            </a:extLst>
          </p:cNvPr>
          <p:cNvSpPr txBox="1"/>
          <p:nvPr/>
        </p:nvSpPr>
        <p:spPr>
          <a:xfrm>
            <a:off x="0" y="3696622"/>
            <a:ext cx="11204171"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Toa tau di chuyển khỏi nhà Ga, so sánh:</a:t>
            </a:r>
          </a:p>
          <a:p>
            <a:pPr marL="963613" indent="-514350">
              <a:buAutoNum type="arabicPeriod"/>
            </a:pPr>
            <a:r>
              <a:rPr lang="en-US" sz="2800">
                <a:latin typeface="Times New Roman" panose="02020603050405020304" pitchFamily="18" charset="0"/>
                <a:cs typeface="Times New Roman" panose="02020603050405020304" pitchFamily="18" charset="0"/>
              </a:rPr>
              <a:t>Toa tàu với nhà Ga di chuyển hay đứng yên?</a:t>
            </a:r>
          </a:p>
          <a:p>
            <a:pPr marL="963613" indent="-514350">
              <a:buAutoNum type="arabicPeriod"/>
            </a:pPr>
            <a:r>
              <a:rPr lang="en-US" sz="2800">
                <a:latin typeface="Times New Roman" panose="02020603050405020304" pitchFamily="18" charset="0"/>
                <a:cs typeface="Times New Roman" panose="02020603050405020304" pitchFamily="18" charset="0"/>
              </a:rPr>
              <a:t>Toa tàu thì hành khách chuyển động hay đứng yên?</a:t>
            </a:r>
          </a:p>
        </p:txBody>
      </p:sp>
    </p:spTree>
    <p:extLst>
      <p:ext uri="{BB962C8B-B14F-4D97-AF65-F5344CB8AC3E}">
        <p14:creationId xmlns:p14="http://schemas.microsoft.com/office/powerpoint/2010/main" val="21884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08333E-6 -2.22222E-6 L 0.37526 -0.0037 " pathEditMode="relative" rAng="0" ptsTypes="AA">
                                      <p:cBhvr>
                                        <p:cTn id="6" dur="3700" fill="hold"/>
                                        <p:tgtEl>
                                          <p:spTgt spid="5"/>
                                        </p:tgtEl>
                                        <p:attrNameLst>
                                          <p:attrName>ppt_x</p:attrName>
                                          <p:attrName>ppt_y</p:attrName>
                                        </p:attrNameLst>
                                      </p:cBhvr>
                                      <p:rCtr x="18763"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0FA9A7-4ABA-3547-4582-8350C44441F8}"/>
              </a:ext>
            </a:extLst>
          </p:cNvPr>
          <p:cNvSpPr>
            <a:spLocks noGrp="1"/>
          </p:cNvSpPr>
          <p:nvPr>
            <p:ph idx="1"/>
          </p:nvPr>
        </p:nvSpPr>
        <p:spPr>
          <a:xfrm>
            <a:off x="388211" y="1733202"/>
            <a:ext cx="10515600" cy="4351338"/>
          </a:xfrm>
        </p:spPr>
        <p:txBody>
          <a:bodyPr/>
          <a:lstStyle/>
          <a:p>
            <a:pPr marL="0" indent="0">
              <a:buNone/>
            </a:pPr>
            <a:r>
              <a:rPr lang="en-US" dirty="0">
                <a:solidFill>
                  <a:schemeClr val="bg1"/>
                </a:solidFill>
                <a:highlight>
                  <a:srgbClr val="008000"/>
                </a:highlight>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endParaRPr lang="en-US" dirty="0">
              <a:latin typeface="Times New Roman" panose="02020603050405020304" pitchFamily="18" charset="0"/>
              <a:cs typeface="Times New Roman" panose="02020603050405020304" pitchFamily="18" charset="0"/>
            </a:endParaRPr>
          </a:p>
          <a:p>
            <a:endParaRPr lang="en-US" dirty="0"/>
          </a:p>
        </p:txBody>
      </p:sp>
      <p:pic>
        <p:nvPicPr>
          <p:cNvPr id="5" name="Picture 4" descr="Background pattern&#10;&#10;Description automatically generated">
            <a:extLst>
              <a:ext uri="{FF2B5EF4-FFF2-40B4-BE49-F238E27FC236}">
                <a16:creationId xmlns:a16="http://schemas.microsoft.com/office/drawing/2014/main" id="{FD33239A-F9E9-9B92-C7BE-DA5CA768AAA6}"/>
              </a:ext>
            </a:extLst>
          </p:cNvPr>
          <p:cNvPicPr>
            <a:picLocks noChangeAspect="1"/>
          </p:cNvPicPr>
          <p:nvPr/>
        </p:nvPicPr>
        <p:blipFill rotWithShape="1">
          <a:blip r:embed="rId2">
            <a:extLst>
              <a:ext uri="{28A0092B-C50C-407E-A947-70E740481C1C}">
                <a14:useLocalDpi xmlns:a14="http://schemas.microsoft.com/office/drawing/2010/main" val="0"/>
              </a:ext>
            </a:extLst>
          </a:blip>
          <a:srcRect l="21332" t="4080" r="24660" b="15651"/>
          <a:stretch/>
        </p:blipFill>
        <p:spPr>
          <a:xfrm>
            <a:off x="7343123" y="2409998"/>
            <a:ext cx="1830374" cy="1821321"/>
          </a:xfrm>
          <a:prstGeom prst="ellipse">
            <a:avLst/>
          </a:prstGeom>
          <a:ln>
            <a:noFill/>
          </a:ln>
          <a:effectLst>
            <a:softEdge rad="112500"/>
          </a:effectLst>
        </p:spPr>
      </p:pic>
      <p:sp>
        <p:nvSpPr>
          <p:cNvPr id="6" name="Rectangle 5">
            <a:extLst>
              <a:ext uri="{FF2B5EF4-FFF2-40B4-BE49-F238E27FC236}">
                <a16:creationId xmlns:a16="http://schemas.microsoft.com/office/drawing/2014/main" id="{3B89AC15-95BB-FA8B-EFE8-32B1BAE988F2}"/>
              </a:ext>
            </a:extLst>
          </p:cNvPr>
          <p:cNvSpPr/>
          <p:nvPr/>
        </p:nvSpPr>
        <p:spPr>
          <a:xfrm>
            <a:off x="7667588" y="5934670"/>
            <a:ext cx="1723549" cy="923330"/>
          </a:xfrm>
          <a:prstGeom prst="rect">
            <a:avLst/>
          </a:prstGeom>
          <a:noFill/>
        </p:spPr>
        <p:txBody>
          <a:bodyPr wrap="none" lIns="91440" tIns="45720" rIns="91440" bIns="45720">
            <a:spAutoFit/>
          </a:bodyPr>
          <a:lstStyle/>
          <a:p>
            <a:pPr algn="ctr"/>
            <a:r>
              <a:rPr lang="en-US" sz="54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Đông</a:t>
            </a:r>
            <a:endParaRPr lang="en-US" sz="5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B00E9F7-3B8F-BC5F-8CAF-584847152191}"/>
              </a:ext>
            </a:extLst>
          </p:cNvPr>
          <p:cNvSpPr txBox="1"/>
          <p:nvPr/>
        </p:nvSpPr>
        <p:spPr>
          <a:xfrm>
            <a:off x="1288189" y="5934670"/>
            <a:ext cx="1445342" cy="923330"/>
          </a:xfrm>
          <a:prstGeom prst="rect">
            <a:avLst/>
          </a:prstGeom>
          <a:noFill/>
        </p:spPr>
        <p:txBody>
          <a:bodyPr wrap="square">
            <a:spAutoFit/>
          </a:bodyPr>
          <a:lstStyle/>
          <a:p>
            <a:r>
              <a:rPr lang="en-US" sz="54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Tây</a:t>
            </a:r>
            <a:endParaRPr lang="en-US" sz="5400"/>
          </a:p>
        </p:txBody>
      </p:sp>
      <p:sp>
        <p:nvSpPr>
          <p:cNvPr id="9" name="Title 1">
            <a:extLst>
              <a:ext uri="{FF2B5EF4-FFF2-40B4-BE49-F238E27FC236}">
                <a16:creationId xmlns:a16="http://schemas.microsoft.com/office/drawing/2014/main" id="{B96A1746-924C-E2E6-4A46-2FEC65C74393}"/>
              </a:ext>
            </a:extLst>
          </p:cNvPr>
          <p:cNvSpPr>
            <a:spLocks noGrp="1"/>
          </p:cNvSpPr>
          <p:nvPr>
            <p:ph type="title"/>
          </p:nvPr>
        </p:nvSpPr>
        <p:spPr>
          <a:xfrm>
            <a:off x="838200" y="365125"/>
            <a:ext cx="10515600" cy="1325563"/>
          </a:xfrm>
        </p:spPr>
        <p:txBody>
          <a:bodyPr/>
          <a:lstStyle/>
          <a:p>
            <a:r>
              <a:rPr lang="en-US">
                <a:solidFill>
                  <a:schemeClr val="accent6">
                    <a:lumMod val="50000"/>
                  </a:schemeClr>
                </a:solidFill>
                <a:latin typeface="Times New Roman" panose="02020603050405020304" pitchFamily="18" charset="0"/>
                <a:cs typeface="Times New Roman" panose="02020603050405020304" pitchFamily="18" charset="0"/>
              </a:rPr>
              <a:t>II. Tính tương đối của chuyển động và đứng yên </a:t>
            </a:r>
          </a:p>
        </p:txBody>
      </p:sp>
    </p:spTree>
    <p:extLst>
      <p:ext uri="{BB962C8B-B14F-4D97-AF65-F5344CB8AC3E}">
        <p14:creationId xmlns:p14="http://schemas.microsoft.com/office/powerpoint/2010/main" val="32401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806 0.13287 L -0.16627 0.02662 C -0.18437 0.00208 -0.21093 -0.01042 -0.23919 -0.01111 C -0.27109 -0.01111 -0.29674 0.00208 -0.31458 0.02616 L -0.40065 0.13287 " pathEditMode="relative" rAng="10800000" ptsTypes="AAAAA">
                                      <p:cBhvr>
                                        <p:cTn id="6" dur="2750" fill="hold"/>
                                        <p:tgtEl>
                                          <p:spTgt spid="5"/>
                                        </p:tgtEl>
                                        <p:attrNameLst>
                                          <p:attrName>ppt_x</p:attrName>
                                          <p:attrName>ppt_y</p:attrName>
                                        </p:attrNameLst>
                                      </p:cBhvr>
                                      <p:rCtr x="-16003" y="-7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F636AA4-E902-8AB1-F436-DB255EE03EC1}"/>
              </a:ext>
            </a:extLst>
          </p:cNvPr>
          <p:cNvGraphicFramePr>
            <a:graphicFrameLocks noGrp="1"/>
          </p:cNvGraphicFramePr>
          <p:nvPr>
            <p:extLst>
              <p:ext uri="{D42A27DB-BD31-4B8C-83A1-F6EECF244321}">
                <p14:modId xmlns:p14="http://schemas.microsoft.com/office/powerpoint/2010/main" val="2414349256"/>
              </p:ext>
            </p:extLst>
          </p:nvPr>
        </p:nvGraphicFramePr>
        <p:xfrm>
          <a:off x="1458452" y="1785134"/>
          <a:ext cx="9275095" cy="4707741"/>
        </p:xfrm>
        <a:graphic>
          <a:graphicData uri="http://schemas.openxmlformats.org/drawingml/2006/table">
            <a:tbl>
              <a:tblPr firstRow="1" bandRow="1">
                <a:tableStyleId>{073A0DAA-6AF3-43AB-8588-CEC1D06C72B9}</a:tableStyleId>
              </a:tblPr>
              <a:tblGrid>
                <a:gridCol w="1855019">
                  <a:extLst>
                    <a:ext uri="{9D8B030D-6E8A-4147-A177-3AD203B41FA5}">
                      <a16:colId xmlns:a16="http://schemas.microsoft.com/office/drawing/2014/main" val="1113387528"/>
                    </a:ext>
                  </a:extLst>
                </a:gridCol>
                <a:gridCol w="1855019">
                  <a:extLst>
                    <a:ext uri="{9D8B030D-6E8A-4147-A177-3AD203B41FA5}">
                      <a16:colId xmlns:a16="http://schemas.microsoft.com/office/drawing/2014/main" val="1533489530"/>
                    </a:ext>
                  </a:extLst>
                </a:gridCol>
                <a:gridCol w="1855019">
                  <a:extLst>
                    <a:ext uri="{9D8B030D-6E8A-4147-A177-3AD203B41FA5}">
                      <a16:colId xmlns:a16="http://schemas.microsoft.com/office/drawing/2014/main" val="3750588100"/>
                    </a:ext>
                  </a:extLst>
                </a:gridCol>
                <a:gridCol w="1855019">
                  <a:extLst>
                    <a:ext uri="{9D8B030D-6E8A-4147-A177-3AD203B41FA5}">
                      <a16:colId xmlns:a16="http://schemas.microsoft.com/office/drawing/2014/main" val="2887445258"/>
                    </a:ext>
                  </a:extLst>
                </a:gridCol>
                <a:gridCol w="1855019">
                  <a:extLst>
                    <a:ext uri="{9D8B030D-6E8A-4147-A177-3AD203B41FA5}">
                      <a16:colId xmlns:a16="http://schemas.microsoft.com/office/drawing/2014/main" val="2328583910"/>
                    </a:ext>
                  </a:extLst>
                </a:gridCol>
              </a:tblGrid>
              <a:tr h="947448">
                <a:tc>
                  <a:txBody>
                    <a:bodyPr/>
                    <a:lstStyle/>
                    <a:p>
                      <a:pPr algn="ctr"/>
                      <a:r>
                        <a:rPr lang="en-US">
                          <a:latin typeface="Times New Roman" panose="02020603050405020304" pitchFamily="18" charset="0"/>
                          <a:cs typeface="Times New Roman" panose="02020603050405020304" pitchFamily="18" charset="0"/>
                        </a:rPr>
                        <a:t>Vật mốc</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US">
                          <a:latin typeface="Times New Roman" panose="02020603050405020304" pitchFamily="18" charset="0"/>
                          <a:cs typeface="Times New Roman" panose="02020603050405020304" pitchFamily="18" charset="0"/>
                        </a:rPr>
                        <a:t>Ô tô</a:t>
                      </a:r>
                    </a:p>
                  </a:txBody>
                  <a:tcPr anchor="ctr">
                    <a:lnT w="381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US">
                          <a:latin typeface="Times New Roman" panose="02020603050405020304" pitchFamily="18" charset="0"/>
                          <a:cs typeface="Times New Roman" panose="02020603050405020304" pitchFamily="18" charset="0"/>
                        </a:rPr>
                        <a:t>Người lái xe</a:t>
                      </a:r>
                    </a:p>
                  </a:txBody>
                  <a:tcPr anchor="ctr">
                    <a:lnT w="381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US">
                          <a:latin typeface="Times New Roman" panose="02020603050405020304" pitchFamily="18" charset="0"/>
                          <a:cs typeface="Times New Roman" panose="02020603050405020304" pitchFamily="18" charset="0"/>
                        </a:rPr>
                        <a:t>Cây cột điện</a:t>
                      </a:r>
                    </a:p>
                  </a:txBody>
                  <a:tcPr anchor="ctr">
                    <a:lnT w="381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US">
                          <a:latin typeface="Times New Roman" panose="02020603050405020304" pitchFamily="18" charset="0"/>
                          <a:cs typeface="Times New Roman" panose="02020603050405020304" pitchFamily="18" charset="0"/>
                        </a:rPr>
                        <a:t>Người đứng yên</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6">
                        <a:lumMod val="75000"/>
                      </a:schemeClr>
                    </a:solidFill>
                  </a:tcPr>
                </a:tc>
                <a:extLst>
                  <a:ext uri="{0D108BD9-81ED-4DB2-BD59-A6C34878D82A}">
                    <a16:rowId xmlns:a16="http://schemas.microsoft.com/office/drawing/2014/main" val="4038899968"/>
                  </a:ext>
                </a:extLst>
              </a:tr>
              <a:tr h="947448">
                <a:tc>
                  <a:txBody>
                    <a:bodyPr/>
                    <a:lstStyle/>
                    <a:p>
                      <a:pPr algn="ctr"/>
                      <a:r>
                        <a:rPr lang="en-US">
                          <a:latin typeface="Times New Roman" panose="02020603050405020304" pitchFamily="18" charset="0"/>
                          <a:cs typeface="Times New Roman" panose="02020603050405020304" pitchFamily="18" charset="0"/>
                        </a:rPr>
                        <a:t>Ô tô</a:t>
                      </a:r>
                    </a:p>
                  </a:txBody>
                  <a:tcPr anchor="ctr">
                    <a:lnL w="381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en-US"/>
                    </a:p>
                  </a:txBody>
                  <a:tcPr anchor="ctr">
                    <a:solidFill>
                      <a:schemeClr val="accent6">
                        <a:lumMod val="20000"/>
                        <a:lumOff val="80000"/>
                      </a:schemeClr>
                    </a:solidFill>
                  </a:tcPr>
                </a:tc>
                <a:tc>
                  <a:txBody>
                    <a:bodyPr/>
                    <a:lstStyle/>
                    <a:p>
                      <a:endParaRPr lang="en-US"/>
                    </a:p>
                  </a:txBody>
                  <a:tcPr anchor="ctr">
                    <a:solidFill>
                      <a:schemeClr val="accent6">
                        <a:lumMod val="20000"/>
                        <a:lumOff val="80000"/>
                      </a:schemeClr>
                    </a:solidFill>
                  </a:tcPr>
                </a:tc>
                <a:tc>
                  <a:txBody>
                    <a:bodyPr/>
                    <a:lstStyle/>
                    <a:p>
                      <a:endParaRPr lang="en-US"/>
                    </a:p>
                  </a:txBody>
                  <a:tcPr anchor="ctr">
                    <a:solidFill>
                      <a:schemeClr val="accent6">
                        <a:lumMod val="20000"/>
                        <a:lumOff val="80000"/>
                      </a:schemeClr>
                    </a:solidFill>
                  </a:tcPr>
                </a:tc>
                <a:tc>
                  <a:txBody>
                    <a:bodyPr/>
                    <a:lstStyle/>
                    <a:p>
                      <a:endParaRPr lang="en-US"/>
                    </a:p>
                  </a:txBody>
                  <a:tcPr anchor="ctr">
                    <a:lnR w="381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1835579"/>
                  </a:ext>
                </a:extLst>
              </a:tr>
              <a:tr h="947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Người lái xe</a:t>
                      </a:r>
                    </a:p>
                  </a:txBody>
                  <a:tcPr anchor="ctr">
                    <a:lnL w="381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en-US"/>
                    </a:p>
                  </a:txBody>
                  <a:tcPr anchor="ctr">
                    <a:solidFill>
                      <a:schemeClr val="accent6">
                        <a:lumMod val="20000"/>
                        <a:lumOff val="80000"/>
                      </a:schemeClr>
                    </a:solidFill>
                  </a:tcPr>
                </a:tc>
                <a:tc>
                  <a:txBody>
                    <a:bodyPr/>
                    <a:lstStyle/>
                    <a:p>
                      <a:endParaRPr lang="en-US"/>
                    </a:p>
                  </a:txBody>
                  <a:tcPr anchor="ctr">
                    <a:solidFill>
                      <a:schemeClr val="accent6">
                        <a:lumMod val="20000"/>
                        <a:lumOff val="80000"/>
                      </a:schemeClr>
                    </a:solidFill>
                  </a:tcPr>
                </a:tc>
                <a:tc>
                  <a:txBody>
                    <a:bodyPr/>
                    <a:lstStyle/>
                    <a:p>
                      <a:endParaRPr lang="en-US"/>
                    </a:p>
                  </a:txBody>
                  <a:tcPr anchor="ctr">
                    <a:solidFill>
                      <a:schemeClr val="accent6">
                        <a:lumMod val="20000"/>
                        <a:lumOff val="80000"/>
                      </a:schemeClr>
                    </a:solidFill>
                  </a:tcPr>
                </a:tc>
                <a:tc>
                  <a:txBody>
                    <a:bodyPr/>
                    <a:lstStyle/>
                    <a:p>
                      <a:endParaRPr lang="en-US"/>
                    </a:p>
                  </a:txBody>
                  <a:tcPr anchor="ctr">
                    <a:lnR w="381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680652334"/>
                  </a:ext>
                </a:extLst>
              </a:tr>
              <a:tr h="947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Cây cột điện</a:t>
                      </a:r>
                    </a:p>
                  </a:txBody>
                  <a:tcPr anchor="ctr">
                    <a:lnL w="381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en-US"/>
                    </a:p>
                  </a:txBody>
                  <a:tcPr anchor="ctr">
                    <a:solidFill>
                      <a:schemeClr val="accent6">
                        <a:lumMod val="20000"/>
                        <a:lumOff val="80000"/>
                      </a:schemeClr>
                    </a:solidFill>
                  </a:tcPr>
                </a:tc>
                <a:tc>
                  <a:txBody>
                    <a:bodyPr/>
                    <a:lstStyle/>
                    <a:p>
                      <a:endParaRPr lang="en-US"/>
                    </a:p>
                  </a:txBody>
                  <a:tcPr anchor="ctr">
                    <a:solidFill>
                      <a:schemeClr val="accent6">
                        <a:lumMod val="20000"/>
                        <a:lumOff val="80000"/>
                      </a:schemeClr>
                    </a:solidFill>
                  </a:tcPr>
                </a:tc>
                <a:tc>
                  <a:txBody>
                    <a:bodyPr/>
                    <a:lstStyle/>
                    <a:p>
                      <a:endParaRPr lang="en-US"/>
                    </a:p>
                  </a:txBody>
                  <a:tcPr anchor="ctr">
                    <a:solidFill>
                      <a:schemeClr val="accent6">
                        <a:lumMod val="20000"/>
                        <a:lumOff val="80000"/>
                      </a:schemeClr>
                    </a:solidFill>
                  </a:tcPr>
                </a:tc>
                <a:tc>
                  <a:txBody>
                    <a:bodyPr/>
                    <a:lstStyle/>
                    <a:p>
                      <a:endParaRPr lang="en-US"/>
                    </a:p>
                  </a:txBody>
                  <a:tcPr anchor="ctr">
                    <a:lnR w="381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4044839582"/>
                  </a:ext>
                </a:extLst>
              </a:tr>
              <a:tr h="917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Người đứng yên</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a:p>
                  </a:txBody>
                  <a:tcPr anchor="ctr">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a:p>
                  </a:txBody>
                  <a:tcPr anchor="ctr">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a:p>
                  </a:txBody>
                  <a:tcPr anchor="ctr">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34135891"/>
                  </a:ext>
                </a:extLst>
              </a:tr>
            </a:tbl>
          </a:graphicData>
        </a:graphic>
      </p:graphicFrame>
      <p:sp>
        <p:nvSpPr>
          <p:cNvPr id="6" name="TextBox 5">
            <a:extLst>
              <a:ext uri="{FF2B5EF4-FFF2-40B4-BE49-F238E27FC236}">
                <a16:creationId xmlns:a16="http://schemas.microsoft.com/office/drawing/2014/main" id="{0DDD9980-F9E2-0F8B-2ADA-B1A8E7F25CEE}"/>
              </a:ext>
            </a:extLst>
          </p:cNvPr>
          <p:cNvSpPr txBox="1"/>
          <p:nvPr/>
        </p:nvSpPr>
        <p:spPr>
          <a:xfrm>
            <a:off x="6997291" y="2975073"/>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Chuyển động</a:t>
            </a:r>
          </a:p>
        </p:txBody>
      </p:sp>
      <p:sp>
        <p:nvSpPr>
          <p:cNvPr id="8" name="TextBox 7">
            <a:extLst>
              <a:ext uri="{FF2B5EF4-FFF2-40B4-BE49-F238E27FC236}">
                <a16:creationId xmlns:a16="http://schemas.microsoft.com/office/drawing/2014/main" id="{2EE97AF0-4B30-B012-59F6-FB8265BD9B0F}"/>
              </a:ext>
            </a:extLst>
          </p:cNvPr>
          <p:cNvSpPr txBox="1"/>
          <p:nvPr/>
        </p:nvSpPr>
        <p:spPr>
          <a:xfrm>
            <a:off x="6997291" y="3936177"/>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Chuyển động</a:t>
            </a:r>
          </a:p>
        </p:txBody>
      </p:sp>
      <p:sp>
        <p:nvSpPr>
          <p:cNvPr id="9" name="TextBox 8">
            <a:extLst>
              <a:ext uri="{FF2B5EF4-FFF2-40B4-BE49-F238E27FC236}">
                <a16:creationId xmlns:a16="http://schemas.microsoft.com/office/drawing/2014/main" id="{999DF2F8-D19C-4306-DF3D-ED86B152E3F4}"/>
              </a:ext>
            </a:extLst>
          </p:cNvPr>
          <p:cNvSpPr txBox="1"/>
          <p:nvPr/>
        </p:nvSpPr>
        <p:spPr>
          <a:xfrm>
            <a:off x="3280700" y="3969088"/>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Đứng yên</a:t>
            </a:r>
          </a:p>
        </p:txBody>
      </p:sp>
      <p:sp>
        <p:nvSpPr>
          <p:cNvPr id="10" name="TextBox 9">
            <a:extLst>
              <a:ext uri="{FF2B5EF4-FFF2-40B4-BE49-F238E27FC236}">
                <a16:creationId xmlns:a16="http://schemas.microsoft.com/office/drawing/2014/main" id="{017688BB-5933-FAE7-DD18-A3C2492DFB60}"/>
              </a:ext>
            </a:extLst>
          </p:cNvPr>
          <p:cNvSpPr txBox="1"/>
          <p:nvPr/>
        </p:nvSpPr>
        <p:spPr>
          <a:xfrm>
            <a:off x="8865419" y="2975073"/>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Chuyển động</a:t>
            </a:r>
          </a:p>
        </p:txBody>
      </p:sp>
      <p:sp>
        <p:nvSpPr>
          <p:cNvPr id="11" name="TextBox 10">
            <a:extLst>
              <a:ext uri="{FF2B5EF4-FFF2-40B4-BE49-F238E27FC236}">
                <a16:creationId xmlns:a16="http://schemas.microsoft.com/office/drawing/2014/main" id="{64F34EFB-A691-540E-6684-9D323A89489E}"/>
              </a:ext>
            </a:extLst>
          </p:cNvPr>
          <p:cNvSpPr txBox="1"/>
          <p:nvPr/>
        </p:nvSpPr>
        <p:spPr>
          <a:xfrm>
            <a:off x="8865418" y="3969088"/>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Chuyển động</a:t>
            </a:r>
          </a:p>
        </p:txBody>
      </p:sp>
      <p:sp>
        <p:nvSpPr>
          <p:cNvPr id="13" name="TextBox 12">
            <a:extLst>
              <a:ext uri="{FF2B5EF4-FFF2-40B4-BE49-F238E27FC236}">
                <a16:creationId xmlns:a16="http://schemas.microsoft.com/office/drawing/2014/main" id="{270F9E92-E43B-A7E6-D8CF-9B71B9BD7C27}"/>
              </a:ext>
            </a:extLst>
          </p:cNvPr>
          <p:cNvSpPr txBox="1"/>
          <p:nvPr/>
        </p:nvSpPr>
        <p:spPr>
          <a:xfrm>
            <a:off x="3280699" y="4877952"/>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Chuyển động</a:t>
            </a:r>
          </a:p>
        </p:txBody>
      </p:sp>
      <p:sp>
        <p:nvSpPr>
          <p:cNvPr id="14" name="TextBox 13">
            <a:extLst>
              <a:ext uri="{FF2B5EF4-FFF2-40B4-BE49-F238E27FC236}">
                <a16:creationId xmlns:a16="http://schemas.microsoft.com/office/drawing/2014/main" id="{5E4B167D-09D2-E2F6-4733-FBBE6F9E6145}"/>
              </a:ext>
            </a:extLst>
          </p:cNvPr>
          <p:cNvSpPr txBox="1"/>
          <p:nvPr/>
        </p:nvSpPr>
        <p:spPr>
          <a:xfrm>
            <a:off x="3280698" y="5866094"/>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Chuyển động</a:t>
            </a:r>
          </a:p>
        </p:txBody>
      </p:sp>
      <p:sp>
        <p:nvSpPr>
          <p:cNvPr id="15" name="TextBox 14">
            <a:extLst>
              <a:ext uri="{FF2B5EF4-FFF2-40B4-BE49-F238E27FC236}">
                <a16:creationId xmlns:a16="http://schemas.microsoft.com/office/drawing/2014/main" id="{CCE117FC-B280-CF3F-D9AE-03D94847D516}"/>
              </a:ext>
            </a:extLst>
          </p:cNvPr>
          <p:cNvSpPr txBox="1"/>
          <p:nvPr/>
        </p:nvSpPr>
        <p:spPr>
          <a:xfrm>
            <a:off x="5083276" y="4910657"/>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Chuyển động</a:t>
            </a:r>
          </a:p>
        </p:txBody>
      </p:sp>
      <p:sp>
        <p:nvSpPr>
          <p:cNvPr id="16" name="TextBox 15">
            <a:extLst>
              <a:ext uri="{FF2B5EF4-FFF2-40B4-BE49-F238E27FC236}">
                <a16:creationId xmlns:a16="http://schemas.microsoft.com/office/drawing/2014/main" id="{DAFCBA4E-3A62-9609-7B41-9EB5491048C7}"/>
              </a:ext>
            </a:extLst>
          </p:cNvPr>
          <p:cNvSpPr txBox="1"/>
          <p:nvPr/>
        </p:nvSpPr>
        <p:spPr>
          <a:xfrm>
            <a:off x="5070172" y="5898799"/>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Chuyển động</a:t>
            </a:r>
          </a:p>
        </p:txBody>
      </p:sp>
      <p:sp>
        <p:nvSpPr>
          <p:cNvPr id="18" name="TextBox 17">
            <a:extLst>
              <a:ext uri="{FF2B5EF4-FFF2-40B4-BE49-F238E27FC236}">
                <a16:creationId xmlns:a16="http://schemas.microsoft.com/office/drawing/2014/main" id="{4F10CBA0-2B03-4ECA-D4C0-CE6F0E3A2FAD}"/>
              </a:ext>
            </a:extLst>
          </p:cNvPr>
          <p:cNvSpPr txBox="1"/>
          <p:nvPr/>
        </p:nvSpPr>
        <p:spPr>
          <a:xfrm>
            <a:off x="6892418" y="5868941"/>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Đứng yên</a:t>
            </a:r>
          </a:p>
        </p:txBody>
      </p:sp>
      <p:sp>
        <p:nvSpPr>
          <p:cNvPr id="19" name="TextBox 18">
            <a:extLst>
              <a:ext uri="{FF2B5EF4-FFF2-40B4-BE49-F238E27FC236}">
                <a16:creationId xmlns:a16="http://schemas.microsoft.com/office/drawing/2014/main" id="{63E8FF09-3F32-116B-3CCB-EE587299C5AC}"/>
              </a:ext>
            </a:extLst>
          </p:cNvPr>
          <p:cNvSpPr txBox="1"/>
          <p:nvPr/>
        </p:nvSpPr>
        <p:spPr>
          <a:xfrm>
            <a:off x="5070171" y="2963015"/>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Đứng yên</a:t>
            </a:r>
          </a:p>
        </p:txBody>
      </p:sp>
      <p:sp>
        <p:nvSpPr>
          <p:cNvPr id="20" name="Title 1">
            <a:extLst>
              <a:ext uri="{FF2B5EF4-FFF2-40B4-BE49-F238E27FC236}">
                <a16:creationId xmlns:a16="http://schemas.microsoft.com/office/drawing/2014/main" id="{E82ABB49-B241-9C6E-9680-A85E54D8DABF}"/>
              </a:ext>
            </a:extLst>
          </p:cNvPr>
          <p:cNvSpPr>
            <a:spLocks noGrp="1"/>
          </p:cNvSpPr>
          <p:nvPr>
            <p:ph type="title"/>
          </p:nvPr>
        </p:nvSpPr>
        <p:spPr>
          <a:xfrm>
            <a:off x="838200" y="365125"/>
            <a:ext cx="10515600" cy="1325563"/>
          </a:xfrm>
        </p:spPr>
        <p:txBody>
          <a:bodyPr/>
          <a:lstStyle/>
          <a:p>
            <a:r>
              <a:rPr lang="en-US">
                <a:solidFill>
                  <a:schemeClr val="accent6">
                    <a:lumMod val="50000"/>
                  </a:schemeClr>
                </a:solidFill>
                <a:latin typeface="Times New Roman" panose="02020603050405020304" pitchFamily="18" charset="0"/>
                <a:cs typeface="Times New Roman" panose="02020603050405020304" pitchFamily="18" charset="0"/>
              </a:rPr>
              <a:t>II. Tính tương đối của chuyển động và đứng yên </a:t>
            </a:r>
          </a:p>
        </p:txBody>
      </p:sp>
      <p:sp>
        <p:nvSpPr>
          <p:cNvPr id="23" name="TextBox 22">
            <a:extLst>
              <a:ext uri="{FF2B5EF4-FFF2-40B4-BE49-F238E27FC236}">
                <a16:creationId xmlns:a16="http://schemas.microsoft.com/office/drawing/2014/main" id="{A7D24AE6-96E0-9626-1F70-001C1D290D28}"/>
              </a:ext>
            </a:extLst>
          </p:cNvPr>
          <p:cNvSpPr txBox="1"/>
          <p:nvPr/>
        </p:nvSpPr>
        <p:spPr>
          <a:xfrm>
            <a:off x="8704825" y="4894461"/>
            <a:ext cx="2025445" cy="369332"/>
          </a:xfrm>
          <a:prstGeom prst="rect">
            <a:avLst/>
          </a:prstGeom>
          <a:noFill/>
        </p:spPr>
        <p:txBody>
          <a:bodyPr wrap="square">
            <a:spAutoFit/>
          </a:bodyPr>
          <a:lstStyle/>
          <a:p>
            <a:pPr algn="ctr"/>
            <a:r>
              <a:rPr lang="en-US" b="1">
                <a:solidFill>
                  <a:srgbClr val="FF0000"/>
                </a:solidFill>
                <a:latin typeface="Times New Roman" panose="02020603050405020304" pitchFamily="18" charset="0"/>
                <a:cs typeface="Times New Roman" panose="02020603050405020304" pitchFamily="18" charset="0"/>
              </a:rPr>
              <a:t>Đứng yên</a:t>
            </a:r>
          </a:p>
        </p:txBody>
      </p:sp>
    </p:spTree>
    <p:extLst>
      <p:ext uri="{BB962C8B-B14F-4D97-AF65-F5344CB8AC3E}">
        <p14:creationId xmlns:p14="http://schemas.microsoft.com/office/powerpoint/2010/main" val="178307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P spid="14" grpId="0"/>
      <p:bldP spid="15" grpId="0"/>
      <p:bldP spid="16" grpId="0"/>
      <p:bldP spid="18" grpId="0"/>
      <p:bldP spid="1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B93D-595F-0E9D-8C7C-06DB1AF0970D}"/>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III. Một số chuyển động thường gặp </a:t>
            </a:r>
          </a:p>
        </p:txBody>
      </p:sp>
      <p:sp>
        <p:nvSpPr>
          <p:cNvPr id="3" name="Content Placeholder 2">
            <a:extLst>
              <a:ext uri="{FF2B5EF4-FFF2-40B4-BE49-F238E27FC236}">
                <a16:creationId xmlns:a16="http://schemas.microsoft.com/office/drawing/2014/main" id="{6A3EB6E4-1735-5E85-0B26-91C24B776589}"/>
              </a:ext>
            </a:extLst>
          </p:cNvPr>
          <p:cNvSpPr>
            <a:spLocks noGrp="1"/>
          </p:cNvSpPr>
          <p:nvPr>
            <p:ph idx="1"/>
          </p:nvPr>
        </p:nvSpPr>
        <p:spPr/>
        <p:txBody>
          <a:bodyPr>
            <a:normAutofit fontScale="85000" lnSpcReduction="10000"/>
          </a:bodyPr>
          <a:lstStyle/>
          <a:p>
            <a:pPr>
              <a:lnSpc>
                <a:spcPct val="150000"/>
              </a:lnSpc>
              <a:buFont typeface="Wingdings" panose="05000000000000000000" pitchFamily="2" charset="2"/>
              <a:buChar char="§"/>
            </a:pPr>
            <a:r>
              <a:rPr lang="en-US">
                <a:latin typeface="Times New Roman" panose="02020603050405020304" pitchFamily="18" charset="0"/>
                <a:cs typeface="Times New Roman" panose="02020603050405020304" pitchFamily="18" charset="0"/>
              </a:rPr>
              <a:t>Đường mà vật chuyển động vạch ra gọi là </a:t>
            </a:r>
            <a:r>
              <a:rPr lang="en-US" b="1">
                <a:solidFill>
                  <a:srgbClr val="FF0000"/>
                </a:solidFill>
                <a:latin typeface="Times New Roman" panose="02020603050405020304" pitchFamily="18" charset="0"/>
                <a:cs typeface="Times New Roman" panose="02020603050405020304" pitchFamily="18" charset="0"/>
              </a:rPr>
              <a:t>quỹ đạo của chuyển động</a:t>
            </a:r>
            <a:r>
              <a:rPr lang="en-US">
                <a:latin typeface="Times New Roman" panose="02020603050405020304" pitchFamily="18" charset="0"/>
                <a:cs typeface="Times New Roman" panose="02020603050405020304" pitchFamily="18" charset="0"/>
              </a:rPr>
              <a:t>. Tùy theo hình dạng quỹ đạo, người ta phân biệt chuyển động </a:t>
            </a:r>
            <a:r>
              <a:rPr lang="en-US" b="1">
                <a:solidFill>
                  <a:srgbClr val="FF0000"/>
                </a:solidFill>
                <a:latin typeface="Times New Roman" panose="02020603050405020304" pitchFamily="18" charset="0"/>
                <a:cs typeface="Times New Roman" panose="02020603050405020304" pitchFamily="18" charset="0"/>
              </a:rPr>
              <a:t>thẳng</a:t>
            </a:r>
            <a:r>
              <a:rPr lang="en-US">
                <a:latin typeface="Times New Roman" panose="02020603050405020304" pitchFamily="18" charset="0"/>
                <a:cs typeface="Times New Roman" panose="02020603050405020304" pitchFamily="18" charset="0"/>
              </a:rPr>
              <a:t> và chuyển động </a:t>
            </a:r>
            <a:r>
              <a:rPr lang="en-US" b="1">
                <a:solidFill>
                  <a:srgbClr val="FF0000"/>
                </a:solidFill>
                <a:latin typeface="Times New Roman" panose="02020603050405020304" pitchFamily="18" charset="0"/>
                <a:cs typeface="Times New Roman" panose="02020603050405020304" pitchFamily="18" charset="0"/>
              </a:rPr>
              <a:t>cong</a:t>
            </a:r>
            <a:r>
              <a:rPr lang="en-US">
                <a:latin typeface="Times New Roman" panose="02020603050405020304" pitchFamily="18" charset="0"/>
                <a:cs typeface="Times New Roman" panose="02020603050405020304" pitchFamily="18" charset="0"/>
              </a:rPr>
              <a:t>.</a:t>
            </a:r>
          </a:p>
          <a:p>
            <a:pPr marL="0" indent="0">
              <a:lnSpc>
                <a:spcPct val="150000"/>
              </a:lnSpc>
              <a:buNone/>
            </a:pPr>
            <a:r>
              <a:rPr lang="en-US">
                <a:latin typeface="Times New Roman" panose="02020603050405020304" pitchFamily="18" charset="0"/>
                <a:cs typeface="Times New Roman" panose="02020603050405020304" pitchFamily="18" charset="0"/>
              </a:rPr>
              <a:t>VD:</a:t>
            </a:r>
          </a:p>
          <a:p>
            <a:pPr marL="914400" indent="-914400">
              <a:lnSpc>
                <a:spcPct val="150000"/>
              </a:lnSpc>
              <a:buFont typeface="Wingdings" panose="05000000000000000000" pitchFamily="2" charset="2"/>
              <a:buChar char="v"/>
            </a:pPr>
            <a:r>
              <a:rPr lang="en-US">
                <a:latin typeface="Times New Roman" panose="02020603050405020304" pitchFamily="18" charset="0"/>
                <a:cs typeface="Times New Roman" panose="02020603050405020304" pitchFamily="18" charset="0"/>
              </a:rPr>
              <a:t>Chuyển động thẳng của máy bay</a:t>
            </a:r>
          </a:p>
          <a:p>
            <a:pPr marL="914400" indent="-914400">
              <a:lnSpc>
                <a:spcPct val="150000"/>
              </a:lnSpc>
              <a:buFont typeface="Wingdings" panose="05000000000000000000" pitchFamily="2" charset="2"/>
              <a:buChar char="v"/>
            </a:pPr>
            <a:r>
              <a:rPr lang="en-US">
                <a:latin typeface="Times New Roman" panose="02020603050405020304" pitchFamily="18" charset="0"/>
                <a:cs typeface="Times New Roman" panose="02020603050405020304" pitchFamily="18" charset="0"/>
              </a:rPr>
              <a:t>Chuyển động cong của quả bong tenis</a:t>
            </a:r>
          </a:p>
          <a:p>
            <a:pPr>
              <a:lnSpc>
                <a:spcPct val="150000"/>
              </a:lnSpc>
              <a:buFont typeface="Wingdings" panose="05000000000000000000" pitchFamily="2" charset="2"/>
              <a:buChar char="§"/>
            </a:pPr>
            <a:r>
              <a:rPr lang="en-US">
                <a:latin typeface="Times New Roman" panose="02020603050405020304" pitchFamily="18" charset="0"/>
                <a:cs typeface="Times New Roman" panose="02020603050405020304" pitchFamily="18" charset="0"/>
              </a:rPr>
              <a:t>Chuyển động </a:t>
            </a:r>
            <a:r>
              <a:rPr lang="en-US">
                <a:solidFill>
                  <a:srgbClr val="FF0000"/>
                </a:solidFill>
                <a:latin typeface="Times New Roman" panose="02020603050405020304" pitchFamily="18" charset="0"/>
                <a:cs typeface="Times New Roman" panose="02020603050405020304" pitchFamily="18" charset="0"/>
              </a:rPr>
              <a:t>tròn</a:t>
            </a:r>
            <a:r>
              <a:rPr lang="en-US">
                <a:latin typeface="Times New Roman" panose="02020603050405020304" pitchFamily="18" charset="0"/>
                <a:cs typeface="Times New Roman" panose="02020603050405020304" pitchFamily="18" charset="0"/>
              </a:rPr>
              <a:t> là một chuyển động cong đặc biệt.</a:t>
            </a:r>
          </a:p>
          <a:p>
            <a:pPr marL="0" indent="0">
              <a:lnSpc>
                <a:spcPct val="150000"/>
              </a:lnSpc>
              <a:buNone/>
            </a:pPr>
            <a:r>
              <a:rPr lang="en-US">
                <a:latin typeface="Times New Roman" panose="02020603050405020304" pitchFamily="18" charset="0"/>
                <a:cs typeface="Times New Roman" panose="02020603050405020304" pitchFamily="18" charset="0"/>
              </a:rPr>
              <a:t>Vd: Chuyển động tròn của đầu kim đồng hồ</a:t>
            </a:r>
          </a:p>
        </p:txBody>
      </p:sp>
      <p:pic>
        <p:nvPicPr>
          <p:cNvPr id="1026" name="Picture 2" descr="Giờ – Wikipedia tiếng Việt">
            <a:extLst>
              <a:ext uri="{FF2B5EF4-FFF2-40B4-BE49-F238E27FC236}">
                <a16:creationId xmlns:a16="http://schemas.microsoft.com/office/drawing/2014/main" id="{F07E6872-31CC-79C8-2405-1F415B848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4774" y="4161144"/>
            <a:ext cx="2404602" cy="240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8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B9B7-C25D-84AC-21D4-D000C6CE0B57}"/>
              </a:ext>
            </a:extLst>
          </p:cNvPr>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2203439B-BF74-3AB3-4628-92C0E40F86FA}"/>
              </a:ext>
            </a:extLst>
          </p:cNvPr>
          <p:cNvSpPr>
            <a:spLocks noGrp="1"/>
          </p:cNvSpPr>
          <p:nvPr>
            <p:ph idx="1"/>
          </p:nvPr>
        </p:nvSpPr>
        <p:spPr/>
        <p:txBody>
          <a:bodyPr vert="horz" lIns="91440" tIns="45720" rIns="91440" bIns="45720" rtlCol="0">
            <a:normAutofit lnSpcReduction="10000"/>
          </a:bodyPr>
          <a:lstStyle/>
          <a:p>
            <a:pPr marL="514350" indent="-514350">
              <a:lnSpc>
                <a:spcPct val="150000"/>
              </a:lnSpc>
              <a:buAutoNum type="arabicPeriod"/>
            </a:pPr>
            <a:r>
              <a:rPr lang="vi-VN" dirty="0">
                <a:latin typeface="Times New Roman" panose="02020603050405020304" pitchFamily="18" charset="0"/>
                <a:cs typeface="Times New Roman" panose="02020603050405020304" pitchFamily="18" charset="0"/>
              </a:rPr>
              <a:t>Có một ôtô đang chạy trên đường. Câu mô tả nào sau đây là không đúng?</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vi-VN" dirty="0">
                <a:latin typeface="Times New Roman" panose="02020603050405020304" pitchFamily="18" charset="0"/>
                <a:cs typeface="Times New Roman" panose="02020603050405020304" pitchFamily="18" charset="0"/>
              </a:rPr>
              <a:t>A. Ô tô chuyển động so với mặt đường.</a:t>
            </a:r>
          </a:p>
          <a:p>
            <a:pPr marL="0" indent="0">
              <a:lnSpc>
                <a:spcPct val="150000"/>
              </a:lnSpc>
              <a:buNone/>
            </a:pPr>
            <a:r>
              <a:rPr lang="vi-VN" dirty="0">
                <a:latin typeface="Times New Roman" panose="02020603050405020304" pitchFamily="18" charset="0"/>
                <a:cs typeface="Times New Roman" panose="02020603050405020304" pitchFamily="18" charset="0"/>
              </a:rPr>
              <a:t>B. Ồ tô đứng yên so với người lái xe.</a:t>
            </a:r>
          </a:p>
          <a:p>
            <a:pPr marL="0" indent="0">
              <a:lnSpc>
                <a:spcPct val="150000"/>
              </a:lnSpc>
              <a:buNone/>
            </a:pPr>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 Ô tô chuyển động so với người lái xe.</a:t>
            </a:r>
          </a:p>
          <a:p>
            <a:pPr marL="0" indent="0">
              <a:lnSpc>
                <a:spcPct val="150000"/>
              </a:lnSpc>
              <a:buNone/>
            </a:pPr>
            <a:r>
              <a:rPr lang="vi-VN" dirty="0">
                <a:latin typeface="Times New Roman" panose="02020603050405020304" pitchFamily="18" charset="0"/>
                <a:cs typeface="Times New Roman" panose="02020603050405020304" pitchFamily="18" charset="0"/>
              </a:rPr>
              <a:t>D. Ô tô chuyến động so với cây bên đường.</a:t>
            </a:r>
          </a:p>
        </p:txBody>
      </p:sp>
    </p:spTree>
    <p:extLst>
      <p:ext uri="{BB962C8B-B14F-4D97-AF65-F5344CB8AC3E}">
        <p14:creationId xmlns:p14="http://schemas.microsoft.com/office/powerpoint/2010/main" val="261907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3" end="3"/>
                                            </p:txEl>
                                          </p:spTgt>
                                        </p:tgtEl>
                                        <p:attrNameLst>
                                          <p:attrName>style.color</p:attrName>
                                        </p:attrNameLst>
                                      </p:cBhvr>
                                      <p:to>
                                        <a:srgbClr val="FF0000"/>
                                      </p:to>
                                    </p:animClr>
                                    <p:animClr clrSpc="rgb" dir="cw">
                                      <p:cBhvr>
                                        <p:cTn id="28" dur="500" fill="hold"/>
                                        <p:tgtEl>
                                          <p:spTgt spid="3">
                                            <p:txEl>
                                              <p:pRg st="3" end="3"/>
                                            </p:txEl>
                                          </p:spTgt>
                                        </p:tgtEl>
                                        <p:attrNameLst>
                                          <p:attrName>fillcolor</p:attrName>
                                        </p:attrNameLst>
                                      </p:cBhvr>
                                      <p:to>
                                        <a:srgbClr val="FF0000"/>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B9B7-C25D-84AC-21D4-D000C6CE0B57}"/>
              </a:ext>
            </a:extLst>
          </p:cNvPr>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2203439B-BF74-3AB3-4628-92C0E40F86FA}"/>
              </a:ext>
            </a:extLst>
          </p:cNvPr>
          <p:cNvSpPr>
            <a:spLocks noGrp="1"/>
          </p:cNvSpPr>
          <p:nvPr>
            <p:ph idx="1"/>
          </p:nvPr>
        </p:nvSpPr>
        <p:spPr/>
        <p:txBody>
          <a:bodyPr>
            <a:noAutofit/>
          </a:bodyPr>
          <a:lstStyle/>
          <a:p>
            <a:pPr marL="0" indent="0">
              <a:lnSpc>
                <a:spcPct val="150000"/>
              </a:lnSpc>
              <a:buNone/>
            </a:pPr>
            <a:r>
              <a:rPr lang="en-US">
                <a:latin typeface="Times New Roman" panose="02020603050405020304" pitchFamily="18" charset="0"/>
                <a:cs typeface="Times New Roman" panose="02020603050405020304" pitchFamily="18" charset="0"/>
              </a:rPr>
              <a:t>2. </a:t>
            </a:r>
            <a:r>
              <a:rPr lang="vi-VN">
                <a:latin typeface="Times New Roman" panose="02020603050405020304" pitchFamily="18" charset="0"/>
                <a:cs typeface="Times New Roman" panose="02020603050405020304" pitchFamily="18" charset="0"/>
              </a:rPr>
              <a:t>Người lái đò đang ngồi yên trên chiếc thuyền thả trôi theo dòng nước. Câu mô tả nào sau đây là đúng?</a:t>
            </a:r>
          </a:p>
          <a:p>
            <a:pPr marL="0" indent="0">
              <a:lnSpc>
                <a:spcPct val="150000"/>
              </a:lnSpc>
              <a:buNone/>
            </a:pPr>
            <a:r>
              <a:rPr lang="vi-VN">
                <a:latin typeface="Times New Roman" panose="02020603050405020304" pitchFamily="18" charset="0"/>
                <a:cs typeface="Times New Roman" panose="02020603050405020304" pitchFamily="18" charset="0"/>
              </a:rPr>
              <a:t>A. Người lái đò đứng yên so với dòng nước.</a:t>
            </a:r>
          </a:p>
          <a:p>
            <a:pPr marL="0" indent="0">
              <a:lnSpc>
                <a:spcPct val="150000"/>
              </a:lnSpc>
              <a:buNone/>
            </a:pPr>
            <a:r>
              <a:rPr lang="vi-VN">
                <a:latin typeface="Times New Roman" panose="02020603050405020304" pitchFamily="18" charset="0"/>
                <a:cs typeface="Times New Roman" panose="02020603050405020304" pitchFamily="18" charset="0"/>
              </a:rPr>
              <a:t>B. Người lái đò chuyển động so với dòng nước,</a:t>
            </a:r>
          </a:p>
          <a:p>
            <a:pPr marL="0" indent="0">
              <a:lnSpc>
                <a:spcPct val="150000"/>
              </a:lnSpc>
              <a:buNone/>
            </a:pPr>
            <a:r>
              <a:rPr lang="vi-VN">
                <a:latin typeface="Times New Roman" panose="02020603050405020304" pitchFamily="18" charset="0"/>
                <a:cs typeface="Times New Roman" panose="02020603050405020304" pitchFamily="18" charset="0"/>
              </a:rPr>
              <a:t>C. Người lái đò đứng yên so với bờ sông</a:t>
            </a:r>
          </a:p>
          <a:p>
            <a:pPr marL="0" indent="0">
              <a:lnSpc>
                <a:spcPct val="150000"/>
              </a:lnSpc>
              <a:buNone/>
            </a:pPr>
            <a:r>
              <a:rPr lang="vi-VN">
                <a:latin typeface="Times New Roman" panose="02020603050405020304" pitchFamily="18" charset="0"/>
                <a:cs typeface="Times New Roman" panose="02020603050405020304" pitchFamily="18" charset="0"/>
              </a:rPr>
              <a:t>D. Người lái đò chuyển động so với chiếc thuyền</a:t>
            </a:r>
          </a:p>
        </p:txBody>
      </p:sp>
    </p:spTree>
    <p:extLst>
      <p:ext uri="{BB962C8B-B14F-4D97-AF65-F5344CB8AC3E}">
        <p14:creationId xmlns:p14="http://schemas.microsoft.com/office/powerpoint/2010/main" val="41568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500" fill="hold"/>
                                        <p:tgtEl>
                                          <p:spTgt spid="3">
                                            <p:txEl>
                                              <p:pRg st="1" end="1"/>
                                            </p:txEl>
                                          </p:spTgt>
                                        </p:tgtEl>
                                        <p:attrNameLst>
                                          <p:attrName>style.color</p:attrName>
                                        </p:attrNameLst>
                                      </p:cBhvr>
                                      <p:to>
                                        <a:srgbClr val="FF0000"/>
                                      </p:to>
                                    </p:animClr>
                                    <p:animClr clrSpc="rgb" dir="cw">
                                      <p:cBhvr>
                                        <p:cTn id="24" dur="500" fill="hold"/>
                                        <p:tgtEl>
                                          <p:spTgt spid="3">
                                            <p:txEl>
                                              <p:pRg st="1" end="1"/>
                                            </p:txEl>
                                          </p:spTgt>
                                        </p:tgtEl>
                                        <p:attrNameLst>
                                          <p:attrName>fillcolor</p:attrName>
                                        </p:attrNameLst>
                                      </p:cBhvr>
                                      <p:to>
                                        <a:srgbClr val="FF0000"/>
                                      </p:to>
                                    </p:animClr>
                                    <p:set>
                                      <p:cBhvr>
                                        <p:cTn id="25" dur="500" fill="hold"/>
                                        <p:tgtEl>
                                          <p:spTgt spid="3">
                                            <p:txEl>
                                              <p:pRg st="1" end="1"/>
                                            </p:txEl>
                                          </p:spTgt>
                                        </p:tgtEl>
                                        <p:attrNameLst>
                                          <p:attrName>fill.type</p:attrName>
                                        </p:attrNameLst>
                                      </p:cBhvr>
                                      <p:to>
                                        <p:strVal val="solid"/>
                                      </p:to>
                                    </p:set>
                                    <p:set>
                                      <p:cBhvr>
                                        <p:cTn id="26"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699</Words>
  <Application>Microsoft Macintosh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Bài 1. Chuyển động cơ học</vt:lpstr>
      <vt:lpstr>I. Làm thế nào để biết một vật đang chuyển động hay đứng yên ? </vt:lpstr>
      <vt:lpstr>I. Làm thế nào để biết một vật đang chuyển động hay đứng yên ? </vt:lpstr>
      <vt:lpstr>II. Tính tương đối của chuyển động và đứng yên </vt:lpstr>
      <vt:lpstr>II. Tính tương đối của chuyển động và đứng yên </vt:lpstr>
      <vt:lpstr>II. Tính tương đối của chuyển động và đứng yên </vt:lpstr>
      <vt:lpstr>III. Một số chuyển động thường gặp </vt:lpstr>
      <vt:lpstr>Bài tập</vt:lpstr>
      <vt:lpstr>Bài tập</vt:lpstr>
      <vt:lpstr>Bài tập</vt:lpstr>
      <vt:lpstr>Bài tập</vt:lpstr>
      <vt:lpstr>Bài tập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Chuyển động cơ học</dc:title>
  <dc:creator>TRAN TIEN  DAT</dc:creator>
  <cp:lastModifiedBy>Nguyễn Thị Hoàng Uyên</cp:lastModifiedBy>
  <cp:revision>5</cp:revision>
  <dcterms:created xsi:type="dcterms:W3CDTF">2022-06-17T03:27:50Z</dcterms:created>
  <dcterms:modified xsi:type="dcterms:W3CDTF">2022-07-30T13:28:06Z</dcterms:modified>
</cp:coreProperties>
</file>