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4"/>
  </p:handoutMasterIdLst>
  <p:sldIdLst>
    <p:sldId id="286" r:id="rId3"/>
    <p:sldId id="361" r:id="rId4"/>
    <p:sldId id="469" r:id="rId6"/>
    <p:sldId id="386" r:id="rId7"/>
    <p:sldId id="470" r:id="rId8"/>
    <p:sldId id="471" r:id="rId9"/>
    <p:sldId id="472" r:id="rId10"/>
    <p:sldId id="464" r:id="rId11"/>
    <p:sldId id="414" r:id="rId12"/>
    <p:sldId id="473" r:id="rId13"/>
    <p:sldId id="415" r:id="rId14"/>
    <p:sldId id="475" r:id="rId15"/>
    <p:sldId id="474" r:id="rId16"/>
    <p:sldId id="476" r:id="rId17"/>
    <p:sldId id="477" r:id="rId18"/>
    <p:sldId id="478" r:id="rId19"/>
    <p:sldId id="452" r:id="rId20"/>
    <p:sldId id="437" r:id="rId21"/>
    <p:sldId id="479" r:id="rId22"/>
    <p:sldId id="480" r:id="rId23"/>
    <p:sldId id="433" r:id="rId24"/>
    <p:sldId id="465" r:id="rId25"/>
    <p:sldId id="467" r:id="rId26"/>
    <p:sldId id="481" r:id="rId27"/>
    <p:sldId id="448" r:id="rId28"/>
    <p:sldId id="482" r:id="rId29"/>
    <p:sldId id="468" r:id="rId30"/>
    <p:sldId id="453" r:id="rId31"/>
    <p:sldId id="485" r:id="rId32"/>
    <p:sldId id="487" r:id="rId33"/>
    <p:sldId id="486" r:id="rId34"/>
    <p:sldId id="483" r:id="rId35"/>
    <p:sldId id="451" r:id="rId36"/>
    <p:sldId id="484" r:id="rId37"/>
    <p:sldId id="456" r:id="rId38"/>
    <p:sldId id="454" r:id="rId39"/>
    <p:sldId id="455" r:id="rId40"/>
    <p:sldId id="458" r:id="rId41"/>
    <p:sldId id="444" r:id="rId42"/>
    <p:sldId id="445" r:id="rId43"/>
    <p:sldId id="447" r:id="rId44"/>
    <p:sldId id="431" r:id="rId45"/>
    <p:sldId id="432" r:id="rId46"/>
    <p:sldId id="459" r:id="rId47"/>
    <p:sldId id="460" r:id="rId48"/>
    <p:sldId id="461" r:id="rId49"/>
    <p:sldId id="462" r:id="rId50"/>
    <p:sldId id="463" r:id="rId51"/>
    <p:sldId id="457" r:id="rId52"/>
    <p:sldId id="488" r:id="rId5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FF"/>
    <a:srgbClr val="FF33CC"/>
    <a:srgbClr val="66FFFF"/>
    <a:srgbClr val="FFFFCC"/>
    <a:srgbClr val="C0C0C0"/>
    <a:srgbClr val="CC66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38"/>
    <p:restoredTop sz="94660"/>
  </p:normalViewPr>
  <p:slideViewPr>
    <p:cSldViewPr showGuides="1">
      <p:cViewPr varScale="1">
        <p:scale>
          <a:sx n="66" d="100"/>
          <a:sy n="66" d="100"/>
        </p:scale>
        <p:origin x="14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05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051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051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051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816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160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8160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160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160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7172"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2"/>
          <p:cNvSpPr>
            <a:spLocks noGrp="1"/>
          </p:cNvSpPr>
          <p:nvPr>
            <p:ph type="dt" sz="half" idx="2"/>
          </p:nvPr>
        </p:nvSpPr>
        <p:spPr bwMode="auto">
          <a:xfrm>
            <a:off x="457200" y="6245225"/>
            <a:ext cx="21336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21AEF7A-7937-4071-908C-3A959030B37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hyperlink" Target="file:///C:\Documents%20and%20Settings\Admin\My%20Documents\Downloads\YouTube%20-%20Ng&#224;y%20M&#249;a.mp4" TargetMode="Externa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hyperlink" Target="http://www.google.com.vn/url?url=http://taplamvan.edu.vn/ban-tay-ta-lam-nen-tat-ca/&amp;rct=j&amp;frm=1&amp;q=&amp;esrc=s&amp;sa=U&amp;ei=q0ayVN3hB5SiugSdjoGQDg&amp;ved=0CDgQ9QEwEg&amp;sig2=pse4M5kFvkzv0OPDukccOQ&amp;usg=AFQjCNEVInvnbPhKaBP7tGlCWq6k06gUNQ" TargetMode="Externa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8.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0.xml"/><Relationship Id="rId7" Type="http://schemas.openxmlformats.org/officeDocument/2006/relationships/slide" Target="slide45.xml"/><Relationship Id="rId6" Type="http://schemas.openxmlformats.org/officeDocument/2006/relationships/slide" Target="slide42.xml"/><Relationship Id="rId5" Type="http://schemas.openxmlformats.org/officeDocument/2006/relationships/slide" Target="slide46.xml"/><Relationship Id="rId4" Type="http://schemas.openxmlformats.org/officeDocument/2006/relationships/slide" Target="slide43.xml"/><Relationship Id="rId3" Type="http://schemas.openxmlformats.org/officeDocument/2006/relationships/slide" Target="slide41.xml"/><Relationship Id="rId2" Type="http://schemas.openxmlformats.org/officeDocument/2006/relationships/slide" Target="slide39.xml"/><Relationship Id="rId12" Type="http://schemas.openxmlformats.org/officeDocument/2006/relationships/slideLayout" Target="../slideLayouts/slideLayout2.xml"/><Relationship Id="rId11" Type="http://schemas.openxmlformats.org/officeDocument/2006/relationships/slide" Target="slide48.xml"/><Relationship Id="rId10" Type="http://schemas.openxmlformats.org/officeDocument/2006/relationships/slide" Target="slide44.xml"/><Relationship Id="rId1" Type="http://schemas.openxmlformats.org/officeDocument/2006/relationships/slide" Target="slide4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3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jpeg"/><Relationship Id="rId3" Type="http://schemas.openxmlformats.org/officeDocument/2006/relationships/image" Target="../media/image35.png"/><Relationship Id="rId2" Type="http://schemas.microsoft.com/office/2007/relationships/media" Target="file:///D:\chien_van\Bay%20len%20tien%20rong.MP3" TargetMode="External"/><Relationship Id="rId1" Type="http://schemas.openxmlformats.org/officeDocument/2006/relationships/audio" Target="file:///D:\chien_van\Bay%20len%20tien%20rong.MP3"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Content Placeholder 3"/>
          <p:cNvPicPr>
            <a:picLocks noGrp="1" noChangeAspect="1"/>
          </p:cNvPicPr>
          <p:nvPr>
            <p:ph idx="1"/>
          </p:nvPr>
        </p:nvPicPr>
        <p:blipFill>
          <a:blip r:embed="rId1"/>
          <a:srcRect/>
          <a:stretch>
            <a:fillRect/>
          </a:stretch>
        </p:blipFill>
        <p:spPr>
          <a:xfrm>
            <a:off x="533400" y="533400"/>
            <a:ext cx="8077200" cy="6094413"/>
          </a:xfrm>
          <a:ln/>
        </p:spPr>
      </p:pic>
      <p:sp>
        <p:nvSpPr>
          <p:cNvPr id="2052" name="Rectangle 4"/>
          <p:cNvSpPr>
            <a:spLocks noChangeArrowheads="1"/>
          </p:cNvSpPr>
          <p:nvPr/>
        </p:nvSpPr>
        <p:spPr bwMode="auto">
          <a:xfrm>
            <a:off x="1543050" y="1484313"/>
            <a:ext cx="6057900" cy="170815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700" b="1" i="1" dirty="0">
                <a:solidFill>
                  <a:srgbClr val="002060"/>
                </a:solidFill>
                <a:latin typeface="Times New Roman" panose="02020603050405020304" pitchFamily="18" charset="0"/>
                <a:cs typeface="Times New Roman" panose="02020603050405020304" pitchFamily="18" charset="0"/>
              </a:rPr>
              <a:t>TRƯỜNG THCS VÂN ĐỒN</a:t>
            </a:r>
            <a:endParaRPr lang="en-US" altLang="en-US" sz="2700" b="1" i="1" dirty="0">
              <a:solidFill>
                <a:srgbClr val="002060"/>
              </a:solidFill>
              <a:latin typeface="Times New Roman" panose="02020603050405020304" pitchFamily="18" charset="0"/>
              <a:cs typeface="Times New Roman" panose="02020603050405020304" pitchFamily="18" charset="0"/>
            </a:endParaRPr>
          </a:p>
          <a:p>
            <a:pPr marL="0" lvl="0" indent="0" algn="ctr">
              <a:spcBef>
                <a:spcPct val="0"/>
              </a:spcBef>
              <a:buNone/>
            </a:pPr>
            <a:r>
              <a:rPr lang="en-US" altLang="en-US" sz="2700" b="1" i="1" dirty="0">
                <a:solidFill>
                  <a:srgbClr val="002060"/>
                </a:solidFill>
                <a:latin typeface="Times New Roman" panose="02020603050405020304" pitchFamily="18" charset="0"/>
                <a:cs typeface="Times New Roman" panose="02020603050405020304" pitchFamily="18" charset="0"/>
              </a:rPr>
              <a:t> </a:t>
            </a:r>
            <a:endParaRPr lang="en-US" altLang="en-US" sz="2700" dirty="0">
              <a:solidFill>
                <a:srgbClr val="000000"/>
              </a:solidFill>
            </a:endParaRPr>
          </a:p>
          <a:p>
            <a:pPr marL="0" lvl="0" indent="0" algn="ctr">
              <a:spcBef>
                <a:spcPct val="0"/>
              </a:spcBef>
              <a:buNone/>
            </a:pPr>
            <a:r>
              <a:rPr lang="en-US" altLang="en-US" sz="2700" b="1" i="1" dirty="0">
                <a:solidFill>
                  <a:srgbClr val="FF0000"/>
                </a:solidFill>
                <a:latin typeface="Times New Roman" panose="02020603050405020304" pitchFamily="18" charset="0"/>
                <a:cs typeface="Times New Roman" panose="02020603050405020304" pitchFamily="18" charset="0"/>
              </a:rPr>
              <a:t>MÔN GIÁO DỤC CÔNG DÂN  9</a:t>
            </a:r>
            <a:endParaRPr lang="en-US" altLang="en-US" sz="2700" b="1" i="1" dirty="0">
              <a:solidFill>
                <a:srgbClr val="FF0000"/>
              </a:solidFill>
              <a:latin typeface="Times New Roman" panose="02020603050405020304" pitchFamily="18" charset="0"/>
              <a:cs typeface="Times New Roman" panose="02020603050405020304" pitchFamily="18" charset="0"/>
            </a:endParaRPr>
          </a:p>
          <a:p>
            <a:pPr marL="0" lvl="0" indent="0" algn="ctr">
              <a:spcBef>
                <a:spcPct val="0"/>
              </a:spcBef>
              <a:buNone/>
            </a:pPr>
            <a:r>
              <a:rPr lang="en-US" altLang="en-US" sz="2400" b="1" i="1" dirty="0">
                <a:solidFill>
                  <a:srgbClr val="FF0000"/>
                </a:solidFill>
                <a:latin typeface="Times New Roman" panose="02020603050405020304" pitchFamily="18" charset="0"/>
                <a:cs typeface="Times New Roman" panose="02020603050405020304" pitchFamily="18" charset="0"/>
              </a:rPr>
              <a:t>GV:LÊ KIM THÀNH</a:t>
            </a:r>
            <a:endParaRPr lang="vi-VN" altLang="en-US" sz="2400" b="1" i="1" dirty="0">
              <a:solidFill>
                <a:srgbClr val="FF0000"/>
              </a:solidFill>
              <a:latin typeface="Times New Roman" panose="02020603050405020304" pitchFamily="18" charset="0"/>
              <a:ea typeface="Times New Roman" panose="02020603050405020304" pitchFamily="18" charset="0"/>
            </a:endParaRPr>
          </a:p>
        </p:txBody>
      </p:sp>
      <p:pic>
        <p:nvPicPr>
          <p:cNvPr id="5124" name="Picture 2"/>
          <p:cNvPicPr>
            <a:picLocks noChangeAspect="1"/>
          </p:cNvPicPr>
          <p:nvPr/>
        </p:nvPicPr>
        <p:blipFill>
          <a:blip r:embed="rId2"/>
          <a:stretch>
            <a:fillRect/>
          </a:stretch>
        </p:blipFill>
        <p:spPr>
          <a:xfrm>
            <a:off x="1543050" y="4057650"/>
            <a:ext cx="6057900" cy="170497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14"/>
          <p:cNvPicPr>
            <a:picLocks noChangeAspect="1"/>
          </p:cNvPicPr>
          <p:nvPr/>
        </p:nvPicPr>
        <p:blipFill>
          <a:blip r:embed="rId1">
            <a:lum bright="70001" contrast="-70000"/>
          </a:blip>
          <a:srcRect l="23441" t="40630" r="43787" b="31255"/>
          <a:stretch>
            <a:fillRect/>
          </a:stretch>
        </p:blipFill>
        <p:spPr>
          <a:xfrm>
            <a:off x="304800" y="-17462"/>
            <a:ext cx="8458200" cy="6854825"/>
          </a:xfrm>
          <a:prstGeom prst="rect">
            <a:avLst/>
          </a:prstGeom>
          <a:noFill/>
          <a:ln w="9525">
            <a:noFill/>
          </a:ln>
        </p:spPr>
      </p:pic>
      <p:sp>
        <p:nvSpPr>
          <p:cNvPr id="4098" name="Text Box 2"/>
          <p:cNvSpPr txBox="1"/>
          <p:nvPr/>
        </p:nvSpPr>
        <p:spPr>
          <a:xfrm>
            <a:off x="301625" y="4144963"/>
            <a:ext cx="8740775"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Mọi người có nghĩa vụ lao động để nuôi sống bản thân, nuôi sống gia đình, góp phần tạo ra của cải vật chất, duy trì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phát triển đất nước.</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4103" name="Rectangle 7"/>
          <p:cNvSpPr/>
          <p:nvPr/>
        </p:nvSpPr>
        <p:spPr>
          <a:xfrm>
            <a:off x="273050" y="1954213"/>
            <a:ext cx="8763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None/>
            </a:pPr>
            <a:r>
              <a:rPr lang="en-US" altLang="en-US" sz="2400" b="1" dirty="0">
                <a:solidFill>
                  <a:srgbClr val="FF0066"/>
                </a:solidFill>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400" b="1" dirty="0">
                <a:solidFill>
                  <a:srgbClr val="0000FF"/>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Mọi công dân có quyền tự do sử dụng sức lao động của mình để học nghề, tìm kiếm việc l</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m, lựa chọn nghề có ích cho XH, đem lại thu nhập cho bản thân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gia đình.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4108" name="Rectangle 12"/>
          <p:cNvSpPr/>
          <p:nvPr/>
        </p:nvSpPr>
        <p:spPr>
          <a:xfrm>
            <a:off x="536575" y="457200"/>
            <a:ext cx="6069013"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None/>
            </a:pPr>
            <a:r>
              <a:rPr lang="en-US" altLang="en-US" sz="2400" b="1" dirty="0">
                <a:latin typeface="Times New Roman" panose="02020603050405020304" pitchFamily="18" charset="0"/>
                <a:cs typeface="Times New Roman" panose="02020603050405020304" pitchFamily="18" charset="0"/>
              </a:rPr>
              <a:t>2. Quyền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nghĩa vụ lao động của công dân:</a:t>
            </a:r>
            <a:endParaRPr lang="en-US" altLang="en-US" sz="2400" dirty="0">
              <a:latin typeface="Times New Roman" panose="02020603050405020304" pitchFamily="18" charset="0"/>
              <a:ea typeface="Times New Roman" panose="02020603050405020304" pitchFamily="18" charset="0"/>
            </a:endParaRPr>
          </a:p>
        </p:txBody>
      </p:sp>
      <p:sp>
        <p:nvSpPr>
          <p:cNvPr id="12294" name="TextBox 2"/>
          <p:cNvSpPr txBox="1"/>
          <p:nvPr/>
        </p:nvSpPr>
        <p:spPr>
          <a:xfrm>
            <a:off x="301625" y="3376613"/>
            <a:ext cx="8301038"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800" b="1" dirty="0">
                <a:solidFill>
                  <a:srgbClr val="FF0066"/>
                </a:solidFill>
                <a:latin typeface="Times New Roman" panose="02020603050405020304" pitchFamily="18" charset="0"/>
                <a:sym typeface="Wingdings 3" panose="05040102010807070707" pitchFamily="18" charset="2"/>
              </a:rPr>
              <a:t>? Vậy vì sao công dân phải có nghĩa vụ lao động</a:t>
            </a:r>
            <a:endParaRPr lang="en-US" altLang="en-US" sz="2800" dirty="0">
              <a:latin typeface="Times New Roman" panose="02020603050405020304" pitchFamily="18" charset="0"/>
            </a:endParaRPr>
          </a:p>
        </p:txBody>
      </p:sp>
      <p:sp>
        <p:nvSpPr>
          <p:cNvPr id="12295" name="TextBox 1"/>
          <p:cNvSpPr txBox="1"/>
          <p:nvPr/>
        </p:nvSpPr>
        <p:spPr>
          <a:xfrm>
            <a:off x="301625" y="1162050"/>
            <a:ext cx="7234238"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400" b="1" dirty="0">
                <a:solidFill>
                  <a:srgbClr val="FF33CC"/>
                </a:solidFill>
                <a:latin typeface="Times New Roman" panose="02020603050405020304" pitchFamily="18" charset="0"/>
              </a:rPr>
              <a:t>? Nêu hiểu biết của em về quyền lao động của công dân</a:t>
            </a:r>
            <a:r>
              <a:rPr lang="en-US" altLang="en-US" sz="2400" b="1" dirty="0">
                <a:solidFill>
                  <a:srgbClr val="FF33CC"/>
                </a:solidFill>
                <a:latin typeface="Times New Roman" panose="02020603050405020304" pitchFamily="18" charset="0"/>
              </a:rPr>
              <a:t>?</a:t>
            </a:r>
            <a:endParaRPr lang="en-US" altLang="en-US" sz="2400" b="1" dirty="0">
              <a:solidFill>
                <a:srgbClr val="FF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blinds(horizontal)">
                                      <p:cBhvr>
                                        <p:cTn id="7" dur="500"/>
                                        <p:tgtEl>
                                          <p:spTgt spid="41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500" fill="hold"/>
                                        <p:tgtEl>
                                          <p:spTgt spid="12295"/>
                                        </p:tgtEl>
                                        <p:attrNameLst>
                                          <p:attrName>ppt_x</p:attrName>
                                        </p:attrNameLst>
                                      </p:cBhvr>
                                      <p:tavLst>
                                        <p:tav tm="0">
                                          <p:val>
                                            <p:strVal val="#ppt_x"/>
                                          </p:val>
                                        </p:tav>
                                        <p:tav tm="100000">
                                          <p:val>
                                            <p:strVal val="#ppt_x"/>
                                          </p:val>
                                        </p:tav>
                                      </p:tavLst>
                                    </p:anim>
                                    <p:anim calcmode="lin" valueType="num">
                                      <p:cBhvr additive="base">
                                        <p:cTn id="13"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4103"/>
                                        </p:tgtEl>
                                        <p:attrNameLst>
                                          <p:attrName>style.visibility</p:attrName>
                                        </p:attrNameLst>
                                      </p:cBhvr>
                                      <p:to>
                                        <p:strVal val="visible"/>
                                      </p:to>
                                    </p:set>
                                    <p:anim calcmode="lin" valueType="num">
                                      <p:cBhvr>
                                        <p:cTn id="18" dur="1000" fill="hold"/>
                                        <p:tgtEl>
                                          <p:spTgt spid="4103"/>
                                        </p:tgtEl>
                                        <p:attrNameLst>
                                          <p:attrName>ppt_w</p:attrName>
                                        </p:attrNameLst>
                                      </p:cBhvr>
                                      <p:tavLst>
                                        <p:tav tm="0">
                                          <p:val>
                                            <p:strVal val="0,000000"/>
                                          </p:val>
                                        </p:tav>
                                        <p:tav tm="100000">
                                          <p:val>
                                            <p:strVal val="#ppt_w"/>
                                          </p:val>
                                        </p:tav>
                                      </p:tavLst>
                                    </p:anim>
                                    <p:anim calcmode="lin" valueType="num">
                                      <p:cBhvr>
                                        <p:cTn id="19" dur="1000" fill="hold"/>
                                        <p:tgtEl>
                                          <p:spTgt spid="4103"/>
                                        </p:tgtEl>
                                        <p:attrNameLst>
                                          <p:attrName>ppt_h</p:attrName>
                                        </p:attrNameLst>
                                      </p:cBhvr>
                                      <p:tavLst>
                                        <p:tav tm="0">
                                          <p:val>
                                            <p:strVal val="0,000000"/>
                                          </p:val>
                                        </p:tav>
                                        <p:tav tm="100000">
                                          <p:val>
                                            <p:strVal val="#ppt_h"/>
                                          </p:val>
                                        </p:tav>
                                      </p:tavLst>
                                    </p:anim>
                                    <p:anim calcmode="lin" valueType="num">
                                      <p:cBhvr>
                                        <p:cTn id="20" dur="1000" fill="hold"/>
                                        <p:tgtEl>
                                          <p:spTgt spid="4103"/>
                                        </p:tgtEl>
                                        <p:attrNameLst>
                                          <p:attrName>style.rotation</p:attrName>
                                        </p:attrNameLst>
                                      </p:cBhvr>
                                      <p:tavLst>
                                        <p:tav tm="0">
                                          <p:val>
                                            <p:strVal val="90,000000"/>
                                          </p:val>
                                        </p:tav>
                                        <p:tav tm="100000">
                                          <p:val>
                                            <p:strVal val="0,000000"/>
                                          </p:val>
                                        </p:tav>
                                      </p:tavLst>
                                    </p:anim>
                                    <p:animEffect transition="in" filter="fade">
                                      <p:cBhvr>
                                        <p:cTn id="21" dur="1000"/>
                                        <p:tgtEl>
                                          <p:spTgt spid="410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294"/>
                                        </p:tgtEl>
                                        <p:attrNameLst>
                                          <p:attrName>style.visibility</p:attrName>
                                        </p:attrNameLst>
                                      </p:cBhvr>
                                      <p:to>
                                        <p:strVal val="visible"/>
                                      </p:to>
                                    </p:set>
                                    <p:anim calcmode="lin" valueType="num">
                                      <p:cBhvr additive="base">
                                        <p:cTn id="26" dur="500" fill="hold"/>
                                        <p:tgtEl>
                                          <p:spTgt spid="12294"/>
                                        </p:tgtEl>
                                        <p:attrNameLst>
                                          <p:attrName>ppt_x</p:attrName>
                                        </p:attrNameLst>
                                      </p:cBhvr>
                                      <p:tavLst>
                                        <p:tav tm="0">
                                          <p:val>
                                            <p:strVal val="#ppt_x"/>
                                          </p:val>
                                        </p:tav>
                                        <p:tav tm="100000">
                                          <p:val>
                                            <p:strVal val="#ppt_x"/>
                                          </p:val>
                                        </p:tav>
                                      </p:tavLst>
                                    </p:anim>
                                    <p:anim calcmode="lin" valueType="num">
                                      <p:cBhvr additive="base">
                                        <p:cTn id="27"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4098"/>
                                        </p:tgtEl>
                                        <p:attrNameLst>
                                          <p:attrName>style.visibility</p:attrName>
                                        </p:attrNameLst>
                                      </p:cBhvr>
                                      <p:to>
                                        <p:strVal val="visible"/>
                                      </p:to>
                                    </p:set>
                                    <p:anim calcmode="lin" valueType="num">
                                      <p:cBhvr>
                                        <p:cTn id="32" dur="1000" fill="hold"/>
                                        <p:tgtEl>
                                          <p:spTgt spid="4098"/>
                                        </p:tgtEl>
                                        <p:attrNameLst>
                                          <p:attrName>ppt_w</p:attrName>
                                        </p:attrNameLst>
                                      </p:cBhvr>
                                      <p:tavLst>
                                        <p:tav tm="0">
                                          <p:val>
                                            <p:strVal val="0,000000"/>
                                          </p:val>
                                        </p:tav>
                                        <p:tav tm="100000">
                                          <p:val>
                                            <p:strVal val="#ppt_w"/>
                                          </p:val>
                                        </p:tav>
                                      </p:tavLst>
                                    </p:anim>
                                    <p:anim calcmode="lin" valueType="num">
                                      <p:cBhvr>
                                        <p:cTn id="33" dur="1000" fill="hold"/>
                                        <p:tgtEl>
                                          <p:spTgt spid="4098"/>
                                        </p:tgtEl>
                                        <p:attrNameLst>
                                          <p:attrName>ppt_h</p:attrName>
                                        </p:attrNameLst>
                                      </p:cBhvr>
                                      <p:tavLst>
                                        <p:tav tm="0">
                                          <p:val>
                                            <p:strVal val="0,000000"/>
                                          </p:val>
                                        </p:tav>
                                        <p:tav tm="100000">
                                          <p:val>
                                            <p:strVal val="#ppt_h"/>
                                          </p:val>
                                        </p:tav>
                                      </p:tavLst>
                                    </p:anim>
                                    <p:anim calcmode="lin" valueType="num">
                                      <p:cBhvr>
                                        <p:cTn id="34" dur="1000" fill="hold"/>
                                        <p:tgtEl>
                                          <p:spTgt spid="4098"/>
                                        </p:tgtEl>
                                        <p:attrNameLst>
                                          <p:attrName>style.rotation</p:attrName>
                                        </p:attrNameLst>
                                      </p:cBhvr>
                                      <p:tavLst>
                                        <p:tav tm="0">
                                          <p:val>
                                            <p:strVal val="90,000000"/>
                                          </p:val>
                                        </p:tav>
                                        <p:tav tm="100000">
                                          <p:val>
                                            <p:strVal val="0,000000"/>
                                          </p:val>
                                        </p:tav>
                                      </p:tavLst>
                                    </p:anim>
                                    <p:animEffect transition="in" filter="fade">
                                      <p:cBhvr>
                                        <p:cTn id="3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3" grpId="0"/>
      <p:bldP spid="4108" grpId="0"/>
      <p:bldP spid="12294" grpId="0"/>
      <p:bldP spid="122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p:nvPr/>
        </p:nvSpPr>
        <p:spPr>
          <a:xfrm>
            <a:off x="304800" y="228600"/>
            <a:ext cx="8686800" cy="61864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t>LUẬT LAO ĐỘNG 2012</a:t>
            </a:r>
            <a:endParaRPr lang="en-US" altLang="en-US" sz="1800" dirty="0"/>
          </a:p>
          <a:p>
            <a:pPr marL="0" lvl="0" indent="0" eaLnBrk="1" hangingPunct="1">
              <a:spcBef>
                <a:spcPct val="0"/>
              </a:spcBef>
              <a:buNone/>
            </a:pPr>
            <a:r>
              <a:rPr lang="en-US" altLang="en-US" sz="1800" b="1" dirty="0"/>
              <a:t>Điều 5. Quyền và nghĩa vụ của người lao động</a:t>
            </a:r>
            <a:endParaRPr lang="en-US" altLang="en-US" sz="1800" dirty="0"/>
          </a:p>
          <a:p>
            <a:pPr marL="0" lvl="0" indent="0" eaLnBrk="1" hangingPunct="1">
              <a:spcBef>
                <a:spcPct val="0"/>
              </a:spcBef>
              <a:buNone/>
            </a:pPr>
            <a:r>
              <a:rPr lang="en-US" altLang="en-US" sz="1800" dirty="0"/>
              <a:t>1. Người lao động có các quyền sau đây:</a:t>
            </a:r>
            <a:endParaRPr lang="en-US" altLang="en-US" sz="1800" dirty="0"/>
          </a:p>
          <a:p>
            <a:pPr marL="0" lvl="0" indent="0" eaLnBrk="1" hangingPunct="1">
              <a:spcBef>
                <a:spcPct val="0"/>
              </a:spcBef>
              <a:buNone/>
            </a:pPr>
            <a:r>
              <a:rPr lang="en-US" altLang="en-US" sz="1800" dirty="0"/>
              <a:t>a) Làm việc, tự do lựa chọn việc làm, nghề nghiệp, học nghề, nâng cao trình độ nghề nghiệp và không bị phân biệt đối xử;</a:t>
            </a:r>
            <a:endParaRPr lang="en-US" altLang="en-US" sz="1800" dirty="0"/>
          </a:p>
          <a:p>
            <a:pPr marL="0" lvl="0" indent="0" eaLnBrk="1" hangingPunct="1">
              <a:spcBef>
                <a:spcPct val="0"/>
              </a:spcBef>
              <a:buNone/>
            </a:pPr>
            <a:r>
              <a:rPr lang="en-US" altLang="en-US" sz="1800" dirty="0"/>
              <a:t>b) Hưởng lương phù hợp với trình độ kỹ năng nghề trên cơ sở thoả thuận với người sử dụng lao động; được bảo hộ lao động, làm việc trong điều kiện bảo đảm về an toàn lao động, vệ sinh lao động; nghỉ theo chế độ, nghỉ hằng năm có lương và được hưởng phúc lợi tập thể;</a:t>
            </a:r>
            <a:endParaRPr lang="en-US" altLang="en-US" sz="1800" dirty="0"/>
          </a:p>
          <a:p>
            <a:pPr marL="0" lvl="0" indent="0" eaLnBrk="1" hangingPunct="1">
              <a:spcBef>
                <a:spcPct val="0"/>
              </a:spcBef>
              <a:buNone/>
            </a:pPr>
            <a:r>
              <a:rPr lang="en-US" altLang="en-US" sz="1800" dirty="0"/>
              <a:t>c) Thành lập, gia nhập, hoạt động công đoàn, tổ chức nghề nghiệp và tổ chức khác theo quy định của pháp luật; yêu cầu và tham gia đối thoại với người sử dụng lao động, thực hiện quy chế dân chủ và được tham vấn tại nơi làm việc để bảo vệ quyền và lợi ích hợp pháp của mình; tham gia quản lý theo nội quy của người sử dụng lao động;</a:t>
            </a:r>
            <a:endParaRPr lang="en-US" altLang="en-US" sz="1800" dirty="0"/>
          </a:p>
          <a:p>
            <a:pPr marL="0" lvl="0" indent="0" eaLnBrk="1" hangingPunct="1">
              <a:spcBef>
                <a:spcPct val="0"/>
              </a:spcBef>
              <a:buNone/>
            </a:pPr>
            <a:r>
              <a:rPr lang="en-US" altLang="en-US" sz="1800" dirty="0"/>
              <a:t>d) Đơn phương chấm dứt hợp đồng lao động theo quy định của pháp luật;</a:t>
            </a:r>
            <a:endParaRPr lang="en-US" altLang="en-US" sz="1800" dirty="0"/>
          </a:p>
          <a:p>
            <a:pPr marL="0" lvl="0" indent="0" eaLnBrk="1" hangingPunct="1">
              <a:spcBef>
                <a:spcPct val="0"/>
              </a:spcBef>
              <a:buNone/>
            </a:pPr>
            <a:r>
              <a:rPr lang="en-US" altLang="en-US" sz="1800" dirty="0"/>
              <a:t>đ) Đình công.</a:t>
            </a:r>
            <a:endParaRPr lang="en-US" altLang="en-US" sz="1800" dirty="0"/>
          </a:p>
          <a:p>
            <a:pPr marL="0" lvl="0" indent="0" eaLnBrk="1" hangingPunct="1">
              <a:spcBef>
                <a:spcPct val="0"/>
              </a:spcBef>
              <a:buNone/>
            </a:pPr>
            <a:r>
              <a:rPr lang="en-US" altLang="en-US" sz="1800" dirty="0"/>
              <a:t>2. Người lao động có các nghĩa vụ sau đây:</a:t>
            </a:r>
            <a:endParaRPr lang="en-US" altLang="en-US" sz="1800" dirty="0"/>
          </a:p>
          <a:p>
            <a:pPr marL="0" lvl="0" indent="0" eaLnBrk="1" hangingPunct="1">
              <a:spcBef>
                <a:spcPct val="0"/>
              </a:spcBef>
              <a:buNone/>
            </a:pPr>
            <a:r>
              <a:rPr lang="en-US" altLang="en-US" sz="1800" dirty="0"/>
              <a:t>a) Thực hiện hợp đồng lao động, thoả ước lao động tập thể;</a:t>
            </a:r>
            <a:endParaRPr lang="en-US" altLang="en-US" sz="1800" dirty="0"/>
          </a:p>
          <a:p>
            <a:pPr marL="0" lvl="0" indent="0" eaLnBrk="1" hangingPunct="1">
              <a:spcBef>
                <a:spcPct val="0"/>
              </a:spcBef>
              <a:buNone/>
            </a:pPr>
            <a:r>
              <a:rPr lang="en-US" altLang="en-US" sz="1800" dirty="0"/>
              <a:t>b) Chấp hành kỷ luật lao động, nội quy lao động, tuân theo sự điều hành hợp pháp của người sử dụng lao động;</a:t>
            </a:r>
            <a:endParaRPr lang="en-US" altLang="en-US" sz="1800" dirty="0"/>
          </a:p>
          <a:p>
            <a:pPr marL="0" lvl="0" indent="0" eaLnBrk="1" hangingPunct="1">
              <a:spcBef>
                <a:spcPct val="0"/>
              </a:spcBef>
              <a:buNone/>
            </a:pPr>
            <a:r>
              <a:rPr lang="en-US" altLang="en-US" sz="1800" dirty="0"/>
              <a:t>c) Thực hiện các quy định của pháp luật về bảo hiểm xã hội và pháp luật về bảo hiểm y tế.</a:t>
            </a:r>
            <a:endParaRPr lang="en-US"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Text Box 3"/>
          <p:cNvSpPr txBox="1"/>
          <p:nvPr/>
        </p:nvSpPr>
        <p:spPr>
          <a:xfrm>
            <a:off x="609600" y="-6350"/>
            <a:ext cx="83820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66"/>
                </a:solidFill>
                <a:latin typeface="Times New Roman" panose="02020603050405020304" pitchFamily="18" charset="0"/>
                <a:cs typeface="Times New Roman" panose="02020603050405020304" pitchFamily="18" charset="0"/>
                <a:sym typeface="Wingdings 2" panose="05020102010507070707" pitchFamily="18" charset="2"/>
              </a:rPr>
              <a:t> Đây l</a:t>
            </a:r>
            <a:r>
              <a:rPr lang="en-US" altLang="en-US" sz="2800" dirty="0">
                <a:solidFill>
                  <a:srgbClr val="FF0066"/>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dirty="0">
                <a:solidFill>
                  <a:srgbClr val="FF0066"/>
                </a:solidFill>
                <a:latin typeface="Times New Roman" panose="02020603050405020304" pitchFamily="18" charset="0"/>
                <a:cs typeface="Times New Roman" panose="02020603050405020304" pitchFamily="18" charset="0"/>
                <a:sym typeface="Wingdings 2" panose="05020102010507070707" pitchFamily="18" charset="2"/>
              </a:rPr>
              <a:t> những hoạt  động gì?</a:t>
            </a:r>
            <a:endParaRPr lang="en-US" altLang="en-US" sz="2800" dirty="0">
              <a:solidFill>
                <a:srgbClr val="FF0066"/>
              </a:solidFill>
              <a:latin typeface="Times New Roman" panose="02020603050405020304" pitchFamily="18" charset="0"/>
              <a:ea typeface="Times New Roman" panose="02020603050405020304" pitchFamily="18" charset="0"/>
              <a:sym typeface="Wingdings 2" panose="05020102010507070707" pitchFamily="18" charset="2"/>
            </a:endParaRPr>
          </a:p>
        </p:txBody>
      </p:sp>
      <p:pic>
        <p:nvPicPr>
          <p:cNvPr id="24581" name="Picture 5"/>
          <p:cNvPicPr>
            <a:picLocks noChangeAspect="1"/>
          </p:cNvPicPr>
          <p:nvPr/>
        </p:nvPicPr>
        <p:blipFill>
          <a:blip r:embed="rId1"/>
          <a:srcRect l="23438" t="40625" r="43750" b="31250"/>
          <a:stretch>
            <a:fillRect/>
          </a:stretch>
        </p:blipFill>
        <p:spPr>
          <a:xfrm>
            <a:off x="304800" y="533400"/>
            <a:ext cx="4078288" cy="2595563"/>
          </a:xfrm>
          <a:prstGeom prst="rect">
            <a:avLst/>
          </a:prstGeom>
          <a:noFill/>
          <a:ln w="9525">
            <a:noFill/>
          </a:ln>
        </p:spPr>
      </p:pic>
      <p:sp>
        <p:nvSpPr>
          <p:cNvPr id="24582" name="Text Box 6"/>
          <p:cNvSpPr txBox="1">
            <a:spLocks noChangeArrowheads="1"/>
          </p:cNvSpPr>
          <p:nvPr/>
        </p:nvSpPr>
        <p:spPr bwMode="auto">
          <a:xfrm>
            <a:off x="304800" y="3124200"/>
            <a:ext cx="4038600" cy="457200"/>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solidFill>
                  <a:srgbClr val="0000FF"/>
                </a:solidFill>
                <a:latin typeface=".VnTime" panose="020B7200000000000000" pitchFamily="34" charset="0"/>
                <a:cs typeface="Arial" panose="020B0604020202020204" pitchFamily="34" charset="0"/>
                <a:sym typeface="Wingdings 2" panose="05020102010507070707" pitchFamily="18" charset="2"/>
              </a:rPr>
              <a:t> </a:t>
            </a:r>
            <a:r>
              <a:rPr lang="vi-VN" altLang="en-US" sz="2400" dirty="0">
                <a:solidFill>
                  <a:srgbClr val="0000FF"/>
                </a:solidFill>
                <a:cs typeface="Arial" panose="020B0604020202020204" pitchFamily="34" charset="0"/>
                <a:sym typeface="Wingdings 2" panose="05020102010507070707" pitchFamily="18" charset="2"/>
              </a:rPr>
              <a:t>Làm mây tre đan xuất khẩu</a:t>
            </a:r>
            <a:endParaRPr lang="en-US" altLang="en-US" sz="2400" dirty="0">
              <a:solidFill>
                <a:srgbClr val="0000FF"/>
              </a:solidFill>
              <a:ea typeface="Arial" panose="020B0604020202020204" pitchFamily="34" charset="0"/>
            </a:endParaRPr>
          </a:p>
        </p:txBody>
      </p:sp>
      <p:pic>
        <p:nvPicPr>
          <p:cNvPr id="24583" name="Picture 7"/>
          <p:cNvPicPr>
            <a:picLocks noChangeAspect="1"/>
          </p:cNvPicPr>
          <p:nvPr/>
        </p:nvPicPr>
        <p:blipFill>
          <a:blip r:embed="rId2"/>
          <a:srcRect l="46094" t="45833" r="25781" b="27084"/>
          <a:stretch>
            <a:fillRect/>
          </a:stretch>
        </p:blipFill>
        <p:spPr>
          <a:xfrm>
            <a:off x="304800" y="3581400"/>
            <a:ext cx="4110038" cy="2628900"/>
          </a:xfrm>
          <a:prstGeom prst="rect">
            <a:avLst/>
          </a:prstGeom>
          <a:noFill/>
          <a:ln w="9525">
            <a:noFill/>
          </a:ln>
        </p:spPr>
      </p:pic>
      <p:sp>
        <p:nvSpPr>
          <p:cNvPr id="24584" name="Text Box 8"/>
          <p:cNvSpPr txBox="1">
            <a:spLocks noChangeArrowheads="1"/>
          </p:cNvSpPr>
          <p:nvPr/>
        </p:nvSpPr>
        <p:spPr bwMode="auto">
          <a:xfrm>
            <a:off x="1066800" y="6172200"/>
            <a:ext cx="2286000" cy="457200"/>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400" dirty="0">
                <a:solidFill>
                  <a:srgbClr val="0000FF"/>
                </a:solidFill>
                <a:cs typeface="Arial" panose="020B0604020202020204" pitchFamily="34" charset="0"/>
                <a:sym typeface="Wingdings 2" panose="05020102010507070707" pitchFamily="18" charset="2"/>
              </a:rPr>
              <a:t>Chạm khắc đá</a:t>
            </a:r>
            <a:endParaRPr lang="en-US" altLang="en-US" sz="2400" dirty="0">
              <a:solidFill>
                <a:srgbClr val="0000FF"/>
              </a:solidFill>
              <a:ea typeface="Arial" panose="020B0604020202020204" pitchFamily="34" charset="0"/>
            </a:endParaRPr>
          </a:p>
        </p:txBody>
      </p:sp>
      <p:sp>
        <p:nvSpPr>
          <p:cNvPr id="24585" name="Text Box 9"/>
          <p:cNvSpPr txBox="1">
            <a:spLocks noChangeArrowheads="1"/>
          </p:cNvSpPr>
          <p:nvPr/>
        </p:nvSpPr>
        <p:spPr bwMode="auto">
          <a:xfrm>
            <a:off x="4800600" y="6172200"/>
            <a:ext cx="4038600" cy="457200"/>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400" dirty="0">
                <a:solidFill>
                  <a:srgbClr val="0000FF"/>
                </a:solidFill>
                <a:cs typeface="Arial" panose="020B0604020202020204" pitchFamily="34" charset="0"/>
                <a:sym typeface="Wingdings 2" panose="05020102010507070707" pitchFamily="18" charset="2"/>
              </a:rPr>
              <a:t>Làm thêu ren xuất khẩu</a:t>
            </a:r>
            <a:endParaRPr lang="en-US" altLang="en-US" sz="2400" dirty="0">
              <a:solidFill>
                <a:srgbClr val="0000FF"/>
              </a:solidFill>
              <a:ea typeface="Arial" panose="020B0604020202020204" pitchFamily="34" charset="0"/>
            </a:endParaRPr>
          </a:p>
        </p:txBody>
      </p:sp>
      <p:pic>
        <p:nvPicPr>
          <p:cNvPr id="24586" name="Picture 10"/>
          <p:cNvPicPr>
            <a:picLocks noChangeAspect="1"/>
          </p:cNvPicPr>
          <p:nvPr/>
        </p:nvPicPr>
        <p:blipFill>
          <a:blip r:embed="rId3"/>
          <a:srcRect l="34375" t="30208" r="32031" b="40625"/>
          <a:stretch>
            <a:fillRect/>
          </a:stretch>
        </p:blipFill>
        <p:spPr>
          <a:xfrm>
            <a:off x="4724400" y="3581400"/>
            <a:ext cx="4114800" cy="2590800"/>
          </a:xfrm>
          <a:prstGeom prst="rect">
            <a:avLst/>
          </a:prstGeom>
          <a:noFill/>
          <a:ln w="9525">
            <a:noFill/>
          </a:ln>
        </p:spPr>
      </p:pic>
      <p:pic>
        <p:nvPicPr>
          <p:cNvPr id="24587" name="Picture 11" descr="1006Ec03"/>
          <p:cNvPicPr>
            <a:picLocks noChangeAspect="1"/>
          </p:cNvPicPr>
          <p:nvPr/>
        </p:nvPicPr>
        <p:blipFill>
          <a:blip r:embed="rId4"/>
          <a:stretch>
            <a:fillRect/>
          </a:stretch>
        </p:blipFill>
        <p:spPr>
          <a:xfrm>
            <a:off x="4724400" y="533400"/>
            <a:ext cx="4095750" cy="2590800"/>
          </a:xfrm>
          <a:prstGeom prst="rect">
            <a:avLst/>
          </a:prstGeom>
          <a:noFill/>
          <a:ln w="9525">
            <a:noFill/>
          </a:ln>
        </p:spPr>
      </p:pic>
      <p:sp>
        <p:nvSpPr>
          <p:cNvPr id="24588" name="Text Box 12"/>
          <p:cNvSpPr txBox="1">
            <a:spLocks noChangeArrowheads="1"/>
          </p:cNvSpPr>
          <p:nvPr/>
        </p:nvSpPr>
        <p:spPr bwMode="auto">
          <a:xfrm>
            <a:off x="5715000" y="3124200"/>
            <a:ext cx="2209800" cy="457200"/>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400" dirty="0">
                <a:solidFill>
                  <a:srgbClr val="0000FF"/>
                </a:solidFill>
                <a:cs typeface="Arial" panose="020B0604020202020204" pitchFamily="34" charset="0"/>
                <a:sym typeface="Wingdings 2" panose="05020102010507070707" pitchFamily="18" charset="2"/>
              </a:rPr>
              <a:t>Sản xuất thép</a:t>
            </a:r>
            <a:endParaRPr lang="en-US" altLang="en-US" sz="2400" dirty="0">
              <a:solidFill>
                <a:srgbClr val="0000FF"/>
              </a:solidFill>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4579"/>
                                        </p:tgtEl>
                                        <p:attrNameLst>
                                          <p:attrName>style.visibility</p:attrName>
                                        </p:attrNameLst>
                                      </p:cBhvr>
                                      <p:to>
                                        <p:strVal val="visible"/>
                                      </p:to>
                                    </p:set>
                                    <p:anim calcmode="lin" valueType="num">
                                      <p:cBhvr>
                                        <p:cTn id="7" dur="1000" fill="hold"/>
                                        <p:tgtEl>
                                          <p:spTgt spid="24579"/>
                                        </p:tgtEl>
                                        <p:attrNameLst>
                                          <p:attrName>ppt_w</p:attrName>
                                        </p:attrNameLst>
                                      </p:cBhvr>
                                      <p:tavLst>
                                        <p:tav tm="0">
                                          <p:val>
                                            <p:strVal val="0,000000"/>
                                          </p:val>
                                        </p:tav>
                                        <p:tav tm="100000">
                                          <p:val>
                                            <p:strVal val="#ppt_w"/>
                                          </p:val>
                                        </p:tav>
                                      </p:tavLst>
                                    </p:anim>
                                    <p:anim calcmode="lin" valueType="num">
                                      <p:cBhvr>
                                        <p:cTn id="8" dur="1000" fill="hold"/>
                                        <p:tgtEl>
                                          <p:spTgt spid="24579"/>
                                        </p:tgtEl>
                                        <p:attrNameLst>
                                          <p:attrName>ppt_h</p:attrName>
                                        </p:attrNameLst>
                                      </p:cBhvr>
                                      <p:tavLst>
                                        <p:tav tm="0">
                                          <p:val>
                                            <p:strVal val="0,000000"/>
                                          </p:val>
                                        </p:tav>
                                        <p:tav tm="100000">
                                          <p:val>
                                            <p:strVal val="#ppt_h"/>
                                          </p:val>
                                        </p:tav>
                                      </p:tavLst>
                                    </p:anim>
                                    <p:anim calcmode="lin" valueType="num">
                                      <p:cBhvr>
                                        <p:cTn id="9" dur="1000" fill="hold"/>
                                        <p:tgtEl>
                                          <p:spTgt spid="24579"/>
                                        </p:tgtEl>
                                        <p:attrNameLst>
                                          <p:attrName>style.rotation</p:attrName>
                                        </p:attrNameLst>
                                      </p:cBhvr>
                                      <p:tavLst>
                                        <p:tav tm="0">
                                          <p:val>
                                            <p:strVal val="90,000000"/>
                                          </p:val>
                                        </p:tav>
                                        <p:tav tm="100000">
                                          <p:val>
                                            <p:strVal val="0,000000"/>
                                          </p:val>
                                        </p:tav>
                                      </p:tavLst>
                                    </p:anim>
                                    <p:animEffect transition="in" filter="fade">
                                      <p:cBhvr>
                                        <p:cTn id="10" dur="1000"/>
                                        <p:tgtEl>
                                          <p:spTgt spid="24579"/>
                                        </p:tgtEl>
                                      </p:cBhvr>
                                    </p:animEffect>
                                  </p:childTnLst>
                                </p:cTn>
                              </p:par>
                            </p:childTnLst>
                          </p:cTn>
                        </p:par>
                        <p:par>
                          <p:cTn id="11" fill="hold">
                            <p:stCondLst>
                              <p:cond delay="2349"/>
                            </p:stCondLst>
                            <p:childTnLst>
                              <p:par>
                                <p:cTn id="12" presetID="8" presetClass="entr" presetSubtype="32" fill="hold" nodeType="afterEffect">
                                  <p:stCondLst>
                                    <p:cond delay="0"/>
                                  </p:stCondLst>
                                  <p:childTnLst>
                                    <p:set>
                                      <p:cBhvr>
                                        <p:cTn id="13" dur="1" fill="hold">
                                          <p:stCondLst>
                                            <p:cond delay="0"/>
                                          </p:stCondLst>
                                        </p:cTn>
                                        <p:tgtEl>
                                          <p:spTgt spid="24581"/>
                                        </p:tgtEl>
                                        <p:attrNameLst>
                                          <p:attrName>style.visibility</p:attrName>
                                        </p:attrNameLst>
                                      </p:cBhvr>
                                      <p:to>
                                        <p:strVal val="visible"/>
                                      </p:to>
                                    </p:set>
                                    <p:animEffect transition="in" filter="diamond(out)">
                                      <p:cBhvr>
                                        <p:cTn id="14" dur="2000"/>
                                        <p:tgtEl>
                                          <p:spTgt spid="24581"/>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diamond(out)">
                                      <p:cBhvr>
                                        <p:cTn id="17" dur="2000"/>
                                        <p:tgtEl>
                                          <p:spTgt spid="24582"/>
                                        </p:tgtEl>
                                      </p:cBhvr>
                                    </p:animEffect>
                                  </p:childTnLst>
                                </p:cTn>
                              </p:par>
                              <p:par>
                                <p:cTn id="18" presetID="8" presetClass="entr" presetSubtype="32" fill="hold" nodeType="withEffect">
                                  <p:stCondLst>
                                    <p:cond delay="0"/>
                                  </p:stCondLst>
                                  <p:childTnLst>
                                    <p:set>
                                      <p:cBhvr>
                                        <p:cTn id="19" dur="1" fill="hold">
                                          <p:stCondLst>
                                            <p:cond delay="0"/>
                                          </p:stCondLst>
                                        </p:cTn>
                                        <p:tgtEl>
                                          <p:spTgt spid="24583"/>
                                        </p:tgtEl>
                                        <p:attrNameLst>
                                          <p:attrName>style.visibility</p:attrName>
                                        </p:attrNameLst>
                                      </p:cBhvr>
                                      <p:to>
                                        <p:strVal val="visible"/>
                                      </p:to>
                                    </p:set>
                                    <p:animEffect transition="in" filter="diamond(out)">
                                      <p:cBhvr>
                                        <p:cTn id="20" dur="2000"/>
                                        <p:tgtEl>
                                          <p:spTgt spid="24583"/>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diamond(out)">
                                      <p:cBhvr>
                                        <p:cTn id="23" dur="2000"/>
                                        <p:tgtEl>
                                          <p:spTgt spid="24584"/>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24585"/>
                                        </p:tgtEl>
                                        <p:attrNameLst>
                                          <p:attrName>style.visibility</p:attrName>
                                        </p:attrNameLst>
                                      </p:cBhvr>
                                      <p:to>
                                        <p:strVal val="visible"/>
                                      </p:to>
                                    </p:set>
                                    <p:animEffect transition="in" filter="diamond(out)">
                                      <p:cBhvr>
                                        <p:cTn id="26" dur="2000"/>
                                        <p:tgtEl>
                                          <p:spTgt spid="24585"/>
                                        </p:tgtEl>
                                      </p:cBhvr>
                                    </p:animEffect>
                                  </p:childTnLst>
                                </p:cTn>
                              </p:par>
                              <p:par>
                                <p:cTn id="27" presetID="8" presetClass="entr" presetSubtype="32" fill="hold" nodeType="withEffect">
                                  <p:stCondLst>
                                    <p:cond delay="0"/>
                                  </p:stCondLst>
                                  <p:childTnLst>
                                    <p:set>
                                      <p:cBhvr>
                                        <p:cTn id="28" dur="1" fill="hold">
                                          <p:stCondLst>
                                            <p:cond delay="0"/>
                                          </p:stCondLst>
                                        </p:cTn>
                                        <p:tgtEl>
                                          <p:spTgt spid="24586"/>
                                        </p:tgtEl>
                                        <p:attrNameLst>
                                          <p:attrName>style.visibility</p:attrName>
                                        </p:attrNameLst>
                                      </p:cBhvr>
                                      <p:to>
                                        <p:strVal val="visible"/>
                                      </p:to>
                                    </p:set>
                                    <p:animEffect transition="in" filter="diamond(out)">
                                      <p:cBhvr>
                                        <p:cTn id="29" dur="2000"/>
                                        <p:tgtEl>
                                          <p:spTgt spid="24586"/>
                                        </p:tgtEl>
                                      </p:cBhvr>
                                    </p:animEffect>
                                  </p:childTnLst>
                                </p:cTn>
                              </p:par>
                              <p:par>
                                <p:cTn id="30" presetID="8" presetClass="entr" presetSubtype="32" fill="hold" nodeType="with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diamond(out)">
                                      <p:cBhvr>
                                        <p:cTn id="32" dur="2000"/>
                                        <p:tgtEl>
                                          <p:spTgt spid="24587"/>
                                        </p:tgtEl>
                                      </p:cBhvr>
                                    </p:animEffect>
                                  </p:childTnLst>
                                </p:cTn>
                              </p:par>
                              <p:par>
                                <p:cTn id="33" presetID="8" presetClass="entr" presetSubtype="32" fill="hold" grpId="0" nodeType="withEffect">
                                  <p:stCondLst>
                                    <p:cond delay="0"/>
                                  </p:stCondLst>
                                  <p:childTnLst>
                                    <p:set>
                                      <p:cBhvr>
                                        <p:cTn id="34" dur="1" fill="hold">
                                          <p:stCondLst>
                                            <p:cond delay="0"/>
                                          </p:stCondLst>
                                        </p:cTn>
                                        <p:tgtEl>
                                          <p:spTgt spid="24588"/>
                                        </p:tgtEl>
                                        <p:attrNameLst>
                                          <p:attrName>style.visibility</p:attrName>
                                        </p:attrNameLst>
                                      </p:cBhvr>
                                      <p:to>
                                        <p:strVal val="visible"/>
                                      </p:to>
                                    </p:set>
                                    <p:animEffect transition="in" filter="diamond(out)">
                                      <p:cBhvr>
                                        <p:cTn id="35" dur="2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2" grpId="0"/>
      <p:bldP spid="24584" grpId="0"/>
      <p:bldP spid="24585" grpId="0"/>
      <p:bldP spid="245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1" name="Rectangle 5"/>
          <p:cNvSpPr/>
          <p:nvPr/>
        </p:nvSpPr>
        <p:spPr>
          <a:xfrm>
            <a:off x="381000" y="1247775"/>
            <a:ext cx="845820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400" b="1" dirty="0">
                <a:solidFill>
                  <a:srgbClr val="FF0066"/>
                </a:solidFill>
                <a:latin typeface=".VnTime" panose="020B7200000000000000" pitchFamily="34" charset="0"/>
                <a:sym typeface="Wingdings 3" panose="05040102010807070707" pitchFamily="18" charset="2"/>
              </a:rPr>
              <a:t>  </a:t>
            </a:r>
            <a:r>
              <a:rPr lang="en-US" altLang="en-US" sz="2800" b="1" dirty="0">
                <a:solidFill>
                  <a:srgbClr val="FF0066"/>
                </a:solidFill>
                <a:latin typeface=".VnTime" panose="020B7200000000000000" pitchFamily="34" charset="0"/>
                <a:sym typeface="Wingdings 3" panose="05040102010807070707" pitchFamily="18" charset="2"/>
              </a:rPr>
              <a:t> </a:t>
            </a:r>
            <a:r>
              <a:rPr lang="en-US" altLang="en-US" sz="2800" b="1"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Đều l</a:t>
            </a:r>
            <a:r>
              <a:rPr lang="en-US" altLang="en-US" sz="2800" b="1" dirty="0">
                <a:solidFill>
                  <a:srgbClr val="0000FF"/>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sz="2800" b="1"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hoạt động đầu tư sản xuất kinh doanh, dạy nghề, học nghề</a:t>
            </a:r>
            <a:r>
              <a:rPr lang="en-US" altLang="en-US" sz="2800" b="1" dirty="0">
                <a:solidFill>
                  <a:srgbClr val="0000FF"/>
                </a:solidFill>
                <a:latin typeface="Times New Roman" panose="02020603050405020304" pitchFamily="18" charset="0"/>
                <a:cs typeface="Times New Roman" panose="02020603050405020304" pitchFamily="18" charset="0"/>
              </a:rPr>
              <a:t>, tạo công ăn việc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m cho người lao động của các tổ chức, cá  nhân trong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ngo</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i nước.  </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4105" name="Rectangle 9"/>
          <p:cNvSpPr/>
          <p:nvPr/>
        </p:nvSpPr>
        <p:spPr>
          <a:xfrm>
            <a:off x="569913" y="534988"/>
            <a:ext cx="1827212"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rgbClr val="FF0066"/>
                </a:solidFill>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400" b="1" dirty="0">
                <a:solidFill>
                  <a:srgbClr val="FF0066"/>
                </a:solidFill>
                <a:latin typeface="Times New Roman" panose="02020603050405020304" pitchFamily="18" charset="0"/>
                <a:cs typeface="Times New Roman" panose="02020603050405020304" pitchFamily="18" charset="0"/>
              </a:rPr>
              <a:t> Nhận xét:</a:t>
            </a:r>
            <a:endParaRPr lang="en-US" altLang="en-US" sz="2400" b="1" dirty="0">
              <a:solidFill>
                <a:srgbClr val="FF0066"/>
              </a:solidFill>
              <a:latin typeface="Times New Roman" panose="02020603050405020304" pitchFamily="18" charset="0"/>
              <a:ea typeface="Times New Roman" panose="02020603050405020304" pitchFamily="18" charset="0"/>
            </a:endParaRPr>
          </a:p>
        </p:txBody>
      </p:sp>
      <p:sp>
        <p:nvSpPr>
          <p:cNvPr id="4108" name="Rectangle 12"/>
          <p:cNvSpPr/>
          <p:nvPr/>
        </p:nvSpPr>
        <p:spPr>
          <a:xfrm>
            <a:off x="703263" y="2957513"/>
            <a:ext cx="6838950" cy="522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dirty="0">
                <a:solidFill>
                  <a:srgbClr val="FF0000"/>
                </a:solidFill>
                <a:latin typeface="Times New Roman" panose="02020603050405020304" pitchFamily="18" charset="0"/>
                <a:cs typeface="Times New Roman" panose="02020603050405020304" pitchFamily="18" charset="0"/>
              </a:rPr>
              <a:t>Nh</a:t>
            </a:r>
            <a:r>
              <a:rPr lang="en-US" altLang="en-US" sz="2800" b="1" i="1" dirty="0">
                <a:solidFill>
                  <a:srgbClr val="FF0000"/>
                </a:solidFill>
                <a:latin typeface="Times New Roman" panose="02020603050405020304" pitchFamily="18" charset="0"/>
                <a:ea typeface="Times New Roman" panose="02020603050405020304" pitchFamily="18" charset="0"/>
              </a:rPr>
              <a:t>à</a:t>
            </a:r>
            <a:r>
              <a:rPr lang="en-US" altLang="en-US" sz="2800" b="1" i="1" dirty="0">
                <a:solidFill>
                  <a:srgbClr val="FF0000"/>
                </a:solidFill>
                <a:latin typeface="Times New Roman" panose="02020603050405020304" pitchFamily="18" charset="0"/>
                <a:cs typeface="Times New Roman" panose="02020603050405020304" pitchFamily="18" charset="0"/>
              </a:rPr>
              <a:t> nước có chính sách gì đối với lao động?</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box(in)">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101"/>
                                        </p:tgtEl>
                                        <p:attrNameLst>
                                          <p:attrName>style.visibility</p:attrName>
                                        </p:attrNameLst>
                                      </p:cBhvr>
                                      <p:to>
                                        <p:strVal val="visible"/>
                                      </p:to>
                                    </p:set>
                                    <p:anim calcmode="lin" valueType="num">
                                      <p:cBhvr>
                                        <p:cTn id="12" dur="1000" fill="hold"/>
                                        <p:tgtEl>
                                          <p:spTgt spid="4101"/>
                                        </p:tgtEl>
                                        <p:attrNameLst>
                                          <p:attrName>ppt_w</p:attrName>
                                        </p:attrNameLst>
                                      </p:cBhvr>
                                      <p:tavLst>
                                        <p:tav tm="0">
                                          <p:val>
                                            <p:strVal val="0,000000"/>
                                          </p:val>
                                        </p:tav>
                                        <p:tav tm="100000">
                                          <p:val>
                                            <p:strVal val="#ppt_w"/>
                                          </p:val>
                                        </p:tav>
                                      </p:tavLst>
                                    </p:anim>
                                    <p:anim calcmode="lin" valueType="num">
                                      <p:cBhvr>
                                        <p:cTn id="13" dur="1000" fill="hold"/>
                                        <p:tgtEl>
                                          <p:spTgt spid="4101"/>
                                        </p:tgtEl>
                                        <p:attrNameLst>
                                          <p:attrName>ppt_h</p:attrName>
                                        </p:attrNameLst>
                                      </p:cBhvr>
                                      <p:tavLst>
                                        <p:tav tm="0">
                                          <p:val>
                                            <p:strVal val="0,000000"/>
                                          </p:val>
                                        </p:tav>
                                        <p:tav tm="100000">
                                          <p:val>
                                            <p:strVal val="#ppt_h"/>
                                          </p:val>
                                        </p:tav>
                                      </p:tavLst>
                                    </p:anim>
                                    <p:anim calcmode="lin" valueType="num">
                                      <p:cBhvr>
                                        <p:cTn id="14" dur="1000" fill="hold"/>
                                        <p:tgtEl>
                                          <p:spTgt spid="4101"/>
                                        </p:tgtEl>
                                        <p:attrNameLst>
                                          <p:attrName>style.rotation</p:attrName>
                                        </p:attrNameLst>
                                      </p:cBhvr>
                                      <p:tavLst>
                                        <p:tav tm="0">
                                          <p:val>
                                            <p:strVal val="90,000000"/>
                                          </p:val>
                                        </p:tav>
                                        <p:tav tm="100000">
                                          <p:val>
                                            <p:strVal val="0,000000"/>
                                          </p:val>
                                        </p:tav>
                                      </p:tavLst>
                                    </p:anim>
                                    <p:animEffect transition="in" filter="fade">
                                      <p:cBhvr>
                                        <p:cTn id="15" dur="1000"/>
                                        <p:tgtEl>
                                          <p:spTgt spid="410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08"/>
                                        </p:tgtEl>
                                        <p:attrNameLst>
                                          <p:attrName>style.visibility</p:attrName>
                                        </p:attrNameLst>
                                      </p:cBhvr>
                                      <p:to>
                                        <p:strVal val="visible"/>
                                      </p:to>
                                    </p:set>
                                    <p:animEffect transition="in" filter="blinds(horizontal)">
                                      <p:cBhvr>
                                        <p:cTn id="20"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5" grpId="0"/>
      <p:bldP spid="4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16" descr="DSC_0001"/>
          <p:cNvPicPr>
            <a:picLocks noChangeAspect="1"/>
          </p:cNvPicPr>
          <p:nvPr/>
        </p:nvPicPr>
        <p:blipFill>
          <a:blip r:embed="rId1">
            <a:lum bright="70001" contrast="-70000"/>
          </a:blip>
          <a:stretch>
            <a:fillRect/>
          </a:stretch>
        </p:blipFill>
        <p:spPr>
          <a:xfrm>
            <a:off x="-484187" y="-109537"/>
            <a:ext cx="9167812" cy="6858000"/>
          </a:xfrm>
          <a:prstGeom prst="rect">
            <a:avLst/>
          </a:prstGeom>
          <a:noFill/>
          <a:ln w="9525">
            <a:noFill/>
          </a:ln>
        </p:spPr>
      </p:pic>
      <p:sp>
        <p:nvSpPr>
          <p:cNvPr id="11267" name="Text Box 6"/>
          <p:cNvSpPr txBox="1"/>
          <p:nvPr/>
        </p:nvSpPr>
        <p:spPr>
          <a:xfrm>
            <a:off x="666750" y="1104900"/>
            <a:ext cx="4500563"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rgbClr val="FF0000"/>
                </a:solidFill>
                <a:latin typeface="Times New Roman" panose="02020603050405020304" pitchFamily="18" charset="0"/>
                <a:cs typeface="Times New Roman" panose="02020603050405020304" pitchFamily="18" charset="0"/>
              </a:rPr>
              <a:t>II. NỘI DUNG BÀI HỌC</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5127" name="Text Box 7"/>
          <p:cNvSpPr txBox="1"/>
          <p:nvPr/>
        </p:nvSpPr>
        <p:spPr>
          <a:xfrm>
            <a:off x="685800" y="1403350"/>
            <a:ext cx="63642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0000FF"/>
                </a:solidFill>
                <a:latin typeface="Times New Roman" panose="02020603050405020304" pitchFamily="18" charset="0"/>
                <a:cs typeface="Times New Roman" panose="02020603050405020304" pitchFamily="18" charset="0"/>
              </a:rPr>
              <a:t>3. Chính sách của Nh</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nước về lao động</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5128" name="Text Box 8"/>
          <p:cNvSpPr txBox="1"/>
          <p:nvPr/>
        </p:nvSpPr>
        <p:spPr>
          <a:xfrm>
            <a:off x="-265112" y="4841875"/>
            <a:ext cx="8990012"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None/>
            </a:pPr>
            <a:r>
              <a:rPr lang="en-US" altLang="en-US" sz="2800" b="1" i="1" dirty="0">
                <a:solidFill>
                  <a:srgbClr val="FF0000"/>
                </a:solidFill>
                <a:latin typeface=".VnTime" panose="020B7200000000000000" pitchFamily="34" charset="0"/>
                <a:cs typeface="Arial" panose="020B0604020202020204" pitchFamily="34" charset="0"/>
                <a:sym typeface="Wingdings 2" panose="05020102010507070707" pitchFamily="18" charset="2"/>
              </a:rPr>
              <a:t>		</a:t>
            </a:r>
            <a:r>
              <a:rPr lang="en-US" altLang="en-US" sz="2800" b="1" i="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Nêu </a:t>
            </a:r>
            <a:r>
              <a:rPr lang="en-US" altLang="en-US" sz="2800" b="1" i="1" dirty="0">
                <a:solidFill>
                  <a:srgbClr val="FF0000"/>
                </a:solidFill>
                <a:latin typeface="Times New Roman" panose="02020603050405020304" pitchFamily="18" charset="0"/>
                <a:cs typeface="Times New Roman" panose="02020603050405020304" pitchFamily="18" charset="0"/>
              </a:rPr>
              <a:t> một số chính sách khuyến khích của Nh</a:t>
            </a:r>
            <a:r>
              <a:rPr lang="en-US" altLang="en-US" sz="2800" b="1" i="1" dirty="0">
                <a:solidFill>
                  <a:srgbClr val="FF0000"/>
                </a:solidFill>
                <a:latin typeface="Times New Roman" panose="02020603050405020304" pitchFamily="18" charset="0"/>
                <a:ea typeface="Times New Roman" panose="02020603050405020304" pitchFamily="18" charset="0"/>
              </a:rPr>
              <a:t>à</a:t>
            </a:r>
            <a:r>
              <a:rPr lang="en-US" altLang="en-US" sz="2800" b="1" i="1" dirty="0">
                <a:solidFill>
                  <a:srgbClr val="FF0000"/>
                </a:solidFill>
                <a:latin typeface="Times New Roman" panose="02020603050405020304" pitchFamily="18" charset="0"/>
                <a:cs typeface="Times New Roman" panose="02020603050405020304" pitchFamily="18" charset="0"/>
              </a:rPr>
              <a:t> nước đối với lao động?</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676400" y="282575"/>
            <a:ext cx="5791200" cy="830263"/>
          </a:xfrm>
          <a:prstGeom prst="rect">
            <a:avLst/>
          </a:prstGeom>
          <a:noFill/>
        </p:spPr>
        <p:txBody>
          <a:bodyPr>
            <a:spAutoFit/>
          </a:bodyPr>
          <a:lstStyle/>
          <a:p>
            <a:pPr marR="0" algn="ctr" defTabSz="914400" eaLnBrk="1" hangingPunct="1">
              <a:spcBef>
                <a:spcPct val="50000"/>
              </a:spcBef>
              <a:buClrTx/>
              <a:buSzTx/>
              <a:buFontTx/>
              <a:buNone/>
              <a:defRPr/>
            </a:pPr>
            <a:r>
              <a:rPr kumimoji="0" lang="en-US" altLang="en-US" sz="2400" b="1" kern="1200" cap="none" spc="0" normalizeH="0" baseline="0" noProof="0" dirty="0">
                <a:solidFill>
                  <a:schemeClr val="accent1">
                    <a:lumMod val="50000"/>
                  </a:schemeClr>
                </a:solidFill>
                <a:latin typeface="Arial" panose="020B0604020202020204" pitchFamily="34" charset="0"/>
                <a:ea typeface="+mn-ea"/>
                <a:cs typeface="+mn-cs"/>
              </a:rPr>
              <a:t>BÀI 14: QUYỀN VÀ NGHĨA VỤ LAO                ĐỘNG CỦA CÔNG DÂN </a:t>
            </a:r>
            <a:endParaRPr kumimoji="0" lang="en-US" kern="1200" cap="none" spc="0" normalizeH="0" baseline="0" noProof="0" dirty="0">
              <a:latin typeface="Arial" panose="020B0604020202020204" pitchFamily="34" charset="0"/>
              <a:ea typeface="+mn-ea"/>
              <a:cs typeface="+mn-cs"/>
            </a:endParaRPr>
          </a:p>
        </p:txBody>
      </p:sp>
      <p:sp>
        <p:nvSpPr>
          <p:cNvPr id="11271" name="TextBox 3"/>
          <p:cNvSpPr txBox="1"/>
          <p:nvPr/>
        </p:nvSpPr>
        <p:spPr>
          <a:xfrm>
            <a:off x="158750" y="1979613"/>
            <a:ext cx="8505825" cy="2862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vi-VN" altLang="en-US" sz="2400" dirty="0">
                <a:latin typeface="Times New Roman" panose="02020603050405020304" pitchFamily="18" charset="0"/>
              </a:rPr>
              <a:t>-</a:t>
            </a:r>
            <a:r>
              <a:rPr lang="en-US" altLang="en-US" sz="2400" dirty="0">
                <a:latin typeface="Times New Roman" panose="02020603050405020304" pitchFamily="18" charset="0"/>
              </a:rPr>
              <a:t>Nhà nước có chính sách khuyến khích, tạo điều kiện thuận lợi cho các tổ chức, cá nhân trong và ngoài nước, bao gồm cả người định cư ở nước ngoài đầu tư phát triển sản xuất kinh doanh để giải quyết việc làm cho người lao động.</a:t>
            </a:r>
            <a:endParaRPr lang="vi-VN" altLang="en-US" sz="2400" dirty="0">
              <a:latin typeface="Times New Roman" panose="02020603050405020304" pitchFamily="18" charset="0"/>
            </a:endParaRPr>
          </a:p>
          <a:p>
            <a:pPr marL="0" lvl="0" indent="0" algn="just" eaLnBrk="1" hangingPunct="1">
              <a:spcBef>
                <a:spcPct val="50000"/>
              </a:spcBef>
              <a:buNone/>
            </a:pPr>
            <a:r>
              <a:rPr lang="vi-VN" altLang="en-US" sz="2400" dirty="0">
                <a:latin typeface="Times New Roman" panose="02020603050405020304" pitchFamily="18" charset="0"/>
              </a:rPr>
              <a:t>-</a:t>
            </a:r>
            <a:r>
              <a:rPr lang="en-US" altLang="en-US" sz="2400" dirty="0">
                <a:latin typeface="Times New Roman" panose="02020603050405020304" pitchFamily="18" charset="0"/>
              </a:rPr>
              <a:t> Các hoạt động tạo ra việc làm, tự tạo việc làm, dạy nghề và học nghề, để có việc làm, sản xuất, kinh doanh thu hút lao động đều được Nhà nước khuyến khích, tạo điều kiện thuận lợi để giúp đỡ.</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checkerboard(across)">
                                      <p:cBhvr>
                                        <p:cTn id="19" dur="500"/>
                                        <p:tgtEl>
                                          <p:spTgt spid="51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1"/>
                                        </p:tgtEl>
                                        <p:attrNameLst>
                                          <p:attrName>style.visibility</p:attrName>
                                        </p:attrNameLst>
                                      </p:cBhvr>
                                      <p:to>
                                        <p:strVal val="visible"/>
                                      </p:to>
                                    </p:set>
                                    <p:anim calcmode="lin" valueType="num">
                                      <p:cBhvr additive="base">
                                        <p:cTn id="24" dur="500" fill="hold"/>
                                        <p:tgtEl>
                                          <p:spTgt spid="11271"/>
                                        </p:tgtEl>
                                        <p:attrNameLst>
                                          <p:attrName>ppt_x</p:attrName>
                                        </p:attrNameLst>
                                      </p:cBhvr>
                                      <p:tavLst>
                                        <p:tav tm="0">
                                          <p:val>
                                            <p:strVal val="#ppt_x"/>
                                          </p:val>
                                        </p:tav>
                                        <p:tav tm="100000">
                                          <p:val>
                                            <p:strVal val="#ppt_x"/>
                                          </p:val>
                                        </p:tav>
                                      </p:tavLst>
                                    </p:anim>
                                    <p:anim calcmode="lin" valueType="num">
                                      <p:cBhvr additive="base">
                                        <p:cTn id="25"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wedge">
                                      <p:cBhvr>
                                        <p:cTn id="30"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127" grpId="0"/>
      <p:bldP spid="5128" grpId="0"/>
      <p:bldP spid="2" grpId="0"/>
      <p:bldP spid="112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14"/>
          <p:cNvPicPr>
            <a:picLocks noChangeAspect="1"/>
          </p:cNvPicPr>
          <p:nvPr/>
        </p:nvPicPr>
        <p:blipFill>
          <a:blip r:embed="rId1">
            <a:lum bright="70001" contrast="-70000"/>
          </a:blip>
          <a:srcRect l="23441" t="40630" r="43787" b="31255"/>
          <a:stretch>
            <a:fillRect/>
          </a:stretch>
        </p:blipFill>
        <p:spPr>
          <a:xfrm>
            <a:off x="304800" y="-17462"/>
            <a:ext cx="8458200" cy="6854825"/>
          </a:xfrm>
          <a:prstGeom prst="rect">
            <a:avLst/>
          </a:prstGeom>
          <a:noFill/>
          <a:ln w="9525">
            <a:noFill/>
          </a:ln>
        </p:spPr>
      </p:pic>
      <p:sp>
        <p:nvSpPr>
          <p:cNvPr id="4098" name="Text Box 2"/>
          <p:cNvSpPr txBox="1">
            <a:spLocks noChangeArrowheads="1"/>
          </p:cNvSpPr>
          <p:nvPr/>
        </p:nvSpPr>
        <p:spPr bwMode="auto">
          <a:xfrm>
            <a:off x="174625" y="1819275"/>
            <a:ext cx="8740775" cy="1938338"/>
          </a:xfrm>
          <a:prstGeom prst="rect">
            <a:avLst/>
          </a:prstGeom>
          <a:noFill/>
          <a:ln>
            <a:noFill/>
          </a:ln>
          <a:effec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Char char="-"/>
            </a:pPr>
            <a:r>
              <a:rPr lang="en-US" altLang="en-US" sz="2400" b="1" dirty="0">
                <a:solidFill>
                  <a:srgbClr val="0000FF"/>
                </a:solidFill>
                <a:latin typeface="Times New Roman" panose="02020603050405020304" pitchFamily="18" charset="0"/>
                <a:cs typeface="Times New Roman" panose="02020603050405020304" pitchFamily="18" charset="0"/>
              </a:rPr>
              <a:t>Miễn giảm thuế với các hoạt động dạy nghề cho người t</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n tật.</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Char char="-"/>
            </a:pPr>
            <a:r>
              <a:rPr lang="en-US" altLang="en-US" sz="2400" b="1" dirty="0">
                <a:solidFill>
                  <a:srgbClr val="0000FF"/>
                </a:solidFill>
                <a:latin typeface="Times New Roman" panose="02020603050405020304" pitchFamily="18" charset="0"/>
                <a:cs typeface="Times New Roman" panose="02020603050405020304" pitchFamily="18" charset="0"/>
              </a:rPr>
              <a:t>Hỗ trợ vốn hoặc cho vay vốn</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None/>
            </a:pPr>
            <a:r>
              <a:rPr lang="en-US" altLang="en-US" sz="2400" b="1" dirty="0">
                <a:solidFill>
                  <a:srgbClr val="0000FF"/>
                </a:solidFill>
                <a:latin typeface=".VnTime" panose="020B7200000000000000" pitchFamily="34" charset="0"/>
              </a:rPr>
              <a:t>-   </a:t>
            </a:r>
            <a:r>
              <a:rPr lang="en-US" altLang="en-US" sz="2400" b="1" dirty="0">
                <a:solidFill>
                  <a:srgbClr val="0000FF"/>
                </a:solidFill>
                <a:latin typeface="Times New Roman" panose="02020603050405020304" pitchFamily="18" charset="0"/>
                <a:cs typeface="Times New Roman" panose="02020603050405020304" pitchFamily="18" charset="0"/>
              </a:rPr>
              <a:t>U tiên giảm thuế, cho thuê đất, nh</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 xưởng, giá rẻ với các doanh nghiệp nước ngo</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i mới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o Việt Nam  đầu tư</a:t>
            </a:r>
            <a:r>
              <a:rPr lang="en-US" altLang="en-US" sz="2400" b="1" dirty="0">
                <a:solidFill>
                  <a:srgbClr val="0000FF"/>
                </a:solidFill>
                <a:latin typeface="Times New Roman" panose="02020603050405020304" pitchFamily="18" charset="0"/>
                <a:ea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4103" name="Rectangle 7"/>
          <p:cNvSpPr/>
          <p:nvPr/>
        </p:nvSpPr>
        <p:spPr>
          <a:xfrm>
            <a:off x="152400" y="1143000"/>
            <a:ext cx="8763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rgbClr val="FF0066"/>
                </a:solidFill>
                <a:latin typeface="Times New Roman" panose="02020603050405020304" pitchFamily="18" charset="0"/>
                <a:cs typeface="Times New Roman" panose="02020603050405020304" pitchFamily="18" charset="0"/>
                <a:sym typeface="Wingdings 2" panose="05020102010507070707" pitchFamily="18" charset="2"/>
              </a:rPr>
              <a:t></a:t>
            </a:r>
            <a:r>
              <a:rPr lang="en-US" altLang="en-US" sz="2400" b="1" dirty="0">
                <a:solidFill>
                  <a:srgbClr val="0000FF"/>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b="1" dirty="0">
                <a:solidFill>
                  <a:srgbClr val="FF00FF"/>
                </a:solidFill>
                <a:latin typeface="Times New Roman" panose="02020603050405020304" pitchFamily="18" charset="0"/>
                <a:cs typeface="Times New Roman" panose="02020603050405020304" pitchFamily="18" charset="0"/>
              </a:rPr>
              <a:t>Nh</a:t>
            </a:r>
            <a:r>
              <a:rPr lang="en-US" altLang="en-US" sz="2400" b="1" dirty="0">
                <a:solidFill>
                  <a:srgbClr val="FF00FF"/>
                </a:solidFill>
                <a:latin typeface="Times New Roman" panose="02020603050405020304" pitchFamily="18" charset="0"/>
                <a:ea typeface="Times New Roman" panose="02020603050405020304" pitchFamily="18" charset="0"/>
              </a:rPr>
              <a:t>à</a:t>
            </a:r>
            <a:r>
              <a:rPr lang="en-US" altLang="en-US" sz="2400" b="1" dirty="0">
                <a:solidFill>
                  <a:srgbClr val="FF00FF"/>
                </a:solidFill>
                <a:latin typeface="Times New Roman" panose="02020603050405020304" pitchFamily="18" charset="0"/>
                <a:cs typeface="Times New Roman" panose="02020603050405020304" pitchFamily="18" charset="0"/>
              </a:rPr>
              <a:t> nước có chính sách khuyến khích, tạo điều kiện thuận lợi</a:t>
            </a:r>
            <a:endParaRPr lang="en-US" altLang="en-US" sz="2400" b="1" dirty="0">
              <a:solidFill>
                <a:srgbClr val="FF00FF"/>
              </a:solidFill>
              <a:latin typeface="Times New Roman" panose="02020603050405020304" pitchFamily="18" charset="0"/>
              <a:ea typeface="Times New Roman" panose="02020603050405020304" pitchFamily="18" charset="0"/>
            </a:endParaRPr>
          </a:p>
        </p:txBody>
      </p:sp>
      <p:sp>
        <p:nvSpPr>
          <p:cNvPr id="4108" name="Rectangle 12"/>
          <p:cNvSpPr/>
          <p:nvPr/>
        </p:nvSpPr>
        <p:spPr>
          <a:xfrm>
            <a:off x="536575" y="457200"/>
            <a:ext cx="6948488"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Nêu </a:t>
            </a:r>
            <a:r>
              <a:rPr lang="en-US" altLang="en-US" sz="2400" b="1" i="1" dirty="0">
                <a:solidFill>
                  <a:srgbClr val="FF0000"/>
                </a:solidFill>
                <a:latin typeface="Times New Roman" panose="02020603050405020304" pitchFamily="18" charset="0"/>
                <a:cs typeface="Times New Roman" panose="02020603050405020304" pitchFamily="18" charset="0"/>
              </a:rPr>
              <a:t> một số chính sách Nh</a:t>
            </a:r>
            <a:r>
              <a:rPr lang="en-US" altLang="en-US" sz="2400" b="1" i="1" dirty="0">
                <a:solidFill>
                  <a:srgbClr val="FF0000"/>
                </a:solidFill>
                <a:latin typeface="Times New Roman" panose="02020603050405020304" pitchFamily="18" charset="0"/>
                <a:ea typeface="Times New Roman" panose="02020603050405020304" pitchFamily="18" charset="0"/>
              </a:rPr>
              <a:t>à</a:t>
            </a:r>
            <a:r>
              <a:rPr lang="en-US" altLang="en-US" sz="2400" b="1" i="1" dirty="0">
                <a:solidFill>
                  <a:srgbClr val="FF0000"/>
                </a:solidFill>
                <a:latin typeface="Times New Roman" panose="02020603050405020304" pitchFamily="18" charset="0"/>
                <a:cs typeface="Times New Roman" panose="02020603050405020304" pitchFamily="18" charset="0"/>
              </a:rPr>
              <a:t> nước đối với lao động?</a:t>
            </a:r>
            <a:endParaRPr lang="en-US" altLang="en-US" sz="2400" b="1" i="1" dirty="0">
              <a:solidFill>
                <a:srgbClr val="FF0000"/>
              </a:solidFill>
              <a:latin typeface="Times New Roman" panose="02020603050405020304" pitchFamily="18" charset="0"/>
              <a:ea typeface="Times New Roman" panose="02020603050405020304" pitchFamily="18" charset="0"/>
            </a:endParaRPr>
          </a:p>
        </p:txBody>
      </p:sp>
      <p:sp>
        <p:nvSpPr>
          <p:cNvPr id="12294" name="TextBox 2"/>
          <p:cNvSpPr txBox="1"/>
          <p:nvPr/>
        </p:nvSpPr>
        <p:spPr>
          <a:xfrm>
            <a:off x="633413" y="4233863"/>
            <a:ext cx="8301037" cy="2478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b="1" dirty="0">
                <a:solidFill>
                  <a:srgbClr val="FF0066"/>
                </a:solidFill>
                <a:latin typeface=".VnTime" panose="020B7200000000000000" pitchFamily="34" charset="0"/>
                <a:sym typeface="Wingdings 3" panose="05040102010807070707" pitchFamily="18" charset="2"/>
              </a:rPr>
              <a:t></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Tạo việc l</a:t>
            </a:r>
            <a:r>
              <a:rPr lang="en-US" altLang="en-US" b="1" dirty="0">
                <a:solidFill>
                  <a:srgbClr val="FF0066"/>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m cho người lao động, l</a:t>
            </a:r>
            <a:r>
              <a:rPr lang="en-US" altLang="en-US" b="1" dirty="0">
                <a:solidFill>
                  <a:srgbClr val="FF0066"/>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m gi</a:t>
            </a:r>
            <a:r>
              <a:rPr lang="en-US" altLang="en-US" b="1" dirty="0">
                <a:solidFill>
                  <a:srgbClr val="FF0066"/>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u cho đất nước, thúc đẩy đất nước phát triển, thu hút đầu tư nước ngo</a:t>
            </a:r>
            <a:r>
              <a:rPr lang="en-US" altLang="en-US" b="1" dirty="0">
                <a:solidFill>
                  <a:srgbClr val="FF0066"/>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i, v</a:t>
            </a:r>
            <a:r>
              <a:rPr lang="en-US" altLang="en-US" b="1" dirty="0">
                <a:solidFill>
                  <a:srgbClr val="FF0066"/>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en-US" b="1" dirty="0">
                <a:solidFill>
                  <a:srgbClr val="FF0066"/>
                </a:solidFill>
                <a:latin typeface="Times New Roman" panose="02020603050405020304" pitchFamily="18" charset="0"/>
                <a:cs typeface="Times New Roman" panose="02020603050405020304" pitchFamily="18" charset="0"/>
                <a:sym typeface="Wingdings 3" panose="05040102010807070707" pitchFamily="18" charset="2"/>
              </a:rPr>
              <a:t> hội nhập trên trường quốc tế.</a:t>
            </a:r>
            <a:endParaRPr lang="en-US" altLang="en-US" b="1"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endParaRPr lang="en-US" altLang="en-US" sz="1800" dirty="0">
              <a:latin typeface="Times New Roman" panose="02020603050405020304" pitchFamily="18" charset="0"/>
            </a:endParaRPr>
          </a:p>
        </p:txBody>
      </p:sp>
      <p:sp>
        <p:nvSpPr>
          <p:cNvPr id="12295" name="TextBox 1"/>
          <p:cNvSpPr txBox="1"/>
          <p:nvPr/>
        </p:nvSpPr>
        <p:spPr>
          <a:xfrm>
            <a:off x="614363" y="3771900"/>
            <a:ext cx="7234237"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Những chính sách của Nhà nước nhằm mục đích gì ?</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blinds(horizontal)">
                                      <p:cBhvr>
                                        <p:cTn id="7" dur="500"/>
                                        <p:tgtEl>
                                          <p:spTgt spid="410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103"/>
                                        </p:tgtEl>
                                        <p:attrNameLst>
                                          <p:attrName>style.visibility</p:attrName>
                                        </p:attrNameLst>
                                      </p:cBhvr>
                                      <p:to>
                                        <p:strVal val="visible"/>
                                      </p:to>
                                    </p:set>
                                    <p:anim calcmode="lin" valueType="num">
                                      <p:cBhvr>
                                        <p:cTn id="12" dur="1000" fill="hold"/>
                                        <p:tgtEl>
                                          <p:spTgt spid="4103"/>
                                        </p:tgtEl>
                                        <p:attrNameLst>
                                          <p:attrName>ppt_w</p:attrName>
                                        </p:attrNameLst>
                                      </p:cBhvr>
                                      <p:tavLst>
                                        <p:tav tm="0">
                                          <p:val>
                                            <p:strVal val="0,000000"/>
                                          </p:val>
                                        </p:tav>
                                        <p:tav tm="100000">
                                          <p:val>
                                            <p:strVal val="#ppt_w"/>
                                          </p:val>
                                        </p:tav>
                                      </p:tavLst>
                                    </p:anim>
                                    <p:anim calcmode="lin" valueType="num">
                                      <p:cBhvr>
                                        <p:cTn id="13" dur="1000" fill="hold"/>
                                        <p:tgtEl>
                                          <p:spTgt spid="4103"/>
                                        </p:tgtEl>
                                        <p:attrNameLst>
                                          <p:attrName>ppt_h</p:attrName>
                                        </p:attrNameLst>
                                      </p:cBhvr>
                                      <p:tavLst>
                                        <p:tav tm="0">
                                          <p:val>
                                            <p:strVal val="0,000000"/>
                                          </p:val>
                                        </p:tav>
                                        <p:tav tm="100000">
                                          <p:val>
                                            <p:strVal val="#ppt_h"/>
                                          </p:val>
                                        </p:tav>
                                      </p:tavLst>
                                    </p:anim>
                                    <p:anim calcmode="lin" valueType="num">
                                      <p:cBhvr>
                                        <p:cTn id="14" dur="1000" fill="hold"/>
                                        <p:tgtEl>
                                          <p:spTgt spid="4103"/>
                                        </p:tgtEl>
                                        <p:attrNameLst>
                                          <p:attrName>style.rotation</p:attrName>
                                        </p:attrNameLst>
                                      </p:cBhvr>
                                      <p:tavLst>
                                        <p:tav tm="0">
                                          <p:val>
                                            <p:strVal val="90,000000"/>
                                          </p:val>
                                        </p:tav>
                                        <p:tav tm="100000">
                                          <p:val>
                                            <p:strVal val="0,000000"/>
                                          </p:val>
                                        </p:tav>
                                      </p:tavLst>
                                    </p:anim>
                                    <p:animEffect transition="in" filter="fade">
                                      <p:cBhvr>
                                        <p:cTn id="15" dur="1000"/>
                                        <p:tgtEl>
                                          <p:spTgt spid="410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4098"/>
                                        </p:tgtEl>
                                        <p:attrNameLst>
                                          <p:attrName>style.visibility</p:attrName>
                                        </p:attrNameLst>
                                      </p:cBhvr>
                                      <p:to>
                                        <p:strVal val="visible"/>
                                      </p:to>
                                    </p:set>
                                    <p:anim calcmode="lin" valueType="num">
                                      <p:cBhvr>
                                        <p:cTn id="20" dur="1000" fill="hold"/>
                                        <p:tgtEl>
                                          <p:spTgt spid="4098"/>
                                        </p:tgtEl>
                                        <p:attrNameLst>
                                          <p:attrName>ppt_w</p:attrName>
                                        </p:attrNameLst>
                                      </p:cBhvr>
                                      <p:tavLst>
                                        <p:tav tm="0">
                                          <p:val>
                                            <p:strVal val="0,000000"/>
                                          </p:val>
                                        </p:tav>
                                        <p:tav tm="100000">
                                          <p:val>
                                            <p:strVal val="#ppt_w"/>
                                          </p:val>
                                        </p:tav>
                                      </p:tavLst>
                                    </p:anim>
                                    <p:anim calcmode="lin" valueType="num">
                                      <p:cBhvr>
                                        <p:cTn id="21" dur="1000" fill="hold"/>
                                        <p:tgtEl>
                                          <p:spTgt spid="4098"/>
                                        </p:tgtEl>
                                        <p:attrNameLst>
                                          <p:attrName>ppt_h</p:attrName>
                                        </p:attrNameLst>
                                      </p:cBhvr>
                                      <p:tavLst>
                                        <p:tav tm="0">
                                          <p:val>
                                            <p:strVal val="0,000000"/>
                                          </p:val>
                                        </p:tav>
                                        <p:tav tm="100000">
                                          <p:val>
                                            <p:strVal val="#ppt_h"/>
                                          </p:val>
                                        </p:tav>
                                      </p:tavLst>
                                    </p:anim>
                                    <p:anim calcmode="lin" valueType="num">
                                      <p:cBhvr>
                                        <p:cTn id="22" dur="1000" fill="hold"/>
                                        <p:tgtEl>
                                          <p:spTgt spid="4098"/>
                                        </p:tgtEl>
                                        <p:attrNameLst>
                                          <p:attrName>style.rotation</p:attrName>
                                        </p:attrNameLst>
                                      </p:cBhvr>
                                      <p:tavLst>
                                        <p:tav tm="0">
                                          <p:val>
                                            <p:strVal val="90,000000"/>
                                          </p:val>
                                        </p:tav>
                                        <p:tav tm="100000">
                                          <p:val>
                                            <p:strVal val="0,000000"/>
                                          </p:val>
                                        </p:tav>
                                      </p:tavLst>
                                    </p:anim>
                                    <p:animEffect transition="in" filter="fade">
                                      <p:cBhvr>
                                        <p:cTn id="23" dur="10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95"/>
                                        </p:tgtEl>
                                        <p:attrNameLst>
                                          <p:attrName>style.visibility</p:attrName>
                                        </p:attrNameLst>
                                      </p:cBhvr>
                                      <p:to>
                                        <p:strVal val="visible"/>
                                      </p:to>
                                    </p:set>
                                    <p:anim calcmode="lin" valueType="num">
                                      <p:cBhvr additive="base">
                                        <p:cTn id="28" dur="500" fill="hold"/>
                                        <p:tgtEl>
                                          <p:spTgt spid="12295"/>
                                        </p:tgtEl>
                                        <p:attrNameLst>
                                          <p:attrName>ppt_x</p:attrName>
                                        </p:attrNameLst>
                                      </p:cBhvr>
                                      <p:tavLst>
                                        <p:tav tm="0">
                                          <p:val>
                                            <p:strVal val="#ppt_x"/>
                                          </p:val>
                                        </p:tav>
                                        <p:tav tm="100000">
                                          <p:val>
                                            <p:strVal val="#ppt_x"/>
                                          </p:val>
                                        </p:tav>
                                      </p:tavLst>
                                    </p:anim>
                                    <p:anim calcmode="lin" valueType="num">
                                      <p:cBhvr additive="base">
                                        <p:cTn id="29"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294"/>
                                        </p:tgtEl>
                                        <p:attrNameLst>
                                          <p:attrName>style.visibility</p:attrName>
                                        </p:attrNameLst>
                                      </p:cBhvr>
                                      <p:to>
                                        <p:strVal val="visible"/>
                                      </p:to>
                                    </p:set>
                                    <p:anim calcmode="lin" valueType="num">
                                      <p:cBhvr additive="base">
                                        <p:cTn id="34" dur="500" fill="hold"/>
                                        <p:tgtEl>
                                          <p:spTgt spid="12294"/>
                                        </p:tgtEl>
                                        <p:attrNameLst>
                                          <p:attrName>ppt_x</p:attrName>
                                        </p:attrNameLst>
                                      </p:cBhvr>
                                      <p:tavLst>
                                        <p:tav tm="0">
                                          <p:val>
                                            <p:strVal val="#ppt_x"/>
                                          </p:val>
                                        </p:tav>
                                        <p:tav tm="100000">
                                          <p:val>
                                            <p:strVal val="#ppt_x"/>
                                          </p:val>
                                        </p:tav>
                                      </p:tavLst>
                                    </p:anim>
                                    <p:anim calcmode="lin" valueType="num">
                                      <p:cBhvr additive="base">
                                        <p:cTn id="35"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3" grpId="0"/>
      <p:bldP spid="4108" grpId="0"/>
      <p:bldP spid="12294" grpId="0"/>
      <p:bldP spid="122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4" name="Picture 4" descr="_fill_300_p24062"/>
          <p:cNvPicPr>
            <a:picLocks noChangeAspect="1"/>
          </p:cNvPicPr>
          <p:nvPr/>
        </p:nvPicPr>
        <p:blipFill>
          <a:blip r:embed="rId1"/>
          <a:stretch>
            <a:fillRect/>
          </a:stretch>
        </p:blipFill>
        <p:spPr>
          <a:xfrm>
            <a:off x="304800" y="539750"/>
            <a:ext cx="3810000" cy="3810000"/>
          </a:xfrm>
          <a:prstGeom prst="rect">
            <a:avLst/>
          </a:prstGeom>
          <a:noFill/>
          <a:ln w="9525">
            <a:noFill/>
          </a:ln>
        </p:spPr>
      </p:pic>
      <p:sp>
        <p:nvSpPr>
          <p:cNvPr id="25606" name="Text Box 6"/>
          <p:cNvSpPr txBox="1"/>
          <p:nvPr/>
        </p:nvSpPr>
        <p:spPr>
          <a:xfrm>
            <a:off x="3657600" y="990600"/>
            <a:ext cx="516255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800" b="1" i="1" dirty="0">
                <a:latin typeface="Times New Roman" panose="02020603050405020304" pitchFamily="18" charset="0"/>
              </a:rPr>
              <a:t>Điều 5:</a:t>
            </a:r>
            <a:r>
              <a:rPr lang="en-US" altLang="en-US" sz="2800" b="1" dirty="0">
                <a:latin typeface="Times New Roman" panose="02020603050405020304" pitchFamily="18" charset="0"/>
              </a:rPr>
              <a:t> </a:t>
            </a:r>
            <a:r>
              <a:rPr lang="en-US" altLang="en-US" sz="2800" b="1" i="1" dirty="0">
                <a:latin typeface="Times New Roman" panose="02020603050405020304" pitchFamily="18" charset="0"/>
              </a:rPr>
              <a:t>"…Mọi hoạt động tạo ra việc làm, tự tạo việc làm, dạy nghề và học nghề để có việc làm, mọi hoạt động sản xuất, kinh doanh thu hút lao động đểu được Nhà nước khuyến khích, tạo điều kiện thuận lợi hoặc giúp đỡ."</a:t>
            </a:r>
            <a:endParaRPr lang="en-US" altLang="en-US" sz="2800" b="1"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80">
                                          <p:stCondLst>
                                            <p:cond delay="0"/>
                                          </p:stCondLst>
                                        </p:cTn>
                                        <p:tgtEl>
                                          <p:spTgt spid="25604"/>
                                        </p:tgtEl>
                                      </p:cBhvr>
                                    </p:animEffect>
                                    <p:anim calcmode="lin" valueType="num">
                                      <p:cBhvr>
                                        <p:cTn id="8" dur="1822" tmFilter="0,0; 0.14,0.36; 0.43,0.73; 0.71,0.91; 1.0,1.0">
                                          <p:stCondLst>
                                            <p:cond delay="0"/>
                                          </p:stCondLst>
                                        </p:cTn>
                                        <p:tgtEl>
                                          <p:spTgt spid="256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4"/>
                                        </p:tgtEl>
                                        <p:attrNameLst>
                                          <p:attrName>ppt_y</p:attrName>
                                        </p:attrNameLst>
                                      </p:cBhvr>
                                      <p:tavLst>
                                        <p:tav tm="0" fmla="#ppt_y-sin(pi*$)/3">
                                          <p:val>
                                            <p:strVal val="0,500000"/>
                                          </p:val>
                                        </p:tav>
                                        <p:tav tm="100000">
                                          <p:val>
                                            <p:strVal val="1,000000"/>
                                          </p:val>
                                        </p:tav>
                                      </p:tavLst>
                                    </p:anim>
                                    <p:anim calcmode="lin" valueType="num">
                                      <p:cBhvr>
                                        <p:cTn id="10" dur="664" tmFilter="0, 0; 0.125,0.2665; 0.25,0.4; 0.375,0.465; 0.5,0.5;  0.625,0.535; 0.75,0.6; 0.875,0.7335; 1,1">
                                          <p:stCondLst>
                                            <p:cond delay="664"/>
                                          </p:stCondLst>
                                        </p:cTn>
                                        <p:tgtEl>
                                          <p:spTgt spid="25604"/>
                                        </p:tgtEl>
                                        <p:attrNameLst>
                                          <p:attrName>ppt_y</p:attrName>
                                        </p:attrNameLst>
                                      </p:cBhvr>
                                      <p:tavLst>
                                        <p:tav tm="0" fmla="#ppt_y-sin(pi*$)/9">
                                          <p:val>
                                            <p:strVal val="0,000000"/>
                                          </p:val>
                                        </p:tav>
                                        <p:tav tm="100000">
                                          <p:val>
                                            <p:strVal val="1,000000"/>
                                          </p:val>
                                        </p:tav>
                                      </p:tavLst>
                                    </p:anim>
                                    <p:anim calcmode="lin" valueType="num">
                                      <p:cBhvr>
                                        <p:cTn id="11" dur="332" tmFilter="0, 0; 0.125,0.2665; 0.25,0.4; 0.375,0.465; 0.5,0.5;  0.625,0.535; 0.75,0.6; 0.875,0.7335; 1,1">
                                          <p:stCondLst>
                                            <p:cond delay="1324"/>
                                          </p:stCondLst>
                                        </p:cTn>
                                        <p:tgtEl>
                                          <p:spTgt spid="25604"/>
                                        </p:tgtEl>
                                        <p:attrNameLst>
                                          <p:attrName>ppt_y</p:attrName>
                                        </p:attrNameLst>
                                      </p:cBhvr>
                                      <p:tavLst>
                                        <p:tav tm="0" fmla="#ppt_y-sin(pi*$)/27">
                                          <p:val>
                                            <p:strVal val="0,000000"/>
                                          </p:val>
                                        </p:tav>
                                        <p:tav tm="100000">
                                          <p:val>
                                            <p:strVal val="1,000000"/>
                                          </p:val>
                                        </p:tav>
                                      </p:tavLst>
                                    </p:anim>
                                    <p:anim calcmode="lin" valueType="num">
                                      <p:cBhvr>
                                        <p:cTn id="12" dur="164" tmFilter="0, 0; 0.125,0.2665; 0.25,0.4; 0.375,0.465; 0.5,0.5;  0.625,0.535; 0.75,0.6; 0.875,0.7335; 1,1">
                                          <p:stCondLst>
                                            <p:cond delay="1656"/>
                                          </p:stCondLst>
                                        </p:cTn>
                                        <p:tgtEl>
                                          <p:spTgt spid="25604"/>
                                        </p:tgtEl>
                                        <p:attrNameLst>
                                          <p:attrName>ppt_y</p:attrName>
                                        </p:attrNameLst>
                                      </p:cBhvr>
                                      <p:tavLst>
                                        <p:tav tm="0" fmla="#ppt_y-sin(pi*$)/81">
                                          <p:val>
                                            <p:strVal val="0,000000"/>
                                          </p:val>
                                        </p:tav>
                                        <p:tav tm="100000">
                                          <p:val>
                                            <p:strVal val="1,000000"/>
                                          </p:val>
                                        </p:tav>
                                      </p:tavLst>
                                    </p:anim>
                                    <p:animScale>
                                      <p:cBhvr>
                                        <p:cTn id="13" dur="26">
                                          <p:stCondLst>
                                            <p:cond delay="650"/>
                                          </p:stCondLst>
                                        </p:cTn>
                                        <p:tgtEl>
                                          <p:spTgt spid="25604"/>
                                        </p:tgtEl>
                                      </p:cBhvr>
                                      <p:to x="100000" y="60000"/>
                                    </p:animScale>
                                    <p:animScale>
                                      <p:cBhvr>
                                        <p:cTn id="14" dur="166" decel="50000">
                                          <p:stCondLst>
                                            <p:cond delay="676"/>
                                          </p:stCondLst>
                                        </p:cTn>
                                        <p:tgtEl>
                                          <p:spTgt spid="25604"/>
                                        </p:tgtEl>
                                      </p:cBhvr>
                                      <p:to x="100000" y="100000"/>
                                    </p:animScale>
                                    <p:animScale>
                                      <p:cBhvr>
                                        <p:cTn id="15" dur="26">
                                          <p:stCondLst>
                                            <p:cond delay="1312"/>
                                          </p:stCondLst>
                                        </p:cTn>
                                        <p:tgtEl>
                                          <p:spTgt spid="25604"/>
                                        </p:tgtEl>
                                      </p:cBhvr>
                                      <p:to x="100000" y="80000"/>
                                    </p:animScale>
                                    <p:animScale>
                                      <p:cBhvr>
                                        <p:cTn id="16" dur="166" decel="50000">
                                          <p:stCondLst>
                                            <p:cond delay="1338"/>
                                          </p:stCondLst>
                                        </p:cTn>
                                        <p:tgtEl>
                                          <p:spTgt spid="25604"/>
                                        </p:tgtEl>
                                      </p:cBhvr>
                                      <p:to x="100000" y="100000"/>
                                    </p:animScale>
                                    <p:animScale>
                                      <p:cBhvr>
                                        <p:cTn id="17" dur="26">
                                          <p:stCondLst>
                                            <p:cond delay="1642"/>
                                          </p:stCondLst>
                                        </p:cTn>
                                        <p:tgtEl>
                                          <p:spTgt spid="25604"/>
                                        </p:tgtEl>
                                      </p:cBhvr>
                                      <p:to x="100000" y="90000"/>
                                    </p:animScale>
                                    <p:animScale>
                                      <p:cBhvr>
                                        <p:cTn id="18" dur="166" decel="50000">
                                          <p:stCondLst>
                                            <p:cond delay="1668"/>
                                          </p:stCondLst>
                                        </p:cTn>
                                        <p:tgtEl>
                                          <p:spTgt spid="25604"/>
                                        </p:tgtEl>
                                      </p:cBhvr>
                                      <p:to x="100000" y="100000"/>
                                    </p:animScale>
                                    <p:animScale>
                                      <p:cBhvr>
                                        <p:cTn id="19" dur="26">
                                          <p:stCondLst>
                                            <p:cond delay="1808"/>
                                          </p:stCondLst>
                                        </p:cTn>
                                        <p:tgtEl>
                                          <p:spTgt spid="25604"/>
                                        </p:tgtEl>
                                      </p:cBhvr>
                                      <p:to x="100000" y="95000"/>
                                    </p:animScale>
                                    <p:animScale>
                                      <p:cBhvr>
                                        <p:cTn id="20" dur="166" decel="50000">
                                          <p:stCondLst>
                                            <p:cond delay="1834"/>
                                          </p:stCondLst>
                                        </p:cTn>
                                        <p:tgtEl>
                                          <p:spTgt spid="2560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5606">
                                            <p:txEl>
                                              <p:charRg st="0" end="218"/>
                                            </p:txEl>
                                          </p:spTgt>
                                        </p:tgtEl>
                                        <p:attrNameLst>
                                          <p:attrName>style.visibility</p:attrName>
                                        </p:attrNameLst>
                                      </p:cBhvr>
                                      <p:to>
                                        <p:strVal val="visible"/>
                                      </p:to>
                                    </p:set>
                                    <p:animEffect transition="in" filter="strips(downLeft)">
                                      <p:cBhvr>
                                        <p:cTn id="25" dur="500"/>
                                        <p:tgtEl>
                                          <p:spTgt spid="25606">
                                            <p:txEl>
                                              <p:charRg st="0" end="2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p:nvPr/>
        </p:nvSpPr>
        <p:spPr>
          <a:xfrm>
            <a:off x="152400" y="304800"/>
            <a:ext cx="8839200" cy="6002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latin typeface="Times New Roman" panose="02020603050405020304" pitchFamily="18" charset="0"/>
                <a:cs typeface="Times New Roman" panose="02020603050405020304" pitchFamily="18" charset="0"/>
              </a:rPr>
              <a:t>Điều 8. Các 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vi bị nghiêm cấm</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1. Phân biệt đối xử về giới tính, dân tộc,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u da,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phần xã hội, tình trạng hôn nhân, tín ngưỡng, tôn giáo, nhiễm HIV, khuyết tật hoặc vì lý do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lập, gia nhập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hoạt động công đo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2. Ngược đãi người lao động, quấy rối tình dục tại nơi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việc.</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3. Cưỡng bức lao động.</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4. Lợi dụng danh nghĩa dạy nghề, tập nghề để trục lợi, bóc lột sức lao động hoặc dụ dỗ, ép buộc người học nghề, người tập nghề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hoạt động trái pháp luật.</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5. Sử dụng lao động chưa qua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tạo nghề hoặc chưa có chứng chỉ kỹ năng nghề quốc gia đối với nghề, công việc phải sử dụng lao động đã được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tạo nghề hoặc phải có chứng chỉ kỹ năng nghề quốc gia.</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6. Dụ dỗ, hứa hẹn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quảng cáo gian dối để lừa gạt người lao động hoặc lợi dụng dịch vụ việc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hoạt động đưa người lao động đi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việc ở nước ngo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theo hợp đồng để thực hiện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vi trái pháp luật.</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7. Sử dụng lao động chưa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niên trái pháp luật.</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descr="C:\Users\Admn\Desktop\tải xuống.jpg"/>
          <p:cNvPicPr>
            <a:picLocks noChangeAspect="1"/>
          </p:cNvPicPr>
          <p:nvPr/>
        </p:nvPicPr>
        <p:blipFill>
          <a:blip r:embed="rId1"/>
          <a:stretch>
            <a:fillRect/>
          </a:stretch>
        </p:blipFill>
        <p:spPr>
          <a:xfrm>
            <a:off x="228600" y="190500"/>
            <a:ext cx="4343400" cy="6477000"/>
          </a:xfrm>
          <a:prstGeom prst="rect">
            <a:avLst/>
          </a:prstGeom>
          <a:noFill/>
          <a:ln w="9525">
            <a:noFill/>
          </a:ln>
        </p:spPr>
      </p:pic>
      <p:pic>
        <p:nvPicPr>
          <p:cNvPr id="52227" name="Picture 3" descr="C:\Users\Admn\Desktop\2016-08-10_092527.jpg"/>
          <p:cNvPicPr>
            <a:picLocks noChangeAspect="1"/>
          </p:cNvPicPr>
          <p:nvPr/>
        </p:nvPicPr>
        <p:blipFill>
          <a:blip r:embed="rId2"/>
          <a:stretch>
            <a:fillRect/>
          </a:stretch>
        </p:blipFill>
        <p:spPr>
          <a:xfrm>
            <a:off x="4724400" y="76200"/>
            <a:ext cx="4419600" cy="3429000"/>
          </a:xfrm>
          <a:prstGeom prst="rect">
            <a:avLst/>
          </a:prstGeom>
          <a:noFill/>
          <a:ln w="9525">
            <a:noFill/>
          </a:ln>
        </p:spPr>
      </p:pic>
      <p:pic>
        <p:nvPicPr>
          <p:cNvPr id="52229" name="Picture 5" descr="C:\Users\Admn\Desktop\images.jpg"/>
          <p:cNvPicPr>
            <a:picLocks noChangeAspect="1"/>
          </p:cNvPicPr>
          <p:nvPr/>
        </p:nvPicPr>
        <p:blipFill>
          <a:blip r:embed="rId3"/>
          <a:stretch>
            <a:fillRect/>
          </a:stretch>
        </p:blipFill>
        <p:spPr>
          <a:xfrm>
            <a:off x="4724400" y="3429000"/>
            <a:ext cx="4419600" cy="3429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500"/>
                                        <p:tgtEl>
                                          <p:spTgt spid="52226"/>
                                        </p:tgtEl>
                                      </p:cBhvr>
                                    </p:animEffect>
                                  </p:childTnLst>
                                </p:cTn>
                              </p:par>
                              <p:par>
                                <p:cTn id="8" presetID="9" presetClass="entr" presetSubtype="0" fill="hold" nodeType="withEffect">
                                  <p:stCondLst>
                                    <p:cond delay="0"/>
                                  </p:stCondLst>
                                  <p:childTnLst>
                                    <p:set>
                                      <p:cBhvr>
                                        <p:cTn id="9" dur="1" fill="hold">
                                          <p:stCondLst>
                                            <p:cond delay="0"/>
                                          </p:stCondLst>
                                        </p:cTn>
                                        <p:tgtEl>
                                          <p:spTgt spid="52227"/>
                                        </p:tgtEl>
                                        <p:attrNameLst>
                                          <p:attrName>style.visibility</p:attrName>
                                        </p:attrNameLst>
                                      </p:cBhvr>
                                      <p:to>
                                        <p:strVal val="visible"/>
                                      </p:to>
                                    </p:set>
                                    <p:animEffect transition="in" filter="dissolve">
                                      <p:cBhvr>
                                        <p:cTn id="10" dur="500"/>
                                        <p:tgtEl>
                                          <p:spTgt spid="52227"/>
                                        </p:tgtEl>
                                      </p:cBhvr>
                                    </p:animEffect>
                                  </p:childTnLst>
                                </p:cTn>
                              </p:par>
                              <p:par>
                                <p:cTn id="11" presetID="9" presetClass="entr" presetSubtype="0" fill="hold" nodeType="withEffect">
                                  <p:stCondLst>
                                    <p:cond delay="0"/>
                                  </p:stCondLst>
                                  <p:childTnLst>
                                    <p:set>
                                      <p:cBhvr>
                                        <p:cTn id="12" dur="1" fill="hold">
                                          <p:stCondLst>
                                            <p:cond delay="0"/>
                                          </p:stCondLst>
                                        </p:cTn>
                                        <p:tgtEl>
                                          <p:spTgt spid="52229"/>
                                        </p:tgtEl>
                                        <p:attrNameLst>
                                          <p:attrName>style.visibility</p:attrName>
                                        </p:attrNameLst>
                                      </p:cBhvr>
                                      <p:to>
                                        <p:strVal val="visible"/>
                                      </p:to>
                                    </p:set>
                                    <p:animEffect transition="in" filter="dissolve">
                                      <p:cBhvr>
                                        <p:cTn id="13"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4" descr="DSC_0001"/>
          <p:cNvPicPr>
            <a:picLocks noChangeAspect="1"/>
          </p:cNvPicPr>
          <p:nvPr/>
        </p:nvPicPr>
        <p:blipFill>
          <a:blip r:embed="rId1">
            <a:lum bright="57999" contrast="-70000"/>
          </a:blip>
          <a:stretch>
            <a:fillRect/>
          </a:stretch>
        </p:blipFill>
        <p:spPr>
          <a:xfrm>
            <a:off x="0" y="-914400"/>
            <a:ext cx="9167813" cy="7772400"/>
          </a:xfrm>
          <a:prstGeom prst="rect">
            <a:avLst/>
          </a:prstGeom>
          <a:noFill/>
          <a:ln w="9525">
            <a:noFill/>
          </a:ln>
        </p:spPr>
      </p:pic>
      <p:sp>
        <p:nvSpPr>
          <p:cNvPr id="6146" name="Text Box 2"/>
          <p:cNvSpPr txBox="1"/>
          <p:nvPr/>
        </p:nvSpPr>
        <p:spPr>
          <a:xfrm>
            <a:off x="392113" y="1752600"/>
            <a:ext cx="838200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800" b="1" dirty="0">
                <a:solidFill>
                  <a:srgbClr val="0000FF"/>
                </a:solidFill>
                <a:latin typeface=".VnTime" panose="020B7200000000000000" pitchFamily="34" charset="0"/>
              </a:rPr>
              <a:t>      </a:t>
            </a:r>
            <a:r>
              <a:rPr lang="en-US" altLang="en-US" sz="2800" b="1" dirty="0">
                <a:solidFill>
                  <a:srgbClr val="0000FF"/>
                </a:solidFill>
                <a:latin typeface="Times New Roman" panose="02020603050405020304" pitchFamily="18" charset="0"/>
                <a:cs typeface="Times New Roman" panose="02020603050405020304" pitchFamily="18" charset="0"/>
              </a:rPr>
              <a:t>Sau khi thỏa thuận kí cam kết với công ti trách nhiệm hữu hạn Ho</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ng Long về công việc, tiền công, thời gian lao động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các điều kiện khác, Chị Ba được nhận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o công ti.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m việc được hơn một tháng, thấy có nơi khác công việc cũng như thế nhưng trả công cao hơn, chị đã tư ý thôi việc m</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không báo trước cho Giám đốc công ti.</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25604" name="Rectangle 3"/>
          <p:cNvSpPr/>
          <p:nvPr/>
        </p:nvSpPr>
        <p:spPr>
          <a:xfrm>
            <a:off x="381000" y="890588"/>
            <a:ext cx="2227263" cy="492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600" b="1" dirty="0">
                <a:solidFill>
                  <a:srgbClr val="FF0066"/>
                </a:solidFill>
                <a:latin typeface=".VnTime" panose="020B7200000000000000" pitchFamily="34" charset="0"/>
                <a:sym typeface="Wingdings 2" panose="05020102010507070707" pitchFamily="18" charset="2"/>
              </a:rPr>
              <a:t> </a:t>
            </a:r>
            <a:r>
              <a:rPr lang="en-US" altLang="en-US" sz="2600" b="1" dirty="0">
                <a:solidFill>
                  <a:srgbClr val="FF0066"/>
                </a:solidFill>
                <a:latin typeface=".VnTime" panose="020B7200000000000000" pitchFamily="34" charset="0"/>
              </a:rPr>
              <a:t>T×nh huèng</a:t>
            </a:r>
            <a:endParaRPr lang="en-US" altLang="en-US" sz="2600" b="1" dirty="0">
              <a:solidFill>
                <a:srgbClr val="FF0066"/>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BACK027"/>
          <p:cNvPicPr>
            <a:picLocks noChangeAspect="1"/>
          </p:cNvPicPr>
          <p:nvPr/>
        </p:nvPicPr>
        <p:blipFill>
          <a:blip r:embed="rId1"/>
          <a:stretch>
            <a:fillRect/>
          </a:stretch>
        </p:blipFill>
        <p:spPr>
          <a:xfrm>
            <a:off x="381000" y="169863"/>
            <a:ext cx="8382000" cy="6551612"/>
          </a:xfrm>
          <a:prstGeom prst="rect">
            <a:avLst/>
          </a:prstGeom>
          <a:noFill/>
          <a:ln w="9525">
            <a:noFill/>
          </a:ln>
        </p:spPr>
      </p:pic>
      <p:sp>
        <p:nvSpPr>
          <p:cNvPr id="6147" name="Rectangle 3"/>
          <p:cNvSpPr/>
          <p:nvPr/>
        </p:nvSpPr>
        <p:spPr>
          <a:xfrm>
            <a:off x="-768350" y="2255838"/>
            <a:ext cx="10439400" cy="51911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800" dirty="0"/>
          </a:p>
        </p:txBody>
      </p:sp>
      <p:sp>
        <p:nvSpPr>
          <p:cNvPr id="4100" name="WordArt 4"/>
          <p:cNvSpPr>
            <a:spLocks noChangeArrowheads="1" noChangeShapeType="1" noTextEdit="1"/>
          </p:cNvSpPr>
          <p:nvPr/>
        </p:nvSpPr>
        <p:spPr bwMode="auto">
          <a:xfrm>
            <a:off x="603250" y="457200"/>
            <a:ext cx="7696200" cy="990600"/>
          </a:xfrm>
          <a:prstGeom prst="rect">
            <a:avLst/>
          </a:prstGeom>
        </p:spPr>
        <p:txBody>
          <a:bodyPr wrap="none" numCol="1" fromWordArt="1">
            <a:prstTxWarp prst="textSlantUp">
              <a:avLst>
                <a:gd name="adj" fmla="val 5796"/>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0" cap="none" spc="0" normalizeH="0" baseline="0" noProof="0" dirty="0">
                <a:ln w="9525">
                  <a:solidFill>
                    <a:schemeClr val="tx1"/>
                  </a:solidFill>
                  <a:round/>
                </a:ln>
                <a:solidFill>
                  <a:schemeClr val="tx1"/>
                </a:solidFill>
                <a:effectLst/>
                <a:uLnTx/>
                <a:uFillTx/>
                <a:latin typeface="Times New Roman" panose="02020603050405020304"/>
                <a:ea typeface="+mn-ea"/>
                <a:cs typeface="Times New Roman" panose="02020603050405020304"/>
              </a:rPr>
              <a:t> </a:t>
            </a:r>
            <a:r>
              <a:rPr kumimoji="0" lang="en-US" sz="2400" b="1" i="0" u="none" strike="noStrike" kern="10" cap="none" spc="0" normalizeH="0" baseline="0" noProof="0" dirty="0">
                <a:ln w="9525">
                  <a:solidFill>
                    <a:schemeClr val="tx1"/>
                  </a:solidFill>
                  <a:round/>
                </a:ln>
                <a:solidFill>
                  <a:schemeClr val="tx1"/>
                </a:solidFill>
                <a:effectLst/>
                <a:uLnTx/>
                <a:uFillTx/>
                <a:latin typeface="Times New Roman" panose="02020603050405020304"/>
                <a:ea typeface="+mn-ea"/>
                <a:cs typeface="Times New Roman" panose="02020603050405020304"/>
              </a:rPr>
              <a:t>BÀI 14: QUYỀN VÀ NGHĨA VỤ LAO ĐỘNG.</a:t>
            </a:r>
            <a:endParaRPr kumimoji="0" lang="en-US" sz="2400" b="1" i="0" u="none" strike="noStrike" kern="10" cap="none" spc="0" normalizeH="0" baseline="0" noProof="0" dirty="0">
              <a:ln w="9525">
                <a:solidFill>
                  <a:schemeClr val="tx1"/>
                </a:solidFill>
                <a:round/>
              </a:ln>
              <a:solidFill>
                <a:schemeClr val="tx1"/>
              </a:solidFill>
              <a:effectLst/>
              <a:uLnTx/>
              <a:uFillTx/>
              <a:latin typeface="Times New Roman" panose="02020603050405020304"/>
              <a:ea typeface="+mn-ea"/>
              <a:cs typeface="Times New Roman" panose="02020603050405020304"/>
            </a:endParaRPr>
          </a:p>
        </p:txBody>
      </p:sp>
      <p:sp>
        <p:nvSpPr>
          <p:cNvPr id="6149" name="Footer Placeholder 6"/>
          <p:cNvSpPr txBox="1">
            <a:spLocks noGrp="1"/>
          </p:cNvSpPr>
          <p:nvPr/>
        </p:nvSpPr>
        <p:spPr>
          <a:xfrm>
            <a:off x="3028950" y="6356350"/>
            <a:ext cx="3086100"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400" dirty="0"/>
              <a:t>3</a:t>
            </a:r>
            <a:endParaRPr lang="en-US" altLang="en-US" sz="1400" dirty="0"/>
          </a:p>
        </p:txBody>
      </p:sp>
      <p:pic>
        <p:nvPicPr>
          <p:cNvPr id="6150" name="Picture 8" descr="35064271_14">
            <a:hlinkClick r:id="rId2" action="ppaction://hlinkfile"/>
          </p:cNvPr>
          <p:cNvPicPr>
            <a:picLocks noChangeAspect="1"/>
          </p:cNvPicPr>
          <p:nvPr/>
        </p:nvPicPr>
        <p:blipFill>
          <a:blip r:embed="rId3"/>
          <a:stretch>
            <a:fillRect/>
          </a:stretch>
        </p:blipFill>
        <p:spPr>
          <a:xfrm>
            <a:off x="6400800" y="4819650"/>
            <a:ext cx="2592388" cy="1954213"/>
          </a:xfrm>
          <a:prstGeom prst="rect">
            <a:avLst/>
          </a:prstGeom>
          <a:noFill/>
          <a:ln w="9525">
            <a:noFill/>
          </a:ln>
        </p:spPr>
      </p:pic>
      <p:sp>
        <p:nvSpPr>
          <p:cNvPr id="10" name="TextBox 1"/>
          <p:cNvSpPr txBox="1">
            <a:spLocks noChangeArrowheads="1"/>
          </p:cNvSpPr>
          <p:nvPr/>
        </p:nvSpPr>
        <p:spPr bwMode="auto">
          <a:xfrm>
            <a:off x="531813" y="1447800"/>
            <a:ext cx="8231188" cy="2370138"/>
          </a:xfrm>
          <a:prstGeom prst="rect">
            <a:avLst/>
          </a:prstGeom>
          <a:noFill/>
          <a:ln w="9525">
            <a:solidFill>
              <a:srgbClr val="0000FF"/>
            </a:solidFill>
            <a:miter lim="800000"/>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sz="2800" b="1" dirty="0">
                <a:solidFill>
                  <a:srgbClr val="0000FF"/>
                </a:solidFill>
                <a:latin typeface="Times New Roman" panose="02020603050405020304" pitchFamily="18" charset="0"/>
                <a:cs typeface="Times New Roman" panose="02020603050405020304" pitchFamily="18" charset="0"/>
              </a:rPr>
              <a:t>1. Tầm quan trọng của lao động.</a:t>
            </a:r>
            <a:endParaRPr sz="2800" dirty="0">
              <a:solidFill>
                <a:srgbClr val="0000FF"/>
              </a:solidFill>
              <a:latin typeface="Times New Roman" panose="02020603050405020304" pitchFamily="18" charset="0"/>
              <a:cs typeface="Times New Roman" panose="02020603050405020304" pitchFamily="18" charset="0"/>
            </a:endParaRPr>
          </a:p>
          <a:p>
            <a:pPr marL="0" lvl="0" indent="0">
              <a:spcBef>
                <a:spcPct val="0"/>
              </a:spcBef>
              <a:buNone/>
            </a:pPr>
            <a:r>
              <a:rPr sz="2800" b="1" dirty="0">
                <a:solidFill>
                  <a:srgbClr val="0000FF"/>
                </a:solidFill>
                <a:latin typeface="Times New Roman" panose="02020603050405020304" pitchFamily="18" charset="0"/>
                <a:cs typeface="Times New Roman" panose="02020603050405020304" pitchFamily="18" charset="0"/>
              </a:rPr>
              <a:t>2. Quyền v</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 nghĩa vụ lao động của công dân</a:t>
            </a:r>
            <a:r>
              <a:rPr sz="2800" b="1" dirty="0">
                <a:solidFill>
                  <a:srgbClr val="0000FF"/>
                </a:solidFill>
                <a:latin typeface="Times New Roman" panose="02020603050405020304" pitchFamily="18" charset="0"/>
                <a:cs typeface="Times New Roman" panose="02020603050405020304" pitchFamily="18" charset="0"/>
              </a:rPr>
              <a:t>.</a:t>
            </a:r>
            <a:endParaRPr sz="2800" dirty="0">
              <a:solidFill>
                <a:srgbClr val="0000FF"/>
              </a:solidFill>
              <a:latin typeface="Times New Roman" panose="02020603050405020304" pitchFamily="18" charset="0"/>
              <a:cs typeface="Times New Roman" panose="02020603050405020304" pitchFamily="18" charset="0"/>
            </a:endParaRPr>
          </a:p>
          <a:p>
            <a:pPr marL="0" lvl="0" indent="0">
              <a:spcBef>
                <a:spcPct val="0"/>
              </a:spcBef>
              <a:buNone/>
            </a:pPr>
            <a:r>
              <a:rPr sz="2800" b="1" dirty="0">
                <a:solidFill>
                  <a:srgbClr val="0000FF"/>
                </a:solidFill>
                <a:latin typeface="Times New Roman" panose="02020603050405020304" pitchFamily="18" charset="0"/>
                <a:cs typeface="Times New Roman" panose="02020603050405020304" pitchFamily="18" charset="0"/>
              </a:rPr>
              <a:t>3. Vai trò của nh</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 nước.</a:t>
            </a:r>
            <a:endParaRPr sz="2800" b="1" dirty="0">
              <a:solidFill>
                <a:srgbClr val="0000FF"/>
              </a:solidFill>
              <a:latin typeface="Times New Roman" panose="02020603050405020304" pitchFamily="18" charset="0"/>
              <a:cs typeface="Times New Roman" panose="02020603050405020304" pitchFamily="18" charset="0"/>
            </a:endParaRPr>
          </a:p>
          <a:p>
            <a:pPr marL="0" lvl="0" indent="0">
              <a:spcBef>
                <a:spcPct val="0"/>
              </a:spcBef>
              <a:buNone/>
            </a:pPr>
            <a:r>
              <a:rPr sz="2800" b="1" dirty="0">
                <a:solidFill>
                  <a:srgbClr val="0000FF"/>
                </a:solidFill>
                <a:latin typeface="Times New Roman" panose="02020603050405020304" pitchFamily="18" charset="0"/>
                <a:cs typeface="Times New Roman" panose="02020603050405020304" pitchFamily="18" charset="0"/>
              </a:rPr>
              <a:t>4. Quy định của PL về sử dụng lao động trẻ em.</a:t>
            </a:r>
            <a:endParaRPr sz="2800" b="1" dirty="0">
              <a:solidFill>
                <a:srgbClr val="0000FF"/>
              </a:solidFill>
              <a:latin typeface="Times New Roman" panose="02020603050405020304" pitchFamily="18" charset="0"/>
              <a:cs typeface="Times New Roman" panose="02020603050405020304" pitchFamily="18" charset="0"/>
            </a:endParaRPr>
          </a:p>
          <a:p>
            <a:pPr marL="0" lvl="0" indent="0">
              <a:spcBef>
                <a:spcPct val="0"/>
              </a:spcBef>
              <a:buNone/>
            </a:pPr>
            <a:r>
              <a:rPr sz="2800" b="1" dirty="0">
                <a:solidFill>
                  <a:srgbClr val="0000FF"/>
                </a:solidFill>
                <a:latin typeface="Times New Roman" panose="02020603050405020304" pitchFamily="18" charset="0"/>
                <a:cs typeface="Times New Roman" panose="02020603050405020304" pitchFamily="18" charset="0"/>
              </a:rPr>
              <a:t>5. Trách nhiệm của học sinh. </a:t>
            </a:r>
            <a:r>
              <a:rPr sz="3600" b="1" dirty="0">
                <a:solidFill>
                  <a:srgbClr val="0000FF"/>
                </a:solidFill>
                <a:latin typeface="Times New Roman" panose="02020603050405020304" pitchFamily="18" charset="0"/>
                <a:cs typeface="Times New Roman" panose="02020603050405020304" pitchFamily="18" charset="0"/>
              </a:rPr>
              <a:t> </a:t>
            </a:r>
            <a:endParaRPr sz="3600" dirty="0">
              <a:solidFill>
                <a:srgbClr val="0000FF"/>
              </a:solidFill>
              <a:latin typeface="Times New Roman" panose="02020603050405020304" pitchFamily="18" charset="0"/>
              <a:ea typeface="Times New Roman" panose="02020603050405020304" pitchFamily="18" charset="0"/>
            </a:endParaRPr>
          </a:p>
        </p:txBody>
      </p:sp>
      <p:pic>
        <p:nvPicPr>
          <p:cNvPr id="6152" name="Picture 8" descr="35064271_14">
            <a:hlinkClick r:id="rId2" action="ppaction://hlinkfile"/>
          </p:cNvPr>
          <p:cNvPicPr>
            <a:picLocks noChangeAspect="1"/>
          </p:cNvPicPr>
          <p:nvPr/>
        </p:nvPicPr>
        <p:blipFill>
          <a:blip r:embed="rId3"/>
          <a:stretch>
            <a:fillRect/>
          </a:stretch>
        </p:blipFill>
        <p:spPr>
          <a:xfrm>
            <a:off x="0" y="4724400"/>
            <a:ext cx="2592388" cy="19542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5"/>
          <p:cNvSpPr txBox="1"/>
          <p:nvPr/>
        </p:nvSpPr>
        <p:spPr>
          <a:xfrm>
            <a:off x="781050" y="552450"/>
            <a:ext cx="7753350"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Bản cam kết giữa chị Ba và Giám đốc công ti TNHH Hoàng Long được gọi là gì? Chị Ba có tự ý thôi việc được không?</a:t>
            </a:r>
            <a:endParaRPr lang="en-US" altLang="en-US" sz="2800" b="1" dirty="0">
              <a:latin typeface="Times New Roman" panose="02020603050405020304" pitchFamily="18" charset="0"/>
            </a:endParaRPr>
          </a:p>
        </p:txBody>
      </p:sp>
      <p:sp>
        <p:nvSpPr>
          <p:cNvPr id="17415" name="Text Box 7"/>
          <p:cNvSpPr txBox="1"/>
          <p:nvPr/>
        </p:nvSpPr>
        <p:spPr>
          <a:xfrm>
            <a:off x="781050" y="2133600"/>
            <a:ext cx="6629400" cy="1246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Bản cam kết giữa chị Ba và công ti trách nhiệm hữu hạn Hoàng Long là hợp đồng lao động vì:</a:t>
            </a:r>
            <a:endParaRPr lang="en-US" altLang="en-US" sz="2400" dirty="0">
              <a:latin typeface="Times New Roman" panose="02020603050405020304" pitchFamily="18" charset="0"/>
            </a:endParaRPr>
          </a:p>
          <a:p>
            <a:pPr marL="0" lvl="0" indent="0" eaLnBrk="1" hangingPunct="1">
              <a:spcBef>
                <a:spcPct val="50000"/>
              </a:spcBef>
              <a:buNone/>
            </a:pPr>
            <a:r>
              <a:rPr lang="en-US" altLang="en-US" sz="1800" dirty="0">
                <a:latin typeface="Times New Roman" panose="02020603050405020304" pitchFamily="18" charset="0"/>
              </a:rPr>
              <a:t>	</a:t>
            </a:r>
            <a:endParaRPr lang="en-US" altLang="en-US" sz="1800" dirty="0">
              <a:latin typeface="Times New Roman" panose="02020603050405020304" pitchFamily="18" charset="0"/>
            </a:endParaRPr>
          </a:p>
        </p:txBody>
      </p:sp>
      <p:sp>
        <p:nvSpPr>
          <p:cNvPr id="17416" name="Text Box 8"/>
          <p:cNvSpPr txBox="1"/>
          <p:nvPr/>
        </p:nvSpPr>
        <p:spPr>
          <a:xfrm>
            <a:off x="742950" y="3379788"/>
            <a:ext cx="8172450" cy="2678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 Đó là sự thỏa thuận giữa hai bên (Chị Ba là người lao động) và công ti (người sử dụng lao động) </a:t>
            </a:r>
            <a:endParaRPr lang="en-US" altLang="en-US" sz="2400" dirty="0">
              <a:latin typeface="Times New Roman" panose="02020603050405020304" pitchFamily="18" charset="0"/>
            </a:endParaRPr>
          </a:p>
          <a:p>
            <a:pPr marL="0" lvl="0" indent="0" eaLnBrk="1" hangingPunct="1">
              <a:spcBef>
                <a:spcPct val="50000"/>
              </a:spcBef>
              <a:buNone/>
            </a:pPr>
            <a:r>
              <a:rPr lang="en-US" altLang="en-US" sz="2400" dirty="0">
                <a:latin typeface="Times New Roman" panose="02020603050405020304" pitchFamily="18" charset="0"/>
              </a:rPr>
              <a:t>+ Bản cam kết có thể hiện một số nội dung chính của hoạt động (việc làm, tiền công, thời gian,…)</a:t>
            </a:r>
            <a:endParaRPr lang="en-US" altLang="en-US" sz="2400" dirty="0">
              <a:latin typeface="Times New Roman" panose="02020603050405020304" pitchFamily="18" charset="0"/>
            </a:endParaRPr>
          </a:p>
          <a:p>
            <a:pPr marL="0" lvl="0" indent="0" eaLnBrk="1" hangingPunct="1">
              <a:spcBef>
                <a:spcPct val="50000"/>
              </a:spcBef>
              <a:buNone/>
            </a:pPr>
            <a:r>
              <a:rPr lang="en-US" altLang="en-US" sz="2400" dirty="0">
                <a:latin typeface="Times New Roman" panose="02020603050405020304" pitchFamily="18" charset="0"/>
              </a:rPr>
              <a:t>+ Chị Ba tự ý thôi việc không báo trước là vi phạm hợp đồng lao động</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500" fill="hold"/>
                                        <p:tgtEl>
                                          <p:spTgt spid="17415"/>
                                        </p:tgtEl>
                                        <p:attrNameLst>
                                          <p:attrName>ppt_w</p:attrName>
                                        </p:attrNameLst>
                                      </p:cBhvr>
                                      <p:tavLst>
                                        <p:tav tm="0">
                                          <p:val>
                                            <p:strVal val="#ppt_w*0.05"/>
                                          </p:val>
                                        </p:tav>
                                        <p:tav tm="100000">
                                          <p:val>
                                            <p:strVal val="#ppt_w"/>
                                          </p:val>
                                        </p:tav>
                                      </p:tavLst>
                                    </p:anim>
                                    <p:anim calcmode="lin" valueType="num">
                                      <p:cBhvr>
                                        <p:cTn id="8" dur="500" fill="hold"/>
                                        <p:tgtEl>
                                          <p:spTgt spid="17415"/>
                                        </p:tgtEl>
                                        <p:attrNameLst>
                                          <p:attrName>ppt_h</p:attrName>
                                        </p:attrNameLst>
                                      </p:cBhvr>
                                      <p:tavLst>
                                        <p:tav tm="0">
                                          <p:val>
                                            <p:strVal val="#ppt_h"/>
                                          </p:val>
                                        </p:tav>
                                        <p:tav tm="100000">
                                          <p:val>
                                            <p:strVal val="#ppt_h"/>
                                          </p:val>
                                        </p:tav>
                                      </p:tavLst>
                                    </p:anim>
                                    <p:anim calcmode="lin" valueType="num">
                                      <p:cBhvr>
                                        <p:cTn id="9" dur="500" fill="hold"/>
                                        <p:tgtEl>
                                          <p:spTgt spid="17415"/>
                                        </p:tgtEl>
                                        <p:attrNameLst>
                                          <p:attrName>ppt_x</p:attrName>
                                        </p:attrNameLst>
                                      </p:cBhvr>
                                      <p:tavLst>
                                        <p:tav tm="0">
                                          <p:val>
                                            <p:strVal val="#ppt_x-.2"/>
                                          </p:val>
                                        </p:tav>
                                        <p:tav tm="100000">
                                          <p:val>
                                            <p:strVal val="#ppt_x"/>
                                          </p:val>
                                        </p:tav>
                                      </p:tavLst>
                                    </p:anim>
                                    <p:anim calcmode="lin" valueType="num">
                                      <p:cBhvr>
                                        <p:cTn id="10" dur="500" fill="hold"/>
                                        <p:tgtEl>
                                          <p:spTgt spid="17415"/>
                                        </p:tgtEl>
                                        <p:attrNameLst>
                                          <p:attrName>ppt_y</p:attrName>
                                        </p:attrNameLst>
                                      </p:cBhvr>
                                      <p:tavLst>
                                        <p:tav tm="0">
                                          <p:val>
                                            <p:strVal val="#ppt_y"/>
                                          </p:val>
                                        </p:tav>
                                        <p:tav tm="100000">
                                          <p:val>
                                            <p:strVal val="#ppt_y"/>
                                          </p:val>
                                        </p:tav>
                                      </p:tavLst>
                                    </p:anim>
                                    <p:animEffect transition="in" filter="fade">
                                      <p:cBhvr>
                                        <p:cTn id="11" dur="500"/>
                                        <p:tgtEl>
                                          <p:spTgt spid="174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ppt_w</p:attrName>
                                        </p:attrNameLst>
                                      </p:cBhvr>
                                      <p:tavLst>
                                        <p:tav tm="0">
                                          <p:val>
                                            <p:strVal val="0,000000"/>
                                          </p:val>
                                        </p:tav>
                                        <p:tav tm="100000">
                                          <p:val>
                                            <p:strVal val="#ppt_w"/>
                                          </p:val>
                                        </p:tav>
                                      </p:tavLst>
                                    </p:anim>
                                    <p:anim calcmode="lin" valueType="num">
                                      <p:cBhvr>
                                        <p:cTn id="17" dur="500" fill="hold"/>
                                        <p:tgtEl>
                                          <p:spTgt spid="17416"/>
                                        </p:tgtEl>
                                        <p:attrNameLst>
                                          <p:attrName>ppt_h</p:attrName>
                                        </p:attrNameLst>
                                      </p:cBhvr>
                                      <p:tavLst>
                                        <p:tav tm="0">
                                          <p:val>
                                            <p:strVal val="0,000000"/>
                                          </p:val>
                                        </p:tav>
                                        <p:tav tm="100000">
                                          <p:val>
                                            <p:strVal val="#ppt_h"/>
                                          </p:val>
                                        </p:tav>
                                      </p:tavLst>
                                    </p:anim>
                                    <p:animEffect transition="in" filter="fade">
                                      <p:cBhvr>
                                        <p:cTn id="1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1"/>
          <p:cNvSpPr/>
          <p:nvPr/>
        </p:nvSpPr>
        <p:spPr>
          <a:xfrm>
            <a:off x="990600" y="838200"/>
            <a:ext cx="7543800" cy="5257800"/>
          </a:xfrm>
          <a:prstGeom prst="cloudCallout">
            <a:avLst>
              <a:gd name="adj1" fmla="val -53935"/>
              <a:gd name="adj2" fmla="val 46736"/>
            </a:avLst>
          </a:prstGeom>
          <a:no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4000" b="1" dirty="0">
              <a:solidFill>
                <a:srgbClr val="FFFF00"/>
              </a:solidFill>
              <a:latin typeface="Times New Roman" panose="02020603050405020304" pitchFamily="18" charset="0"/>
              <a:ea typeface="Times New Roman" panose="02020603050405020304" pitchFamily="18" charset="0"/>
            </a:endParaRPr>
          </a:p>
        </p:txBody>
      </p:sp>
      <p:sp>
        <p:nvSpPr>
          <p:cNvPr id="3" name="Rectangle 12"/>
          <p:cNvSpPr/>
          <p:nvPr/>
        </p:nvSpPr>
        <p:spPr>
          <a:xfrm>
            <a:off x="1905000" y="2057400"/>
            <a:ext cx="5867400" cy="2667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6600" b="1" dirty="0">
                <a:latin typeface="Times New Roman" panose="02020603050405020304" pitchFamily="18" charset="0"/>
                <a:cs typeface="Times New Roman" panose="02020603050405020304" pitchFamily="18" charset="0"/>
              </a:rPr>
              <a:t>Em hiểu thế n</a:t>
            </a:r>
            <a:r>
              <a:rPr lang="en-US" altLang="en-US" sz="6600" b="1" dirty="0">
                <a:latin typeface="Times New Roman" panose="02020603050405020304" pitchFamily="18" charset="0"/>
                <a:ea typeface="Times New Roman" panose="02020603050405020304" pitchFamily="18" charset="0"/>
              </a:rPr>
              <a:t>à</a:t>
            </a:r>
            <a:r>
              <a:rPr lang="en-US" altLang="en-US" sz="6600" b="1" dirty="0">
                <a:latin typeface="Times New Roman" panose="02020603050405020304" pitchFamily="18" charset="0"/>
                <a:cs typeface="Times New Roman" panose="02020603050405020304" pitchFamily="18" charset="0"/>
              </a:rPr>
              <a:t>o l</a:t>
            </a:r>
            <a:r>
              <a:rPr lang="en-US" altLang="en-US" sz="6600" b="1" dirty="0">
                <a:latin typeface="Times New Roman" panose="02020603050405020304" pitchFamily="18" charset="0"/>
                <a:ea typeface="Times New Roman" panose="02020603050405020304" pitchFamily="18" charset="0"/>
              </a:rPr>
              <a:t>à</a:t>
            </a:r>
            <a:r>
              <a:rPr lang="en-US" altLang="en-US" sz="6600" b="1" dirty="0">
                <a:latin typeface="Times New Roman" panose="02020603050405020304" pitchFamily="18" charset="0"/>
                <a:cs typeface="Times New Roman" panose="02020603050405020304" pitchFamily="18" charset="0"/>
              </a:rPr>
              <a:t> hợp đồng lao động?</a:t>
            </a:r>
            <a:endParaRPr lang="en-US" altLang="en-US" sz="66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1"/>
          <p:cNvPicPr>
            <a:picLocks noChangeAspect="1"/>
          </p:cNvPicPr>
          <p:nvPr/>
        </p:nvPicPr>
        <p:blipFill>
          <a:blip r:embed="rId1"/>
          <a:stretch>
            <a:fillRect/>
          </a:stretch>
        </p:blipFill>
        <p:spPr>
          <a:xfrm>
            <a:off x="0" y="76200"/>
            <a:ext cx="9144000" cy="67818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p:cNvPicPr>
            <a:picLocks noChangeAspect="1"/>
          </p:cNvPicPr>
          <p:nvPr/>
        </p:nvPicPr>
        <p:blipFill>
          <a:blip r:embed="rId1"/>
          <a:stretch>
            <a:fillRect/>
          </a:stretch>
        </p:blipFill>
        <p:spPr>
          <a:xfrm>
            <a:off x="0" y="76200"/>
            <a:ext cx="9144000" cy="67056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15" descr="0207Ec22"/>
          <p:cNvPicPr>
            <a:picLocks noChangeAspect="1"/>
          </p:cNvPicPr>
          <p:nvPr/>
        </p:nvPicPr>
        <p:blipFill>
          <a:blip r:embed="rId1">
            <a:lum bright="70001" contrast="-70000"/>
          </a:blip>
          <a:stretch>
            <a:fillRect/>
          </a:stretch>
        </p:blipFill>
        <p:spPr>
          <a:xfrm>
            <a:off x="0" y="0"/>
            <a:ext cx="9144000" cy="6858000"/>
          </a:xfrm>
          <a:prstGeom prst="rect">
            <a:avLst/>
          </a:prstGeom>
          <a:noFill/>
          <a:ln w="9525">
            <a:noFill/>
          </a:ln>
        </p:spPr>
      </p:pic>
      <p:sp>
        <p:nvSpPr>
          <p:cNvPr id="27660" name="Rectangle 12"/>
          <p:cNvSpPr/>
          <p:nvPr/>
        </p:nvSpPr>
        <p:spPr>
          <a:xfrm>
            <a:off x="838200" y="457200"/>
            <a:ext cx="7620000" cy="4524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b="1" i="1" dirty="0">
                <a:solidFill>
                  <a:srgbClr val="0000FF"/>
                </a:solidFill>
                <a:latin typeface=".VnTime" panose="020B7200000000000000" pitchFamily="34" charset="0"/>
              </a:rPr>
              <a:t>- </a:t>
            </a:r>
            <a:r>
              <a:rPr lang="en-US" altLang="en-US" b="1" i="1" dirty="0">
                <a:solidFill>
                  <a:srgbClr val="0000FF"/>
                </a:solidFill>
                <a:latin typeface="Times New Roman" panose="02020603050405020304" pitchFamily="18" charset="0"/>
                <a:cs typeface="Times New Roman" panose="02020603050405020304" pitchFamily="18" charset="0"/>
              </a:rPr>
              <a:t>Khi l</a:t>
            </a:r>
            <a:r>
              <a:rPr lang="en-US" altLang="en-US" b="1" i="1" dirty="0">
                <a:solidFill>
                  <a:srgbClr val="0000FF"/>
                </a:solidFill>
                <a:latin typeface="Times New Roman" panose="02020603050405020304" pitchFamily="18" charset="0"/>
                <a:ea typeface="Times New Roman" panose="02020603050405020304" pitchFamily="18" charset="0"/>
              </a:rPr>
              <a:t>à</a:t>
            </a:r>
            <a:r>
              <a:rPr lang="en-US" altLang="en-US" b="1" i="1" dirty="0">
                <a:solidFill>
                  <a:srgbClr val="0000FF"/>
                </a:solidFill>
                <a:latin typeface="Times New Roman" panose="02020603050405020304" pitchFamily="18" charset="0"/>
                <a:cs typeface="Times New Roman" panose="02020603050405020304" pitchFamily="18" charset="0"/>
              </a:rPr>
              <a:t>m việc tại một nơi n</a:t>
            </a:r>
            <a:r>
              <a:rPr lang="en-US" altLang="en-US" b="1" i="1" dirty="0">
                <a:solidFill>
                  <a:srgbClr val="0000FF"/>
                </a:solidFill>
                <a:latin typeface="Times New Roman" panose="02020603050405020304" pitchFamily="18" charset="0"/>
                <a:ea typeface="Times New Roman" panose="02020603050405020304" pitchFamily="18" charset="0"/>
              </a:rPr>
              <a:t>à</a:t>
            </a:r>
            <a:r>
              <a:rPr lang="en-US" altLang="en-US" b="1" i="1" dirty="0">
                <a:solidFill>
                  <a:srgbClr val="0000FF"/>
                </a:solidFill>
                <a:latin typeface="Times New Roman" panose="02020603050405020304" pitchFamily="18" charset="0"/>
                <a:cs typeface="Times New Roman" panose="02020603050405020304" pitchFamily="18" charset="0"/>
              </a:rPr>
              <a:t>o đó, cần phải có HĐLĐ.</a:t>
            </a:r>
            <a:endParaRPr lang="en-US" altLang="en-US" b="1" i="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50000"/>
              </a:spcBef>
              <a:buNone/>
            </a:pPr>
            <a:r>
              <a:rPr lang="en-US" altLang="en-US" b="1" i="1" dirty="0">
                <a:solidFill>
                  <a:srgbClr val="0000FF"/>
                </a:solidFill>
                <a:latin typeface=".VnTime" panose="020B7200000000000000" pitchFamily="34" charset="0"/>
              </a:rPr>
              <a:t>- </a:t>
            </a:r>
            <a:r>
              <a:rPr lang="en-US" altLang="en-US" b="1" i="1" dirty="0">
                <a:solidFill>
                  <a:srgbClr val="0000FF"/>
                </a:solidFill>
                <a:latin typeface="Times New Roman" panose="02020603050405020304" pitchFamily="18" charset="0"/>
                <a:cs typeface="Times New Roman" panose="02020603050405020304" pitchFamily="18" charset="0"/>
              </a:rPr>
              <a:t>Nội dung cơ bản của một HĐLĐ:</a:t>
            </a:r>
            <a:r>
              <a:rPr lang="en-US" altLang="en-US" b="1" i="1" dirty="0">
                <a:solidFill>
                  <a:srgbClr val="0000FF"/>
                </a:solidFill>
                <a:latin typeface=".VnTime" panose="020B7200000000000000" pitchFamily="34" charset="0"/>
              </a:rPr>
              <a:t> </a:t>
            </a:r>
            <a:r>
              <a:rPr lang="en-US" altLang="en-US" b="1" i="1" dirty="0">
                <a:solidFill>
                  <a:srgbClr val="0000FF"/>
                </a:solidFill>
                <a:latin typeface="Times New Roman" panose="02020603050405020304" pitchFamily="18" charset="0"/>
                <a:cs typeface="Times New Roman" panose="02020603050405020304" pitchFamily="18" charset="0"/>
              </a:rPr>
              <a:t>Người lao động v</a:t>
            </a:r>
            <a:r>
              <a:rPr lang="en-US" altLang="en-US" b="1" i="1" dirty="0">
                <a:solidFill>
                  <a:srgbClr val="0000FF"/>
                </a:solidFill>
                <a:latin typeface="Times New Roman" panose="02020603050405020304" pitchFamily="18" charset="0"/>
                <a:ea typeface="Times New Roman" panose="02020603050405020304" pitchFamily="18" charset="0"/>
              </a:rPr>
              <a:t>à</a:t>
            </a:r>
            <a:r>
              <a:rPr lang="en-US" altLang="en-US" b="1" i="1" dirty="0">
                <a:solidFill>
                  <a:srgbClr val="0000FF"/>
                </a:solidFill>
                <a:latin typeface="Times New Roman" panose="02020603050405020304" pitchFamily="18" charset="0"/>
                <a:cs typeface="Times New Roman" panose="02020603050405020304" pitchFamily="18" charset="0"/>
              </a:rPr>
              <a:t> người sử dụng lao động cần tuân thủ các điều khoản đã thỏa thuận trong HĐLĐ.</a:t>
            </a:r>
            <a:endParaRPr lang="en-US" altLang="en-US" b="1" i="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50000"/>
              </a:spcBef>
              <a:buNone/>
            </a:pPr>
            <a:r>
              <a:rPr lang="en-US" altLang="en-US" b="1" i="1" dirty="0">
                <a:solidFill>
                  <a:srgbClr val="0000FF"/>
                </a:solidFill>
                <a:latin typeface=".VnTime" panose="020B7200000000000000" pitchFamily="34" charset="0"/>
              </a:rPr>
              <a:t>- </a:t>
            </a:r>
            <a:r>
              <a:rPr lang="en-US" altLang="en-US" b="1" i="1" dirty="0">
                <a:solidFill>
                  <a:srgbClr val="0000FF"/>
                </a:solidFill>
                <a:latin typeface="Times New Roman" panose="02020603050405020304" pitchFamily="18" charset="0"/>
                <a:cs typeface="Times New Roman" panose="02020603050405020304" pitchFamily="18" charset="0"/>
              </a:rPr>
              <a:t>Vi phạm HĐLĐ có thể bị xử lí trước pháp luật.</a:t>
            </a:r>
            <a:endParaRPr lang="en-US" altLang="en-US" b="1" i="1" dirty="0">
              <a:solidFill>
                <a:srgbClr val="0000FF"/>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762000" y="5499100"/>
            <a:ext cx="723900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FF0000"/>
                </a:solidFill>
                <a:latin typeface="Times New Roman" panose="02020603050405020304" pitchFamily="18" charset="0"/>
              </a:rPr>
              <a:t>Hợp đồng lao động là gì?</a:t>
            </a:r>
            <a:endParaRPr lang="en-US" altLang="en-US"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7660"/>
                                        </p:tgtEl>
                                        <p:attrNameLst>
                                          <p:attrName>style.visibility</p:attrName>
                                        </p:attrNameLst>
                                      </p:cBhvr>
                                      <p:to>
                                        <p:strVal val="visible"/>
                                      </p:to>
                                    </p:set>
                                    <p:anim calcmode="lin" valueType="num">
                                      <p:cBhvr>
                                        <p:cTn id="7" dur="1000" fill="hold"/>
                                        <p:tgtEl>
                                          <p:spTgt spid="27660"/>
                                        </p:tgtEl>
                                        <p:attrNameLst>
                                          <p:attrName>ppt_w</p:attrName>
                                        </p:attrNameLst>
                                      </p:cBhvr>
                                      <p:tavLst>
                                        <p:tav tm="0">
                                          <p:val>
                                            <p:strVal val="0,000000"/>
                                          </p:val>
                                        </p:tav>
                                        <p:tav tm="100000">
                                          <p:val>
                                            <p:strVal val="#ppt_w"/>
                                          </p:val>
                                        </p:tav>
                                      </p:tavLst>
                                    </p:anim>
                                    <p:anim calcmode="lin" valueType="num">
                                      <p:cBhvr>
                                        <p:cTn id="8" dur="1000" fill="hold"/>
                                        <p:tgtEl>
                                          <p:spTgt spid="27660"/>
                                        </p:tgtEl>
                                        <p:attrNameLst>
                                          <p:attrName>ppt_h</p:attrName>
                                        </p:attrNameLst>
                                      </p:cBhvr>
                                      <p:tavLst>
                                        <p:tav tm="0">
                                          <p:val>
                                            <p:strVal val="0,000000"/>
                                          </p:val>
                                        </p:tav>
                                        <p:tav tm="100000">
                                          <p:val>
                                            <p:strVal val="#ppt_h"/>
                                          </p:val>
                                        </p:tav>
                                      </p:tavLst>
                                    </p:anim>
                                    <p:anim calcmode="lin" valueType="num">
                                      <p:cBhvr>
                                        <p:cTn id="9" dur="1000" fill="hold"/>
                                        <p:tgtEl>
                                          <p:spTgt spid="27660"/>
                                        </p:tgtEl>
                                        <p:attrNameLst>
                                          <p:attrName>style.rotation</p:attrName>
                                        </p:attrNameLst>
                                      </p:cBhvr>
                                      <p:tavLst>
                                        <p:tav tm="0">
                                          <p:val>
                                            <p:strVal val="90,000000"/>
                                          </p:val>
                                        </p:tav>
                                        <p:tav tm="100000">
                                          <p:val>
                                            <p:strVal val="0,000000"/>
                                          </p:val>
                                        </p:tav>
                                      </p:tavLst>
                                    </p:anim>
                                    <p:animEffect transition="in" filter="fade">
                                      <p:cBhvr>
                                        <p:cTn id="10" dur="1000"/>
                                        <p:tgtEl>
                                          <p:spTgt spid="2766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38100" y="2286000"/>
            <a:ext cx="2667000" cy="16002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FFFFFF"/>
                </a:solidFill>
                <a:latin typeface="Times New Roman" panose="02020603050405020304" pitchFamily="18" charset="0"/>
                <a:cs typeface="Times New Roman" panose="02020603050405020304" pitchFamily="18" charset="0"/>
              </a:rPr>
              <a:t>HỢP ĐỒNG LAO ĐỘNG</a:t>
            </a:r>
            <a:endParaRPr sz="3200" dirty="0">
              <a:solidFill>
                <a:srgbClr val="FFFF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3352800" y="152400"/>
            <a:ext cx="5562600" cy="1754188"/>
          </a:xfrm>
          <a:prstGeom prst="rect">
            <a:avLst/>
          </a:prstGeom>
          <a:ln w="38100">
            <a:solidFill>
              <a:schemeClr val="tx1"/>
            </a:solidFill>
          </a:ln>
        </p:spPr>
        <p:txBody>
          <a:bodyPr>
            <a:spAutoFit/>
          </a:bodyPr>
          <a:p>
            <a:pPr eaLnBrk="1" hangingPunct="1">
              <a:buNone/>
            </a:pPr>
            <a:r>
              <a:rPr sz="3600" b="1" dirty="0">
                <a:effectLst>
                  <a:outerShdw blurRad="38100" dist="38100" dir="2700000">
                    <a:srgbClr val="C0C0C0"/>
                  </a:outerShdw>
                </a:effectLst>
                <a:latin typeface="Times New Roman" panose="02020603050405020304" pitchFamily="18" charset="0"/>
                <a:cs typeface="Times New Roman" panose="02020603050405020304" pitchFamily="18" charset="0"/>
              </a:rPr>
              <a:t>L</a:t>
            </a:r>
            <a:r>
              <a:rPr sz="36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600" b="1" dirty="0">
                <a:effectLst>
                  <a:outerShdw blurRad="38100" dist="38100" dir="2700000">
                    <a:srgbClr val="C0C0C0"/>
                  </a:outerShdw>
                </a:effectLst>
                <a:latin typeface="Times New Roman" panose="02020603050405020304" pitchFamily="18" charset="0"/>
                <a:cs typeface="Times New Roman" panose="02020603050405020304" pitchFamily="18" charset="0"/>
              </a:rPr>
              <a:t> sự thỏa thuận giữa người sử dụng lao động v</a:t>
            </a:r>
            <a:r>
              <a:rPr sz="36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600" b="1" dirty="0">
                <a:effectLst>
                  <a:outerShdw blurRad="38100" dist="38100" dir="2700000">
                    <a:srgbClr val="C0C0C0"/>
                  </a:outerShdw>
                </a:effectLst>
                <a:latin typeface="Times New Roman" panose="02020603050405020304" pitchFamily="18" charset="0"/>
                <a:cs typeface="Times New Roman" panose="02020603050405020304" pitchFamily="18" charset="0"/>
              </a:rPr>
              <a:t> người lao động.</a:t>
            </a:r>
            <a:endParaRPr sz="3600" dirty="0">
              <a:latin typeface="Arial" panose="020B0604020202020204" pitchFamily="34" charset="0"/>
            </a:endParaRPr>
          </a:p>
        </p:txBody>
      </p:sp>
      <p:sp>
        <p:nvSpPr>
          <p:cNvPr id="6" name="Rectangle 5"/>
          <p:cNvSpPr/>
          <p:nvPr/>
        </p:nvSpPr>
        <p:spPr>
          <a:xfrm>
            <a:off x="3400425" y="2209800"/>
            <a:ext cx="5602288" cy="1077913"/>
          </a:xfrm>
          <a:prstGeom prst="rect">
            <a:avLst/>
          </a:prstGeom>
          <a:ln w="38100">
            <a:solidFill>
              <a:srgbClr val="0000FF"/>
            </a:solidFill>
          </a:ln>
        </p:spPr>
        <p:txBody>
          <a:bodyPr>
            <a:spAutoFit/>
          </a:bodyPr>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Nguyên tắc: Bình đẳng, tự nguyện</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 name="TextBox 23"/>
          <p:cNvSpPr txBox="1">
            <a:spLocks noChangeArrowheads="1"/>
          </p:cNvSpPr>
          <p:nvPr/>
        </p:nvSpPr>
        <p:spPr bwMode="auto">
          <a:xfrm>
            <a:off x="3352800" y="3505200"/>
            <a:ext cx="5638800" cy="3046413"/>
          </a:xfrm>
          <a:prstGeom prst="rect">
            <a:avLst/>
          </a:prstGeom>
          <a:noFill/>
          <a:ln w="38100">
            <a:solidFill>
              <a:srgbClr val="0000FF"/>
            </a:solidFill>
            <a:prstDash val="solid"/>
            <a:miter lim="800000"/>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b="1" dirty="0">
                <a:latin typeface="Times New Roman" panose="02020603050405020304" pitchFamily="18" charset="0"/>
                <a:cs typeface="Times New Roman" panose="02020603050405020304" pitchFamily="18" charset="0"/>
              </a:rPr>
              <a:t>Nội dung: </a:t>
            </a:r>
            <a:endParaRPr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b="1" dirty="0">
                <a:latin typeface="Times New Roman" panose="02020603050405020304" pitchFamily="18" charset="0"/>
                <a:cs typeface="Times New Roman" panose="02020603050405020304" pitchFamily="18" charset="0"/>
              </a:rPr>
              <a:t>Công </a:t>
            </a:r>
            <a:r>
              <a:rPr b="1" dirty="0">
                <a:latin typeface="Times New Roman" panose="02020603050405020304" pitchFamily="18" charset="0"/>
                <a:cs typeface="Times New Roman" panose="02020603050405020304" pitchFamily="18" charset="0"/>
              </a:rPr>
              <a:t>việc phải l</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m, thời gian, địa điểm</a:t>
            </a:r>
            <a:r>
              <a:rPr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a:p>
            <a:pPr marL="0" lvl="0" indent="0" algn="just" eaLnBrk="1" hangingPunct="1">
              <a:spcBef>
                <a:spcPct val="0"/>
              </a:spcBef>
              <a:buChar char="-"/>
            </a:pPr>
            <a:r>
              <a:rPr b="1"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Tiền lương, phụ cấp.</a:t>
            </a:r>
            <a:endParaRPr b="1" dirty="0">
              <a:latin typeface="Times New Roman" panose="02020603050405020304" pitchFamily="18" charset="0"/>
              <a:cs typeface="Times New Roman" panose="02020603050405020304" pitchFamily="18" charset="0"/>
            </a:endParaRPr>
          </a:p>
          <a:p>
            <a:pPr marL="0" lvl="0" indent="0" algn="just" eaLnBrk="1" hangingPunct="1">
              <a:spcBef>
                <a:spcPct val="0"/>
              </a:spcBef>
              <a:buNone/>
            </a:pPr>
            <a:r>
              <a:rPr b="1" dirty="0">
                <a:latin typeface="Times New Roman" panose="02020603050405020304" pitchFamily="18" charset="0"/>
                <a:cs typeface="Times New Roman" panose="02020603050405020304" pitchFamily="18" charset="0"/>
              </a:rPr>
              <a:t>- Các </a:t>
            </a:r>
            <a:r>
              <a:rPr b="1" dirty="0">
                <a:latin typeface="Times New Roman" panose="02020603050405020304" pitchFamily="18" charset="0"/>
                <a:cs typeface="Times New Roman" panose="02020603050405020304" pitchFamily="18" charset="0"/>
              </a:rPr>
              <a:t>điều kiện bảo hiểm, bảo hộ lao động.</a:t>
            </a:r>
            <a:endParaRPr b="1" dirty="0">
              <a:latin typeface="Times New Roman" panose="02020603050405020304" pitchFamily="18" charset="0"/>
              <a:ea typeface="Times New Roman" panose="02020603050405020304" pitchFamily="18" charset="0"/>
            </a:endParaRPr>
          </a:p>
        </p:txBody>
      </p:sp>
      <p:cxnSp>
        <p:nvCxnSpPr>
          <p:cNvPr id="9" name="Straight Arrow Connector 8"/>
          <p:cNvCxnSpPr>
            <a:stCxn id="4" idx="3"/>
            <a:endCxn id="5" idx="1"/>
          </p:cNvCxnSpPr>
          <p:nvPr/>
        </p:nvCxnSpPr>
        <p:spPr>
          <a:xfrm flipV="1">
            <a:off x="2628900" y="1030288"/>
            <a:ext cx="723900" cy="205581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6" idx="1"/>
          </p:cNvCxnSpPr>
          <p:nvPr/>
        </p:nvCxnSpPr>
        <p:spPr>
          <a:xfrm flipV="1">
            <a:off x="2628900" y="2747963"/>
            <a:ext cx="771525" cy="33813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7" idx="1"/>
          </p:cNvCxnSpPr>
          <p:nvPr/>
        </p:nvCxnSpPr>
        <p:spPr>
          <a:xfrm>
            <a:off x="2628900" y="3086100"/>
            <a:ext cx="723900" cy="19431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a:hlinkClick r:id="" action="ppaction://noaction"/>
          </p:cNvPr>
          <p:cNvSpPr/>
          <p:nvPr/>
        </p:nvSpPr>
        <p:spPr>
          <a:xfrm>
            <a:off x="533400" y="762000"/>
            <a:ext cx="80772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dirty="0">
                <a:latin typeface=".VnTimeH" panose="020B7200000000000000" pitchFamily="34" charset="0"/>
              </a:rPr>
              <a:t>Bé luËt Lao ®éng-</a:t>
            </a:r>
            <a:r>
              <a:rPr lang="en-US" altLang="en-US" u="sng" dirty="0">
                <a:latin typeface="Times New Roman" panose="02020603050405020304" pitchFamily="18" charset="0"/>
                <a:cs typeface="Times New Roman" panose="02020603050405020304" pitchFamily="18" charset="0"/>
              </a:rPr>
              <a:t> Điều 26</a:t>
            </a:r>
            <a:r>
              <a:rPr lang="en-US" altLang="en-US" dirty="0">
                <a:latin typeface="Times New Roman" panose="02020603050405020304" pitchFamily="18" charset="0"/>
                <a:cs typeface="Times New Roman" panose="02020603050405020304" pitchFamily="18" charset="0"/>
              </a:rPr>
              <a:t>: </a:t>
            </a:r>
            <a:endParaRPr lang="en-US" altLang="en-US" dirty="0">
              <a:latin typeface=".VnTimeH" panose="020B7200000000000000" pitchFamily="34" charset="0"/>
            </a:endParaRPr>
          </a:p>
          <a:p>
            <a:pPr marL="0" lvl="0" indent="0" algn="ctr" eaLnBrk="1" hangingPunct="1">
              <a:spcBef>
                <a:spcPct val="0"/>
              </a:spcBef>
              <a:buNone/>
            </a:pPr>
            <a:endParaRPr lang="en-US" altLang="en-US" sz="2400" dirty="0">
              <a:latin typeface=".VnTimeH" panose="020B7200000000000000" pitchFamily="34" charset="0"/>
            </a:endParaRPr>
          </a:p>
          <a:p>
            <a:pPr marL="0" lvl="0" indent="0" eaLnBrk="1" hangingPunct="1">
              <a:spcBef>
                <a:spcPct val="0"/>
              </a:spcBef>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Hợp đồng lao động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văn bản thỏa thuận giữa người lao động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người sử dụng lao động về:</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công việc phải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kiện lao động, thời gian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việc, thời gian nghỉ ngơi, tiền lương, địa điểm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việc, thời hạn hợp đồng, bảo hiểm xã hội </a:t>
            </a:r>
            <a:r>
              <a:rPr lang="en-US" altLang="en-US" dirty="0">
                <a:latin typeface="Times New Roman" panose="02020603050405020304" pitchFamily="18" charset="0"/>
                <a:ea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quyền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nghĩa vụ của mỗi bên trong quan hệ lao động.</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ChangeAspect="1"/>
          </p:cNvPicPr>
          <p:nvPr/>
        </p:nvPicPr>
        <p:blipFill>
          <a:blip r:embed="rId1"/>
          <a:stretch>
            <a:fillRect/>
          </a:stretch>
        </p:blipFill>
        <p:spPr>
          <a:xfrm>
            <a:off x="0" y="76200"/>
            <a:ext cx="9144000" cy="67056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Table 34817"/>
          <p:cNvGraphicFramePr/>
          <p:nvPr/>
        </p:nvGraphicFramePr>
        <p:xfrm>
          <a:off x="11113" y="392113"/>
          <a:ext cx="9144000" cy="5121275"/>
        </p:xfrm>
        <a:graphic>
          <a:graphicData uri="http://schemas.openxmlformats.org/drawingml/2006/table">
            <a:tbl>
              <a:tblPr/>
              <a:tblGrid>
                <a:gridCol w="685800"/>
                <a:gridCol w="4191000"/>
                <a:gridCol w="4267200"/>
              </a:tblGrid>
              <a:tr h="396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TT</a:t>
                      </a:r>
                      <a:endParaRPr lang="en-US" sz="2000" b="1" dirty="0">
                        <a:latin typeface="Times New Roman" panose="02020603050405020304" pitchFamily="18" charset="0"/>
                        <a:ea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3300"/>
                          </a:solidFill>
                          <a:latin typeface="Times New Roman" panose="02020603050405020304" pitchFamily="18" charset="0"/>
                          <a:cs typeface="Times New Roman" panose="02020603050405020304" pitchFamily="18" charset="0"/>
                        </a:rPr>
                        <a:t>Tội phạm</a:t>
                      </a:r>
                      <a:endParaRPr lang="en-US" sz="2000" b="1" dirty="0">
                        <a:solidFill>
                          <a:srgbClr val="FF3300"/>
                        </a:solidFill>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3300"/>
                          </a:solidFill>
                          <a:latin typeface="Times New Roman" panose="02020603050405020304" pitchFamily="18" charset="0"/>
                          <a:cs typeface="Times New Roman" panose="02020603050405020304" pitchFamily="18" charset="0"/>
                        </a:rPr>
                        <a:t>Khung hình phạt</a:t>
                      </a:r>
                      <a:endParaRPr lang="en-US" sz="2000" b="1" dirty="0">
                        <a:solidFill>
                          <a:srgbClr val="FF3300"/>
                        </a:solidFill>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986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ea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Điều 162. Tội buộc công chức, viên chức thôi việc hoặc sa thải người lao động trái pháp luật</a:t>
                      </a:r>
                      <a:endParaRPr lang="en-US" sz="28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pitchFamily="18" charset="0"/>
                          <a:cs typeface="Times New Roman" panose="02020603050405020304" pitchFamily="18" charset="0"/>
                        </a:rPr>
                        <a:t>phạt tiền từ 10.000.000 đồng đến 200.000.000 đồng, phạt cải tạo không giam giữ đến 01 năm đến tù 03 năm</a:t>
                      </a:r>
                      <a:endParaRPr lang="en-US" sz="32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ea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Điều 296. Tội vi phạm quy định về sử dụng người lao động dưới 16 tuổi</a:t>
                      </a:r>
                      <a:endParaRPr lang="en-US" sz="28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dirty="0">
                          <a:latin typeface="Times New Roman" panose="02020603050405020304" pitchFamily="18" charset="0"/>
                          <a:cs typeface="Times New Roman" panose="02020603050405020304" pitchFamily="18" charset="0"/>
                        </a:rPr>
                        <a:t>phạt cải tạo không giam giữ đến 03 năm đến tù 10 năm.</a:t>
                      </a:r>
                      <a:endParaRPr lang="en-US" sz="32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541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ea typeface="Times New Roman" panose="02020603050405020304" pitchFamily="18" charset="0"/>
                      </a:endParaRPr>
                    </a:p>
                  </a:txBody>
                  <a:tcPr marT="45724" marB="4572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Điều 297. Tội cưỡng bức lao động</a:t>
                      </a:r>
                      <a:endParaRPr lang="en-US" sz="28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3200" dirty="0">
                          <a:latin typeface="Times New Roman" panose="02020603050405020304" pitchFamily="18" charset="0"/>
                          <a:cs typeface="Times New Roman" panose="02020603050405020304" pitchFamily="18" charset="0"/>
                        </a:rPr>
                        <a:t>phạt cải tạo không giam giữ đến 03 năm hoặc phạt tù </a:t>
                      </a:r>
                      <a:r>
                        <a:rPr sz="2800" dirty="0">
                          <a:latin typeface="Times New Roman" panose="02020603050405020304" pitchFamily="18" charset="0"/>
                          <a:cs typeface="Times New Roman" panose="02020603050405020304" pitchFamily="18" charset="0"/>
                        </a:rPr>
                        <a:t>đến 12 năm</a:t>
                      </a:r>
                      <a:endParaRPr lang="en-US" sz="3200" dirty="0">
                        <a:latin typeface="Times New Roman" panose="02020603050405020304" pitchFamily="18" charset="0"/>
                        <a:ea typeface="Times New Roman" panose="02020603050405020304" pitchFamily="18" charset="0"/>
                      </a:endParaRPr>
                    </a:p>
                  </a:txBody>
                  <a:tcPr marT="45724" marB="4572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840" name="Rectangle 2"/>
          <p:cNvSpPr/>
          <p:nvPr/>
        </p:nvSpPr>
        <p:spPr>
          <a:xfrm>
            <a:off x="166688" y="-11112"/>
            <a:ext cx="86868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latin typeface="Times New Roman" panose="02020603050405020304" pitchFamily="18" charset="0"/>
                <a:cs typeface="Times New Roman" panose="02020603050405020304" pitchFamily="18" charset="0"/>
              </a:rPr>
              <a:t>BỘ LUẬT HÌNH SỰ 2015( Sửa đổi bổ sung 2017)</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Text Box 4"/>
          <p:cNvSpPr txBox="1"/>
          <p:nvPr/>
        </p:nvSpPr>
        <p:spPr>
          <a:xfrm>
            <a:off x="1066800" y="990600"/>
            <a:ext cx="5029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Bác Hồ nói về lao động </a:t>
            </a:r>
            <a:endParaRPr lang="en-US" altLang="en-US" sz="2800" b="1" dirty="0">
              <a:latin typeface="Times New Roman" panose="02020603050405020304" pitchFamily="18" charset="0"/>
            </a:endParaRPr>
          </a:p>
        </p:txBody>
      </p:sp>
      <p:sp>
        <p:nvSpPr>
          <p:cNvPr id="27660" name="Text Box 12"/>
          <p:cNvSpPr txBox="1"/>
          <p:nvPr/>
        </p:nvSpPr>
        <p:spPr>
          <a:xfrm>
            <a:off x="609600" y="1676400"/>
            <a:ext cx="7772400" cy="3324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"Lao động là nghĩa vụ thiêng liêng là nguồn sống, nguồn hạnh phúc của chúng ta. Trong xã hội ta không có nghề nào thấp kém, chỉ có những kẻ lười biếng, ỉ lại, mới đáng xấu hổ. Người nấu bếp, người quét rác cũng như thầy giáo, kĩ sư, nếu làm trọn trách nhiệm thì đều vẻ vang như nhau"</a:t>
            </a:r>
            <a:endParaRPr lang="en-US" altLang="en-US" sz="2800" b="1" dirty="0">
              <a:latin typeface="Times New Roman" panose="02020603050405020304" pitchFamily="18" charset="0"/>
            </a:endParaRPr>
          </a:p>
          <a:p>
            <a:pPr marL="0" lvl="0" indent="0" eaLnBrk="1" hangingPunct="1">
              <a:spcBef>
                <a:spcPct val="50000"/>
              </a:spcBef>
              <a:buNone/>
            </a:pPr>
            <a:r>
              <a:rPr lang="en-US" altLang="en-US" sz="1800" b="1" dirty="0">
                <a:latin typeface="Times New Roman" panose="02020603050405020304" pitchFamily="18" charset="0"/>
              </a:rPr>
              <a:t>			        </a:t>
            </a:r>
            <a:r>
              <a:rPr lang="en-US" altLang="en-US" sz="2800" b="1" dirty="0">
                <a:latin typeface="Times New Roman" panose="02020603050405020304" pitchFamily="18" charset="0"/>
              </a:rPr>
              <a:t>(Hồ Chí Minh toàn tập)</a:t>
            </a:r>
            <a:endParaRPr lang="en-US" altLang="en-US"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660"/>
                                        </p:tgtEl>
                                        <p:attrNameLst>
                                          <p:attrName>style.visibility</p:attrName>
                                        </p:attrNameLst>
                                      </p:cBhvr>
                                      <p:to>
                                        <p:strVal val="visible"/>
                                      </p:to>
                                    </p:set>
                                    <p:animEffect transition="in" filter="wipe(down)">
                                      <p:cBhvr>
                                        <p:cTn id="14" dur="580">
                                          <p:stCondLst>
                                            <p:cond delay="0"/>
                                          </p:stCondLst>
                                        </p:cTn>
                                        <p:tgtEl>
                                          <p:spTgt spid="27660"/>
                                        </p:tgtEl>
                                      </p:cBhvr>
                                    </p:animEffect>
                                    <p:anim calcmode="lin" valueType="num">
                                      <p:cBhvr>
                                        <p:cTn id="15" dur="1822" tmFilter="0,0; 0.14,0.36; 0.43,0.73; 0.71,0.91; 1.0,1.0">
                                          <p:stCondLst>
                                            <p:cond delay="0"/>
                                          </p:stCondLst>
                                        </p:cTn>
                                        <p:tgtEl>
                                          <p:spTgt spid="2766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660"/>
                                        </p:tgtEl>
                                        <p:attrNameLst>
                                          <p:attrName>ppt_y</p:attrName>
                                        </p:attrNameLst>
                                      </p:cBhvr>
                                      <p:tavLst>
                                        <p:tav tm="0" fmla="#ppt_y-sin(pi*$)/3">
                                          <p:val>
                                            <p:strVal val="0,500000"/>
                                          </p:val>
                                        </p:tav>
                                        <p:tav tm="100000">
                                          <p:val>
                                            <p:strVal val="1,000000"/>
                                          </p:val>
                                        </p:tav>
                                      </p:tavLst>
                                    </p:anim>
                                    <p:anim calcmode="lin" valueType="num">
                                      <p:cBhvr>
                                        <p:cTn id="17" dur="664" tmFilter="0, 0; 0.125,0.2665; 0.25,0.4; 0.375,0.465; 0.5,0.5;  0.625,0.535; 0.75,0.6; 0.875,0.7335; 1,1">
                                          <p:stCondLst>
                                            <p:cond delay="664"/>
                                          </p:stCondLst>
                                        </p:cTn>
                                        <p:tgtEl>
                                          <p:spTgt spid="27660"/>
                                        </p:tgtEl>
                                        <p:attrNameLst>
                                          <p:attrName>ppt_y</p:attrName>
                                        </p:attrNameLst>
                                      </p:cBhvr>
                                      <p:tavLst>
                                        <p:tav tm="0" fmla="#ppt_y-sin(pi*$)/9">
                                          <p:val>
                                            <p:strVal val="0,000000"/>
                                          </p:val>
                                        </p:tav>
                                        <p:tav tm="100000">
                                          <p:val>
                                            <p:strVal val="1,000000"/>
                                          </p:val>
                                        </p:tav>
                                      </p:tavLst>
                                    </p:anim>
                                    <p:anim calcmode="lin" valueType="num">
                                      <p:cBhvr>
                                        <p:cTn id="18" dur="332" tmFilter="0, 0; 0.125,0.2665; 0.25,0.4; 0.375,0.465; 0.5,0.5;  0.625,0.535; 0.75,0.6; 0.875,0.7335; 1,1">
                                          <p:stCondLst>
                                            <p:cond delay="1324"/>
                                          </p:stCondLst>
                                        </p:cTn>
                                        <p:tgtEl>
                                          <p:spTgt spid="27660"/>
                                        </p:tgtEl>
                                        <p:attrNameLst>
                                          <p:attrName>ppt_y</p:attrName>
                                        </p:attrNameLst>
                                      </p:cBhvr>
                                      <p:tavLst>
                                        <p:tav tm="0" fmla="#ppt_y-sin(pi*$)/27">
                                          <p:val>
                                            <p:strVal val="0,000000"/>
                                          </p:val>
                                        </p:tav>
                                        <p:tav tm="100000">
                                          <p:val>
                                            <p:strVal val="1,000000"/>
                                          </p:val>
                                        </p:tav>
                                      </p:tavLst>
                                    </p:anim>
                                    <p:anim calcmode="lin" valueType="num">
                                      <p:cBhvr>
                                        <p:cTn id="19" dur="164" tmFilter="0, 0; 0.125,0.2665; 0.25,0.4; 0.375,0.465; 0.5,0.5;  0.625,0.535; 0.75,0.6; 0.875,0.7335; 1,1">
                                          <p:stCondLst>
                                            <p:cond delay="1656"/>
                                          </p:stCondLst>
                                        </p:cTn>
                                        <p:tgtEl>
                                          <p:spTgt spid="27660"/>
                                        </p:tgtEl>
                                        <p:attrNameLst>
                                          <p:attrName>ppt_y</p:attrName>
                                        </p:attrNameLst>
                                      </p:cBhvr>
                                      <p:tavLst>
                                        <p:tav tm="0" fmla="#ppt_y-sin(pi*$)/81">
                                          <p:val>
                                            <p:strVal val="0,000000"/>
                                          </p:val>
                                        </p:tav>
                                        <p:tav tm="100000">
                                          <p:val>
                                            <p:strVal val="1,000000"/>
                                          </p:val>
                                        </p:tav>
                                      </p:tavLst>
                                    </p:anim>
                                    <p:animScale>
                                      <p:cBhvr>
                                        <p:cTn id="20" dur="26">
                                          <p:stCondLst>
                                            <p:cond delay="650"/>
                                          </p:stCondLst>
                                        </p:cTn>
                                        <p:tgtEl>
                                          <p:spTgt spid="27660"/>
                                        </p:tgtEl>
                                      </p:cBhvr>
                                      <p:to x="100000" y="60000"/>
                                    </p:animScale>
                                    <p:animScale>
                                      <p:cBhvr>
                                        <p:cTn id="21" dur="166" decel="50000">
                                          <p:stCondLst>
                                            <p:cond delay="676"/>
                                          </p:stCondLst>
                                        </p:cTn>
                                        <p:tgtEl>
                                          <p:spTgt spid="27660"/>
                                        </p:tgtEl>
                                      </p:cBhvr>
                                      <p:to x="100000" y="100000"/>
                                    </p:animScale>
                                    <p:animScale>
                                      <p:cBhvr>
                                        <p:cTn id="22" dur="26">
                                          <p:stCondLst>
                                            <p:cond delay="1312"/>
                                          </p:stCondLst>
                                        </p:cTn>
                                        <p:tgtEl>
                                          <p:spTgt spid="27660"/>
                                        </p:tgtEl>
                                      </p:cBhvr>
                                      <p:to x="100000" y="80000"/>
                                    </p:animScale>
                                    <p:animScale>
                                      <p:cBhvr>
                                        <p:cTn id="23" dur="166" decel="50000">
                                          <p:stCondLst>
                                            <p:cond delay="1338"/>
                                          </p:stCondLst>
                                        </p:cTn>
                                        <p:tgtEl>
                                          <p:spTgt spid="27660"/>
                                        </p:tgtEl>
                                      </p:cBhvr>
                                      <p:to x="100000" y="100000"/>
                                    </p:animScale>
                                    <p:animScale>
                                      <p:cBhvr>
                                        <p:cTn id="24" dur="26">
                                          <p:stCondLst>
                                            <p:cond delay="1642"/>
                                          </p:stCondLst>
                                        </p:cTn>
                                        <p:tgtEl>
                                          <p:spTgt spid="27660"/>
                                        </p:tgtEl>
                                      </p:cBhvr>
                                      <p:to x="100000" y="90000"/>
                                    </p:animScale>
                                    <p:animScale>
                                      <p:cBhvr>
                                        <p:cTn id="25" dur="166" decel="50000">
                                          <p:stCondLst>
                                            <p:cond delay="1668"/>
                                          </p:stCondLst>
                                        </p:cTn>
                                        <p:tgtEl>
                                          <p:spTgt spid="27660"/>
                                        </p:tgtEl>
                                      </p:cBhvr>
                                      <p:to x="100000" y="100000"/>
                                    </p:animScale>
                                    <p:animScale>
                                      <p:cBhvr>
                                        <p:cTn id="26" dur="26">
                                          <p:stCondLst>
                                            <p:cond delay="1808"/>
                                          </p:stCondLst>
                                        </p:cTn>
                                        <p:tgtEl>
                                          <p:spTgt spid="27660"/>
                                        </p:tgtEl>
                                      </p:cBhvr>
                                      <p:to x="100000" y="95000"/>
                                    </p:animScale>
                                    <p:animScale>
                                      <p:cBhvr>
                                        <p:cTn id="27" dur="166" decel="50000">
                                          <p:stCondLst>
                                            <p:cond delay="1834"/>
                                          </p:stCondLst>
                                        </p:cTn>
                                        <p:tgtEl>
                                          <p:spTgt spid="27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685800" y="304800"/>
            <a:ext cx="36576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p>
        </p:txBody>
      </p:sp>
      <p:sp>
        <p:nvSpPr>
          <p:cNvPr id="16387" name="Text Box 3"/>
          <p:cNvSpPr txBox="1">
            <a:spLocks noChangeArrowheads="1"/>
          </p:cNvSpPr>
          <p:nvPr/>
        </p:nvSpPr>
        <p:spPr bwMode="auto">
          <a:xfrm>
            <a:off x="1905000" y="76200"/>
            <a:ext cx="7162800" cy="1016000"/>
          </a:xfrm>
          <a:prstGeom prst="rect">
            <a:avLst/>
          </a:prstGeom>
          <a:noFill/>
          <a:ln>
            <a:noFill/>
          </a:ln>
          <a:effec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rPr>
              <a:t>BÀI 14: QUYỀN VÀ NGHĨA VỤ LAO ĐỘNG </a:t>
            </a:r>
            <a:endPar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rPr>
              <a:t>                     CỦA CÔNG DÂN</a:t>
            </a:r>
            <a:endPar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endParaRPr>
          </a:p>
        </p:txBody>
      </p:sp>
      <p:sp>
        <p:nvSpPr>
          <p:cNvPr id="16388" name="Text Box 4"/>
          <p:cNvSpPr txBox="1"/>
          <p:nvPr/>
        </p:nvSpPr>
        <p:spPr>
          <a:xfrm>
            <a:off x="381000" y="973138"/>
            <a:ext cx="27432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b="1" dirty="0">
                <a:solidFill>
                  <a:srgbClr val="FF0000"/>
                </a:solidFill>
                <a:latin typeface="Times New Roman" panose="02020603050405020304" pitchFamily="18" charset="0"/>
              </a:rPr>
              <a:t>I. Đặt vấn đề</a:t>
            </a:r>
            <a:endParaRPr lang="en-US" altLang="en-US" sz="1800" b="1" dirty="0">
              <a:solidFill>
                <a:srgbClr val="FF0000"/>
              </a:solidFill>
              <a:latin typeface="Times New Roman" panose="02020603050405020304" pitchFamily="18" charset="0"/>
            </a:endParaRPr>
          </a:p>
        </p:txBody>
      </p:sp>
      <p:sp>
        <p:nvSpPr>
          <p:cNvPr id="16389" name="Text Box 5"/>
          <p:cNvSpPr txBox="1"/>
          <p:nvPr/>
        </p:nvSpPr>
        <p:spPr>
          <a:xfrm>
            <a:off x="212725" y="1654175"/>
            <a:ext cx="4454525" cy="40925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000" dirty="0">
                <a:latin typeface="Times New Roman" panose="02020603050405020304" pitchFamily="18" charset="0"/>
              </a:rPr>
              <a:t>1. Ông An là nghệ nhân nổi tiếng về đồ gỗ mĩ nghệ. Thấy nhiều thanh niên mới lớn trong làng bỏ nhà lang thang lên thành phố kiếm sống, ông tập trung họ lại, mở lớp dạy nghề, đồng thời hướng dẫn các em sử dụng những đồ vật tư thừa trong sản xuất làm ra các sản phẩm lưu niệm bằng gỗ xinh xắn để bán lấy tiền giúp các em đảm bảo cuộc sống hàng ngày.</a:t>
            </a:r>
            <a:r>
              <a:rPr lang="en-US" altLang="en-US" sz="2000" b="1" dirty="0">
                <a:solidFill>
                  <a:srgbClr val="FF0000"/>
                </a:solidFill>
                <a:latin typeface="Times New Roman" panose="02020603050405020304" pitchFamily="18" charset="0"/>
              </a:rPr>
              <a:t>Nhiều người thấy thế cho rằng, ông An làm như vậy là bóc lột, lợi dụng sức lao động của người khác để trục lợi.</a:t>
            </a:r>
            <a:endParaRPr lang="en-US" altLang="en-US" sz="2000" b="1" dirty="0">
              <a:solidFill>
                <a:srgbClr val="FF0000"/>
              </a:solidFill>
              <a:latin typeface="Times New Roman" panose="02020603050405020304" pitchFamily="18" charset="0"/>
            </a:endParaRPr>
          </a:p>
        </p:txBody>
      </p:sp>
      <p:sp>
        <p:nvSpPr>
          <p:cNvPr id="16391" name="Text Box 7"/>
          <p:cNvSpPr txBox="1"/>
          <p:nvPr/>
        </p:nvSpPr>
        <p:spPr>
          <a:xfrm>
            <a:off x="381000" y="1339850"/>
            <a:ext cx="2168525"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b="1" dirty="0">
                <a:latin typeface="Times New Roman" panose="02020603050405020304" pitchFamily="18" charset="0"/>
              </a:rPr>
              <a:t>Tình huống</a:t>
            </a:r>
            <a:endParaRPr lang="en-US" altLang="en-US" sz="1800" b="1" dirty="0">
              <a:latin typeface="Times New Roman" panose="02020603050405020304" pitchFamily="18" charset="0"/>
            </a:endParaRPr>
          </a:p>
        </p:txBody>
      </p:sp>
      <p:sp>
        <p:nvSpPr>
          <p:cNvPr id="8199" name="Text Box 8"/>
          <p:cNvSpPr txBox="1"/>
          <p:nvPr/>
        </p:nvSpPr>
        <p:spPr>
          <a:xfrm>
            <a:off x="762000" y="4357688"/>
            <a:ext cx="74676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800" dirty="0">
              <a:latin typeface="Times New Roman" panose="02020603050405020304" pitchFamily="18" charset="0"/>
            </a:endParaRPr>
          </a:p>
        </p:txBody>
      </p:sp>
      <p:pic>
        <p:nvPicPr>
          <p:cNvPr id="16394" name="Picture 10" descr="309_6_nong-dan-hoc-nghe"/>
          <p:cNvPicPr>
            <a:picLocks noChangeAspect="1"/>
          </p:cNvPicPr>
          <p:nvPr/>
        </p:nvPicPr>
        <p:blipFill>
          <a:blip r:embed="rId1"/>
          <a:stretch>
            <a:fillRect/>
          </a:stretch>
        </p:blipFill>
        <p:spPr>
          <a:xfrm>
            <a:off x="4724400" y="1390650"/>
            <a:ext cx="4191000" cy="4191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amond(in)">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to="" calcmode="lin" valueType="num">
                                      <p:cBhvr>
                                        <p:cTn id="12" dur="1" fill="hold"/>
                                        <p:tgtEl>
                                          <p:spTgt spid="16388"/>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 calcmode="lin" valueType="num">
                                      <p:cBhvr>
                                        <p:cTn id="17" dur="500" fill="hold"/>
                                        <p:tgtEl>
                                          <p:spTgt spid="16391"/>
                                        </p:tgtEl>
                                        <p:attrNameLst>
                                          <p:attrName>ppt_w</p:attrName>
                                        </p:attrNameLst>
                                      </p:cBhvr>
                                      <p:tavLst>
                                        <p:tav tm="0">
                                          <p:val>
                                            <p:strVal val="0,000000"/>
                                          </p:val>
                                        </p:tav>
                                        <p:tav tm="100000">
                                          <p:val>
                                            <p:strVal val="#ppt_w"/>
                                          </p:val>
                                        </p:tav>
                                      </p:tavLst>
                                    </p:anim>
                                    <p:anim calcmode="lin" valueType="num">
                                      <p:cBhvr>
                                        <p:cTn id="18" dur="500" fill="hold"/>
                                        <p:tgtEl>
                                          <p:spTgt spid="1639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wheel(4)">
                                      <p:cBhvr>
                                        <p:cTn id="23" dur="2000"/>
                                        <p:tgtEl>
                                          <p:spTgt spid="16389"/>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wipe(down)">
                                      <p:cBhvr>
                                        <p:cTn id="28" dur="580">
                                          <p:stCondLst>
                                            <p:cond delay="0"/>
                                          </p:stCondLst>
                                        </p:cTn>
                                        <p:tgtEl>
                                          <p:spTgt spid="16394"/>
                                        </p:tgtEl>
                                      </p:cBhvr>
                                    </p:animEffect>
                                    <p:anim calcmode="lin" valueType="num">
                                      <p:cBhvr>
                                        <p:cTn id="29"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6394"/>
                                        </p:tgtEl>
                                        <p:attrNameLst>
                                          <p:attrName>ppt_y</p:attrName>
                                        </p:attrNameLst>
                                      </p:cBhvr>
                                      <p:tavLst>
                                        <p:tav tm="0" fmla="#ppt_y-sin(pi*$)/3">
                                          <p:val>
                                            <p:strVal val="0,500000"/>
                                          </p:val>
                                        </p:tav>
                                        <p:tav tm="100000">
                                          <p:val>
                                            <p:strVal val="1,000000"/>
                                          </p:val>
                                        </p:tav>
                                      </p:tavLst>
                                    </p:anim>
                                    <p:anim calcmode="lin" valueType="num">
                                      <p:cBhvr>
                                        <p:cTn id="31" dur="664" tmFilter="0, 0; 0.125,0.2665; 0.25,0.4; 0.375,0.465; 0.5,0.5;  0.625,0.535; 0.75,0.6; 0.875,0.7335; 1,1">
                                          <p:stCondLst>
                                            <p:cond delay="664"/>
                                          </p:stCondLst>
                                        </p:cTn>
                                        <p:tgtEl>
                                          <p:spTgt spid="16394"/>
                                        </p:tgtEl>
                                        <p:attrNameLst>
                                          <p:attrName>ppt_y</p:attrName>
                                        </p:attrNameLst>
                                      </p:cBhvr>
                                      <p:tavLst>
                                        <p:tav tm="0" fmla="#ppt_y-sin(pi*$)/9">
                                          <p:val>
                                            <p:strVal val="0,000000"/>
                                          </p:val>
                                        </p:tav>
                                        <p:tav tm="100000">
                                          <p:val>
                                            <p:strVal val="1,000000"/>
                                          </p:val>
                                        </p:tav>
                                      </p:tavLst>
                                    </p:anim>
                                    <p:anim calcmode="lin" valueType="num">
                                      <p:cBhvr>
                                        <p:cTn id="32" dur="332" tmFilter="0, 0; 0.125,0.2665; 0.25,0.4; 0.375,0.465; 0.5,0.5;  0.625,0.535; 0.75,0.6; 0.875,0.7335; 1,1">
                                          <p:stCondLst>
                                            <p:cond delay="1324"/>
                                          </p:stCondLst>
                                        </p:cTn>
                                        <p:tgtEl>
                                          <p:spTgt spid="16394"/>
                                        </p:tgtEl>
                                        <p:attrNameLst>
                                          <p:attrName>ppt_y</p:attrName>
                                        </p:attrNameLst>
                                      </p:cBhvr>
                                      <p:tavLst>
                                        <p:tav tm="0" fmla="#ppt_y-sin(pi*$)/27">
                                          <p:val>
                                            <p:strVal val="0,000000"/>
                                          </p:val>
                                        </p:tav>
                                        <p:tav tm="100000">
                                          <p:val>
                                            <p:strVal val="1,000000"/>
                                          </p:val>
                                        </p:tav>
                                      </p:tavLst>
                                    </p:anim>
                                    <p:anim calcmode="lin" valueType="num">
                                      <p:cBhvr>
                                        <p:cTn id="33" dur="164" tmFilter="0, 0; 0.125,0.2665; 0.25,0.4; 0.375,0.465; 0.5,0.5;  0.625,0.535; 0.75,0.6; 0.875,0.7335; 1,1">
                                          <p:stCondLst>
                                            <p:cond delay="1656"/>
                                          </p:stCondLst>
                                        </p:cTn>
                                        <p:tgtEl>
                                          <p:spTgt spid="16394"/>
                                        </p:tgtEl>
                                        <p:attrNameLst>
                                          <p:attrName>ppt_y</p:attrName>
                                        </p:attrNameLst>
                                      </p:cBhvr>
                                      <p:tavLst>
                                        <p:tav tm="0" fmla="#ppt_y-sin(pi*$)/81">
                                          <p:val>
                                            <p:strVal val="0,000000"/>
                                          </p:val>
                                        </p:tav>
                                        <p:tav tm="100000">
                                          <p:val>
                                            <p:strVal val="1,000000"/>
                                          </p:val>
                                        </p:tav>
                                      </p:tavLst>
                                    </p:anim>
                                    <p:animScale>
                                      <p:cBhvr>
                                        <p:cTn id="34" dur="26">
                                          <p:stCondLst>
                                            <p:cond delay="650"/>
                                          </p:stCondLst>
                                        </p:cTn>
                                        <p:tgtEl>
                                          <p:spTgt spid="16394"/>
                                        </p:tgtEl>
                                      </p:cBhvr>
                                      <p:to x="100000" y="60000"/>
                                    </p:animScale>
                                    <p:animScale>
                                      <p:cBhvr>
                                        <p:cTn id="35" dur="166" decel="50000">
                                          <p:stCondLst>
                                            <p:cond delay="676"/>
                                          </p:stCondLst>
                                        </p:cTn>
                                        <p:tgtEl>
                                          <p:spTgt spid="16394"/>
                                        </p:tgtEl>
                                      </p:cBhvr>
                                      <p:to x="100000" y="100000"/>
                                    </p:animScale>
                                    <p:animScale>
                                      <p:cBhvr>
                                        <p:cTn id="36" dur="26">
                                          <p:stCondLst>
                                            <p:cond delay="1312"/>
                                          </p:stCondLst>
                                        </p:cTn>
                                        <p:tgtEl>
                                          <p:spTgt spid="16394"/>
                                        </p:tgtEl>
                                      </p:cBhvr>
                                      <p:to x="100000" y="80000"/>
                                    </p:animScale>
                                    <p:animScale>
                                      <p:cBhvr>
                                        <p:cTn id="37" dur="166" decel="50000">
                                          <p:stCondLst>
                                            <p:cond delay="1338"/>
                                          </p:stCondLst>
                                        </p:cTn>
                                        <p:tgtEl>
                                          <p:spTgt spid="16394"/>
                                        </p:tgtEl>
                                      </p:cBhvr>
                                      <p:to x="100000" y="100000"/>
                                    </p:animScale>
                                    <p:animScale>
                                      <p:cBhvr>
                                        <p:cTn id="38" dur="26">
                                          <p:stCondLst>
                                            <p:cond delay="1642"/>
                                          </p:stCondLst>
                                        </p:cTn>
                                        <p:tgtEl>
                                          <p:spTgt spid="16394"/>
                                        </p:tgtEl>
                                      </p:cBhvr>
                                      <p:to x="100000" y="90000"/>
                                    </p:animScale>
                                    <p:animScale>
                                      <p:cBhvr>
                                        <p:cTn id="39" dur="166" decel="50000">
                                          <p:stCondLst>
                                            <p:cond delay="1668"/>
                                          </p:stCondLst>
                                        </p:cTn>
                                        <p:tgtEl>
                                          <p:spTgt spid="16394"/>
                                        </p:tgtEl>
                                      </p:cBhvr>
                                      <p:to x="100000" y="100000"/>
                                    </p:animScale>
                                    <p:animScale>
                                      <p:cBhvr>
                                        <p:cTn id="40" dur="26">
                                          <p:stCondLst>
                                            <p:cond delay="1808"/>
                                          </p:stCondLst>
                                        </p:cTn>
                                        <p:tgtEl>
                                          <p:spTgt spid="16394"/>
                                        </p:tgtEl>
                                      </p:cBhvr>
                                      <p:to x="100000" y="95000"/>
                                    </p:animScale>
                                    <p:animScale>
                                      <p:cBhvr>
                                        <p:cTn id="41" dur="166" decel="50000">
                                          <p:stCondLst>
                                            <p:cond delay="1834"/>
                                          </p:stCondLst>
                                        </p:cTn>
                                        <p:tgtEl>
                                          <p:spTgt spid="163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P spid="163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Text Box 4"/>
          <p:cNvSpPr txBox="1"/>
          <p:nvPr/>
        </p:nvSpPr>
        <p:spPr>
          <a:xfrm>
            <a:off x="1066800" y="990600"/>
            <a:ext cx="6172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latin typeface="Times New Roman" panose="02020603050405020304" pitchFamily="18" charset="0"/>
              </a:rPr>
              <a:t>Tìm ca dao tục ngữ nói về lao động</a:t>
            </a:r>
            <a:endParaRPr lang="en-US" altLang="en-US" sz="2800" b="1" dirty="0">
              <a:latin typeface="Times New Roman" panose="02020603050405020304" pitchFamily="18" charset="0"/>
            </a:endParaRPr>
          </a:p>
        </p:txBody>
      </p:sp>
      <p:sp>
        <p:nvSpPr>
          <p:cNvPr id="27660" name="Text Box 12"/>
          <p:cNvSpPr txBox="1"/>
          <p:nvPr/>
        </p:nvSpPr>
        <p:spPr>
          <a:xfrm>
            <a:off x="609600" y="1676400"/>
            <a:ext cx="6096000" cy="221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latin typeface="Times New Roman" panose="02020603050405020304" pitchFamily="18" charset="0"/>
              </a:rPr>
              <a:t>Lao động là vinh quang</a:t>
            </a:r>
            <a:r>
              <a:rPr lang="en-US" altLang="en-US" sz="1800" b="1" dirty="0">
                <a:latin typeface="Times New Roman" panose="02020603050405020304" pitchFamily="18" charset="0"/>
              </a:rPr>
              <a:t>			      </a:t>
            </a:r>
            <a:endParaRPr lang="en-US" altLang="en-US" sz="1800" b="1" dirty="0">
              <a:latin typeface="Times New Roman" panose="02020603050405020304" pitchFamily="18" charset="0"/>
            </a:endParaRPr>
          </a:p>
          <a:p>
            <a:pPr marL="0" lvl="0" indent="0" eaLnBrk="1" hangingPunct="1">
              <a:spcBef>
                <a:spcPct val="50000"/>
              </a:spcBef>
              <a:buNone/>
            </a:pPr>
            <a:r>
              <a:rPr lang="en-US" altLang="en-US" sz="1800" b="1" dirty="0">
                <a:latin typeface="Times New Roman" panose="02020603050405020304" pitchFamily="18" charset="0"/>
              </a:rPr>
              <a:t>  </a:t>
            </a:r>
            <a:r>
              <a:rPr lang="en-US" altLang="en-US" sz="2800" b="1" dirty="0">
                <a:latin typeface="Times New Roman" panose="02020603050405020304" pitchFamily="18" charset="0"/>
              </a:rPr>
              <a:t>(Hồ Chí Minh)</a:t>
            </a:r>
            <a:endParaRPr lang="en-US" altLang="en-US" sz="2800" b="1" dirty="0">
              <a:latin typeface="Times New Roman" panose="02020603050405020304" pitchFamily="18" charset="0"/>
            </a:endParaRPr>
          </a:p>
          <a:p>
            <a:pPr marL="0" lvl="0" indent="0" eaLnBrk="1" hangingPunct="1">
              <a:spcBef>
                <a:spcPct val="50000"/>
              </a:spcBef>
              <a:buNone/>
            </a:pPr>
            <a:r>
              <a:rPr lang="en-US" altLang="en-US" sz="2800" b="1" dirty="0">
                <a:solidFill>
                  <a:srgbClr val="FF0000"/>
                </a:solidFill>
                <a:latin typeface="Times New Roman" panose="02020603050405020304" pitchFamily="18" charset="0"/>
              </a:rPr>
              <a:t>Hãy chứng minh câu nói trên là đúng.</a:t>
            </a:r>
            <a:endParaRPr lang="en-US" altLang="en-US"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660"/>
                                        </p:tgtEl>
                                        <p:attrNameLst>
                                          <p:attrName>style.visibility</p:attrName>
                                        </p:attrNameLst>
                                      </p:cBhvr>
                                      <p:to>
                                        <p:strVal val="visible"/>
                                      </p:to>
                                    </p:set>
                                    <p:animEffect transition="in" filter="wipe(down)">
                                      <p:cBhvr>
                                        <p:cTn id="14" dur="580">
                                          <p:stCondLst>
                                            <p:cond delay="0"/>
                                          </p:stCondLst>
                                        </p:cTn>
                                        <p:tgtEl>
                                          <p:spTgt spid="27660"/>
                                        </p:tgtEl>
                                      </p:cBhvr>
                                    </p:animEffect>
                                    <p:anim calcmode="lin" valueType="num">
                                      <p:cBhvr>
                                        <p:cTn id="15" dur="1822" tmFilter="0,0; 0.14,0.36; 0.43,0.73; 0.71,0.91; 1.0,1.0">
                                          <p:stCondLst>
                                            <p:cond delay="0"/>
                                          </p:stCondLst>
                                        </p:cTn>
                                        <p:tgtEl>
                                          <p:spTgt spid="2766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660"/>
                                        </p:tgtEl>
                                        <p:attrNameLst>
                                          <p:attrName>ppt_y</p:attrName>
                                        </p:attrNameLst>
                                      </p:cBhvr>
                                      <p:tavLst>
                                        <p:tav tm="0" fmla="#ppt_y-sin(pi*$)/3">
                                          <p:val>
                                            <p:strVal val="0,500000"/>
                                          </p:val>
                                        </p:tav>
                                        <p:tav tm="100000">
                                          <p:val>
                                            <p:strVal val="1,000000"/>
                                          </p:val>
                                        </p:tav>
                                      </p:tavLst>
                                    </p:anim>
                                    <p:anim calcmode="lin" valueType="num">
                                      <p:cBhvr>
                                        <p:cTn id="17" dur="664" tmFilter="0, 0; 0.125,0.2665; 0.25,0.4; 0.375,0.465; 0.5,0.5;  0.625,0.535; 0.75,0.6; 0.875,0.7335; 1,1">
                                          <p:stCondLst>
                                            <p:cond delay="664"/>
                                          </p:stCondLst>
                                        </p:cTn>
                                        <p:tgtEl>
                                          <p:spTgt spid="27660"/>
                                        </p:tgtEl>
                                        <p:attrNameLst>
                                          <p:attrName>ppt_y</p:attrName>
                                        </p:attrNameLst>
                                      </p:cBhvr>
                                      <p:tavLst>
                                        <p:tav tm="0" fmla="#ppt_y-sin(pi*$)/9">
                                          <p:val>
                                            <p:strVal val="0,000000"/>
                                          </p:val>
                                        </p:tav>
                                        <p:tav tm="100000">
                                          <p:val>
                                            <p:strVal val="1,000000"/>
                                          </p:val>
                                        </p:tav>
                                      </p:tavLst>
                                    </p:anim>
                                    <p:anim calcmode="lin" valueType="num">
                                      <p:cBhvr>
                                        <p:cTn id="18" dur="332" tmFilter="0, 0; 0.125,0.2665; 0.25,0.4; 0.375,0.465; 0.5,0.5;  0.625,0.535; 0.75,0.6; 0.875,0.7335; 1,1">
                                          <p:stCondLst>
                                            <p:cond delay="1324"/>
                                          </p:stCondLst>
                                        </p:cTn>
                                        <p:tgtEl>
                                          <p:spTgt spid="27660"/>
                                        </p:tgtEl>
                                        <p:attrNameLst>
                                          <p:attrName>ppt_y</p:attrName>
                                        </p:attrNameLst>
                                      </p:cBhvr>
                                      <p:tavLst>
                                        <p:tav tm="0" fmla="#ppt_y-sin(pi*$)/27">
                                          <p:val>
                                            <p:strVal val="0,000000"/>
                                          </p:val>
                                        </p:tav>
                                        <p:tav tm="100000">
                                          <p:val>
                                            <p:strVal val="1,000000"/>
                                          </p:val>
                                        </p:tav>
                                      </p:tavLst>
                                    </p:anim>
                                    <p:anim calcmode="lin" valueType="num">
                                      <p:cBhvr>
                                        <p:cTn id="19" dur="164" tmFilter="0, 0; 0.125,0.2665; 0.25,0.4; 0.375,0.465; 0.5,0.5;  0.625,0.535; 0.75,0.6; 0.875,0.7335; 1,1">
                                          <p:stCondLst>
                                            <p:cond delay="1656"/>
                                          </p:stCondLst>
                                        </p:cTn>
                                        <p:tgtEl>
                                          <p:spTgt spid="27660"/>
                                        </p:tgtEl>
                                        <p:attrNameLst>
                                          <p:attrName>ppt_y</p:attrName>
                                        </p:attrNameLst>
                                      </p:cBhvr>
                                      <p:tavLst>
                                        <p:tav tm="0" fmla="#ppt_y-sin(pi*$)/81">
                                          <p:val>
                                            <p:strVal val="0,000000"/>
                                          </p:val>
                                        </p:tav>
                                        <p:tav tm="100000">
                                          <p:val>
                                            <p:strVal val="1,000000"/>
                                          </p:val>
                                        </p:tav>
                                      </p:tavLst>
                                    </p:anim>
                                    <p:animScale>
                                      <p:cBhvr>
                                        <p:cTn id="20" dur="26">
                                          <p:stCondLst>
                                            <p:cond delay="650"/>
                                          </p:stCondLst>
                                        </p:cTn>
                                        <p:tgtEl>
                                          <p:spTgt spid="27660"/>
                                        </p:tgtEl>
                                      </p:cBhvr>
                                      <p:to x="100000" y="60000"/>
                                    </p:animScale>
                                    <p:animScale>
                                      <p:cBhvr>
                                        <p:cTn id="21" dur="166" decel="50000">
                                          <p:stCondLst>
                                            <p:cond delay="676"/>
                                          </p:stCondLst>
                                        </p:cTn>
                                        <p:tgtEl>
                                          <p:spTgt spid="27660"/>
                                        </p:tgtEl>
                                      </p:cBhvr>
                                      <p:to x="100000" y="100000"/>
                                    </p:animScale>
                                    <p:animScale>
                                      <p:cBhvr>
                                        <p:cTn id="22" dur="26">
                                          <p:stCondLst>
                                            <p:cond delay="1312"/>
                                          </p:stCondLst>
                                        </p:cTn>
                                        <p:tgtEl>
                                          <p:spTgt spid="27660"/>
                                        </p:tgtEl>
                                      </p:cBhvr>
                                      <p:to x="100000" y="80000"/>
                                    </p:animScale>
                                    <p:animScale>
                                      <p:cBhvr>
                                        <p:cTn id="23" dur="166" decel="50000">
                                          <p:stCondLst>
                                            <p:cond delay="1338"/>
                                          </p:stCondLst>
                                        </p:cTn>
                                        <p:tgtEl>
                                          <p:spTgt spid="27660"/>
                                        </p:tgtEl>
                                      </p:cBhvr>
                                      <p:to x="100000" y="100000"/>
                                    </p:animScale>
                                    <p:animScale>
                                      <p:cBhvr>
                                        <p:cTn id="24" dur="26">
                                          <p:stCondLst>
                                            <p:cond delay="1642"/>
                                          </p:stCondLst>
                                        </p:cTn>
                                        <p:tgtEl>
                                          <p:spTgt spid="27660"/>
                                        </p:tgtEl>
                                      </p:cBhvr>
                                      <p:to x="100000" y="90000"/>
                                    </p:animScale>
                                    <p:animScale>
                                      <p:cBhvr>
                                        <p:cTn id="25" dur="166" decel="50000">
                                          <p:stCondLst>
                                            <p:cond delay="1668"/>
                                          </p:stCondLst>
                                        </p:cTn>
                                        <p:tgtEl>
                                          <p:spTgt spid="27660"/>
                                        </p:tgtEl>
                                      </p:cBhvr>
                                      <p:to x="100000" y="100000"/>
                                    </p:animScale>
                                    <p:animScale>
                                      <p:cBhvr>
                                        <p:cTn id="26" dur="26">
                                          <p:stCondLst>
                                            <p:cond delay="1808"/>
                                          </p:stCondLst>
                                        </p:cTn>
                                        <p:tgtEl>
                                          <p:spTgt spid="27660"/>
                                        </p:tgtEl>
                                      </p:cBhvr>
                                      <p:to x="100000" y="95000"/>
                                    </p:animScale>
                                    <p:animScale>
                                      <p:cBhvr>
                                        <p:cTn id="27" dur="166" decel="50000">
                                          <p:stCondLst>
                                            <p:cond delay="1834"/>
                                          </p:stCondLst>
                                        </p:cTn>
                                        <p:tgtEl>
                                          <p:spTgt spid="27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9" name="Rectangle 3"/>
          <p:cNvSpPr>
            <a:spLocks noGrp="1"/>
          </p:cNvSpPr>
          <p:nvPr>
            <p:ph type="body" idx="4294967295"/>
          </p:nvPr>
        </p:nvSpPr>
        <p:spPr>
          <a:xfrm>
            <a:off x="0" y="5410200"/>
            <a:ext cx="5029200" cy="1447800"/>
          </a:xfrm>
          <a:ln/>
        </p:spPr>
        <p:txBody>
          <a:bodyPr vert="horz" wrap="square" lIns="91440" tIns="45720" rIns="91440" bIns="45720" anchor="t" anchorCtr="0"/>
          <a:p>
            <a:pPr eaLnBrk="1" hangingPunct="1">
              <a:lnSpc>
                <a:spcPct val="90000"/>
              </a:lnSpc>
              <a:buNone/>
            </a:pPr>
            <a:r>
              <a:rPr lang="en-US" altLang="en-US" sz="2400" i="1" dirty="0">
                <a:latin typeface="Times New Roman" panose="02020603050405020304" pitchFamily="18" charset="0"/>
              </a:rPr>
              <a:t>        Bàn tay ta làm nên tất cả</a:t>
            </a:r>
            <a:endParaRPr lang="en-US" altLang="en-US" sz="2400" i="1" dirty="0">
              <a:latin typeface="Times New Roman" panose="02020603050405020304" pitchFamily="18" charset="0"/>
            </a:endParaRPr>
          </a:p>
          <a:p>
            <a:pPr eaLnBrk="1" hangingPunct="1">
              <a:lnSpc>
                <a:spcPct val="90000"/>
              </a:lnSpc>
              <a:buNone/>
            </a:pPr>
            <a:r>
              <a:rPr lang="en-US" altLang="en-US" sz="2400" i="1" dirty="0">
                <a:latin typeface="Times New Roman" panose="02020603050405020304" pitchFamily="18" charset="0"/>
              </a:rPr>
              <a:t>Có sức người, sỏi đá cũng thành cơm.</a:t>
            </a:r>
            <a:endParaRPr lang="en-US" altLang="en-US" sz="2400" i="1" dirty="0">
              <a:latin typeface="Times New Roman" panose="02020603050405020304" pitchFamily="18" charset="0"/>
            </a:endParaRPr>
          </a:p>
          <a:p>
            <a:pPr eaLnBrk="1" hangingPunct="1">
              <a:lnSpc>
                <a:spcPct val="90000"/>
              </a:lnSpc>
              <a:buNone/>
            </a:pPr>
            <a:r>
              <a:rPr lang="en-US" altLang="en-US" sz="2400" dirty="0">
                <a:latin typeface="Times New Roman" panose="02020603050405020304" pitchFamily="18" charset="0"/>
              </a:rPr>
              <a:t>                    </a:t>
            </a:r>
            <a:r>
              <a:rPr lang="en-US" altLang="en-US" sz="2000" dirty="0">
                <a:latin typeface="Times New Roman" panose="02020603050405020304" pitchFamily="18" charset="0"/>
              </a:rPr>
              <a:t>(Hoàng Trung Thông)</a:t>
            </a:r>
            <a:endParaRPr lang="en-US" altLang="en-US" sz="2000" dirty="0">
              <a:latin typeface="Times New Roman" panose="02020603050405020304" pitchFamily="18" charset="0"/>
            </a:endParaRPr>
          </a:p>
        </p:txBody>
      </p:sp>
      <p:pic>
        <p:nvPicPr>
          <p:cNvPr id="110595" name="Picture 3" descr="Untitled-2"/>
          <p:cNvPicPr>
            <a:picLocks noChangeAspect="1"/>
          </p:cNvPicPr>
          <p:nvPr/>
        </p:nvPicPr>
        <p:blipFill>
          <a:blip r:embed="rId1"/>
          <a:stretch>
            <a:fillRect/>
          </a:stretch>
        </p:blipFill>
        <p:spPr>
          <a:xfrm>
            <a:off x="4419600" y="0"/>
            <a:ext cx="4724400" cy="5181600"/>
          </a:xfrm>
          <a:prstGeom prst="rect">
            <a:avLst/>
          </a:prstGeom>
          <a:noFill/>
          <a:ln w="9525">
            <a:noFill/>
          </a:ln>
        </p:spPr>
      </p:pic>
      <p:sp>
        <p:nvSpPr>
          <p:cNvPr id="2075" name="Text Box 27"/>
          <p:cNvSpPr txBox="1"/>
          <p:nvPr/>
        </p:nvSpPr>
        <p:spPr>
          <a:xfrm>
            <a:off x="4876800" y="5334000"/>
            <a:ext cx="4267200" cy="9144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dirty="0">
                <a:latin typeface="Times New Roman" panose="02020603050405020304" pitchFamily="18" charset="0"/>
              </a:rPr>
              <a:t>Há miệng chờ sung.</a:t>
            </a:r>
            <a:endParaRPr lang="en-US" altLang="en-US" sz="2400" dirty="0">
              <a:latin typeface="Times New Roman" panose="02020603050405020304" pitchFamily="18" charset="0"/>
            </a:endParaRPr>
          </a:p>
          <a:p>
            <a:pPr marL="0" lvl="0" indent="0" algn="ctr" eaLnBrk="1" hangingPunct="1">
              <a:spcBef>
                <a:spcPct val="50000"/>
              </a:spcBef>
              <a:buNone/>
            </a:pPr>
            <a:r>
              <a:rPr lang="en-US" altLang="en-US" sz="2000" dirty="0">
                <a:latin typeface="Times New Roman" panose="02020603050405020304" pitchFamily="18" charset="0"/>
              </a:rPr>
              <a:t>(Thành ngữ)</a:t>
            </a:r>
            <a:endParaRPr lang="en-US" altLang="en-US" sz="2000" dirty="0">
              <a:latin typeface="Times New Roman" panose="02020603050405020304" pitchFamily="18" charset="0"/>
            </a:endParaRPr>
          </a:p>
        </p:txBody>
      </p:sp>
      <p:pic>
        <p:nvPicPr>
          <p:cNvPr id="37893" name="Picture 5" descr="ANd9GcQPvOEhMGpZGRaAakHW8n3HuUgVK4uEK9OzIcJdiZHOkhmgfXykQQK8Zb4">
            <a:hlinkClick r:id="rId2"/>
          </p:cNvPr>
          <p:cNvPicPr>
            <a:picLocks noChangeAspect="1"/>
          </p:cNvPicPr>
          <p:nvPr/>
        </p:nvPicPr>
        <p:blipFill>
          <a:blip r:embed="rId3"/>
          <a:stretch>
            <a:fillRect/>
          </a:stretch>
        </p:blipFill>
        <p:spPr>
          <a:xfrm>
            <a:off x="0" y="0"/>
            <a:ext cx="4038600" cy="2971800"/>
          </a:xfrm>
          <a:prstGeom prst="rect">
            <a:avLst/>
          </a:prstGeom>
          <a:noFill/>
          <a:ln w="9525">
            <a:noFill/>
          </a:ln>
        </p:spPr>
      </p:pic>
      <p:pic>
        <p:nvPicPr>
          <p:cNvPr id="37894" name="Picture 6" descr="JFNPCA95B9XTCAE6PIU3CAGC98OOCAWE2I0GCAHJRC7QCAAWSGZ6CAVHPM6WCA0MBYQ9CAL5PQRECAJZMK7XCAX9BR42CAK3T352CATD04D8CA8161RYCAMUYMLSCAE3BKHFCA2N323WCA2UXP4HCAYM1HCP"/>
          <p:cNvPicPr>
            <a:picLocks noChangeAspect="1"/>
          </p:cNvPicPr>
          <p:nvPr/>
        </p:nvPicPr>
        <p:blipFill>
          <a:blip r:embed="rId4"/>
          <a:stretch>
            <a:fillRect/>
          </a:stretch>
        </p:blipFill>
        <p:spPr>
          <a:xfrm>
            <a:off x="0" y="2971800"/>
            <a:ext cx="2133600" cy="2286000"/>
          </a:xfrm>
          <a:prstGeom prst="rect">
            <a:avLst/>
          </a:prstGeom>
          <a:noFill/>
          <a:ln w="9525">
            <a:noFill/>
          </a:ln>
        </p:spPr>
      </p:pic>
      <p:pic>
        <p:nvPicPr>
          <p:cNvPr id="37895" name="Picture 7" descr="RTMKCAJ81NZWCALTZZR0CABW1POWCADFW2GQCAB36JQOCAAV5EJXCAQK0BJXCAKF7SM9CA6TFDTNCAJ32AZECAT16TTSCAA7DK93CA7KN10SCAWXUBFLCAKISXVFCAFL8BIECADG5TJZCAJKYGSFCA42XI03"/>
          <p:cNvPicPr>
            <a:picLocks noChangeAspect="1"/>
          </p:cNvPicPr>
          <p:nvPr/>
        </p:nvPicPr>
        <p:blipFill>
          <a:blip r:embed="rId5"/>
          <a:stretch>
            <a:fillRect/>
          </a:stretch>
        </p:blipFill>
        <p:spPr>
          <a:xfrm>
            <a:off x="2133600" y="2971800"/>
            <a:ext cx="1905000" cy="2286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2339">
                                            <p:txEl>
                                              <p:charRg st="0" end="34"/>
                                            </p:txEl>
                                          </p:spTgt>
                                        </p:tgtEl>
                                        <p:attrNameLst>
                                          <p:attrName>style.visibility</p:attrName>
                                        </p:attrNameLst>
                                      </p:cBhvr>
                                      <p:to>
                                        <p:strVal val="visible"/>
                                      </p:to>
                                    </p:set>
                                    <p:animEffect transition="in" filter="blinds(horizontal)">
                                      <p:cBhvr>
                                        <p:cTn id="7" dur="500"/>
                                        <p:tgtEl>
                                          <p:spTgt spid="142339">
                                            <p:txEl>
                                              <p:charRg st="0" end="3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2339">
                                            <p:txEl>
                                              <p:charRg st="34" end="71"/>
                                            </p:txEl>
                                          </p:spTgt>
                                        </p:tgtEl>
                                        <p:attrNameLst>
                                          <p:attrName>style.visibility</p:attrName>
                                        </p:attrNameLst>
                                      </p:cBhvr>
                                      <p:to>
                                        <p:strVal val="visible"/>
                                      </p:to>
                                    </p:set>
                                    <p:animEffect transition="in" filter="blinds(horizontal)">
                                      <p:cBhvr>
                                        <p:cTn id="10" dur="500"/>
                                        <p:tgtEl>
                                          <p:spTgt spid="142339">
                                            <p:txEl>
                                              <p:charRg st="34" end="7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2339">
                                            <p:txEl>
                                              <p:charRg st="71" end="111"/>
                                            </p:txEl>
                                          </p:spTgt>
                                        </p:tgtEl>
                                        <p:attrNameLst>
                                          <p:attrName>style.visibility</p:attrName>
                                        </p:attrNameLst>
                                      </p:cBhvr>
                                      <p:to>
                                        <p:strVal val="visible"/>
                                      </p:to>
                                    </p:set>
                                    <p:animEffect transition="in" filter="blinds(horizontal)">
                                      <p:cBhvr>
                                        <p:cTn id="13" dur="500"/>
                                        <p:tgtEl>
                                          <p:spTgt spid="142339">
                                            <p:txEl>
                                              <p:charRg st="71" end="1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0595"/>
                                        </p:tgtEl>
                                        <p:attrNameLst>
                                          <p:attrName>style.visibility</p:attrName>
                                        </p:attrNameLst>
                                      </p:cBhvr>
                                      <p:to>
                                        <p:strVal val="visible"/>
                                      </p:to>
                                    </p:set>
                                    <p:animEffect transition="in" filter="blinds(horizontal)">
                                      <p:cBhvr>
                                        <p:cTn id="18" dur="500"/>
                                        <p:tgtEl>
                                          <p:spTgt spid="11059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75">
                                            <p:txEl>
                                              <p:charRg st="0" end="19"/>
                                            </p:txEl>
                                          </p:spTgt>
                                        </p:tgtEl>
                                        <p:attrNameLst>
                                          <p:attrName>style.visibility</p:attrName>
                                        </p:attrNameLst>
                                      </p:cBhvr>
                                      <p:to>
                                        <p:strVal val="visible"/>
                                      </p:to>
                                    </p:set>
                                    <p:animEffect transition="in" filter="blinds(horizontal)">
                                      <p:cBhvr>
                                        <p:cTn id="23" dur="500"/>
                                        <p:tgtEl>
                                          <p:spTgt spid="2075">
                                            <p:txEl>
                                              <p:charRg st="0" end="1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075">
                                            <p:txEl>
                                              <p:charRg st="19" end="31"/>
                                            </p:txEl>
                                          </p:spTgt>
                                        </p:tgtEl>
                                        <p:attrNameLst>
                                          <p:attrName>style.visibility</p:attrName>
                                        </p:attrNameLst>
                                      </p:cBhvr>
                                      <p:to>
                                        <p:strVal val="visible"/>
                                      </p:to>
                                    </p:set>
                                    <p:animEffect transition="in" filter="blinds(horizontal)">
                                      <p:cBhvr>
                                        <p:cTn id="26" dur="500"/>
                                        <p:tgtEl>
                                          <p:spTgt spid="2075">
                                            <p:txEl>
                                              <p:charRg st="19"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9" name="Rectangle 5">
            <a:hlinkClick r:id="" action="ppaction://noaction"/>
          </p:cNvPr>
          <p:cNvSpPr/>
          <p:nvPr/>
        </p:nvSpPr>
        <p:spPr>
          <a:xfrm>
            <a:off x="457200" y="1354138"/>
            <a:ext cx="75438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Font typeface="Wingdings" panose="05000000000000000000" pitchFamily="2" charset="2"/>
              <a:buNone/>
            </a:pPr>
            <a:r>
              <a:rPr lang="en-US" altLang="en-US" sz="2400" b="1" dirty="0">
                <a:solidFill>
                  <a:srgbClr val="0000FF"/>
                </a:solidFill>
                <a:latin typeface="Times New Roman" panose="02020603050405020304" pitchFamily="18" charset="0"/>
                <a:cs typeface="Times New Roman" panose="02020603050405020304" pitchFamily="18" charset="0"/>
              </a:rPr>
              <a:t>  4. Quy định của PL về sử dụng lao động trẻ em </a:t>
            </a:r>
            <a:endParaRPr lang="en-US" altLang="en-US" sz="2400" dirty="0">
              <a:solidFill>
                <a:srgbClr val="0000FF"/>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38915" name="WordArt 7"/>
          <p:cNvSpPr>
            <a:spLocks noTextEdit="1"/>
          </p:cNvSpPr>
          <p:nvPr/>
        </p:nvSpPr>
        <p:spPr>
          <a:xfrm>
            <a:off x="304800" y="228600"/>
            <a:ext cx="8763000" cy="685800"/>
          </a:xfrm>
          <a:prstGeom prst="rect">
            <a:avLst/>
          </a:prstGeom>
        </p:spPr>
        <p:txBody>
          <a:bodyPr wrap="none" fromWordArt="1">
            <a:prstTxWarp prst="textPlain">
              <a:avLst>
                <a:gd name="adj" fmla="val 50000"/>
              </a:avLst>
            </a:prstTxWarp>
            <a:normAutofit/>
          </a:bodyPr>
          <a:p>
            <a:pPr algn="ctr"/>
            <a:r>
              <a:rPr lang="en-US" sz="1800">
                <a:solidFill>
                  <a:srgbClr val="FF3300"/>
                </a:solidFill>
                <a:effectLst>
                  <a:outerShdw dist="35921" dir="2699999" algn="ctr" rotWithShape="0">
                    <a:srgbClr val="C0C0C0">
                      <a:alpha val="79999"/>
                    </a:srgbClr>
                  </a:outerShdw>
                </a:effectLst>
                <a:latin typeface="VNI-Bodon-Poster" charset="0"/>
                <a:ea typeface="VNI-Bodon-Poster" charset="0"/>
              </a:rPr>
              <a:t>BAØI 14 : </a:t>
            </a:r>
            <a:endParaRPr lang="en-US" sz="1800">
              <a:solidFill>
                <a:srgbClr val="FF3300"/>
              </a:solidFill>
              <a:effectLst>
                <a:outerShdw dist="35921" dir="2699999" algn="ctr" rotWithShape="0">
                  <a:srgbClr val="C0C0C0">
                    <a:alpha val="79999"/>
                  </a:srgbClr>
                </a:outerShdw>
              </a:effectLst>
              <a:latin typeface="VNI-Bodon-Poster" charset="0"/>
              <a:ea typeface="VNI-Bodon-Poster" charset="0"/>
            </a:endParaRPr>
          </a:p>
          <a:p>
            <a:pPr algn="ctr"/>
            <a:r>
              <a:rPr lang="en-US" sz="1800">
                <a:solidFill>
                  <a:srgbClr val="FF3300"/>
                </a:solidFill>
                <a:effectLst>
                  <a:outerShdw dist="35921" dir="2699999" algn="ctr" rotWithShape="0">
                    <a:srgbClr val="C0C0C0">
                      <a:alpha val="79999"/>
                    </a:srgbClr>
                  </a:outerShdw>
                </a:effectLst>
                <a:latin typeface="VNI-Bodon-Poster" charset="0"/>
                <a:ea typeface="VNI-Bodon-Poster" charset="0"/>
              </a:rPr>
              <a:t>QUYEÀN VAØ NGHÓA VUÏ LAO ÑOÄNG CUÛA COÂNG DAÂN (Tieát 2)</a:t>
            </a:r>
            <a:endParaRPr lang="en-US" sz="1800">
              <a:solidFill>
                <a:srgbClr val="FF3300"/>
              </a:solidFill>
              <a:effectLst>
                <a:outerShdw dist="35921" dir="2699999" algn="ctr" rotWithShape="0">
                  <a:srgbClr val="C0C0C0">
                    <a:alpha val="79999"/>
                  </a:srgbClr>
                </a:outerShdw>
              </a:effectLst>
              <a:latin typeface="VNI-Bodon-Poster" charset="0"/>
              <a:ea typeface="VNI-Bodon-Poster" charset="0"/>
            </a:endParaRPr>
          </a:p>
        </p:txBody>
      </p:sp>
      <p:pic>
        <p:nvPicPr>
          <p:cNvPr id="139273" name="Picture 9" descr="Untitled-1 copy"/>
          <p:cNvPicPr>
            <a:picLocks noChangeAspect="1"/>
          </p:cNvPicPr>
          <p:nvPr/>
        </p:nvPicPr>
        <p:blipFill>
          <a:blip r:embed="rId1"/>
          <a:stretch>
            <a:fillRect/>
          </a:stretch>
        </p:blipFill>
        <p:spPr>
          <a:xfrm>
            <a:off x="6234113" y="2538413"/>
            <a:ext cx="2833687" cy="3778250"/>
          </a:xfrm>
          <a:prstGeom prst="rect">
            <a:avLst/>
          </a:prstGeom>
          <a:noFill/>
          <a:ln w="9525">
            <a:noFill/>
          </a:ln>
        </p:spPr>
      </p:pic>
      <p:sp>
        <p:nvSpPr>
          <p:cNvPr id="139274" name="Text Box 10"/>
          <p:cNvSpPr txBox="1"/>
          <p:nvPr/>
        </p:nvSpPr>
        <p:spPr>
          <a:xfrm>
            <a:off x="639763" y="1924050"/>
            <a:ext cx="5600700"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latin typeface="Times New Roman" panose="02020603050405020304" pitchFamily="18" charset="0"/>
                <a:cs typeface="Times New Roman" panose="02020603050405020304" pitchFamily="18" charset="0"/>
              </a:rPr>
              <a:t>Bộ luật lao động gồm 17 chương, 198 điều</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a typeface="Times New Roman" panose="02020603050405020304" pitchFamily="18" charset="0"/>
            </a:endParaRPr>
          </a:p>
        </p:txBody>
      </p:sp>
      <p:sp>
        <p:nvSpPr>
          <p:cNvPr id="139278" name="Rectangle 14">
            <a:hlinkClick r:id="" action="ppaction://noaction"/>
          </p:cNvPr>
          <p:cNvSpPr>
            <a:spLocks noChangeArrowheads="1"/>
          </p:cNvSpPr>
          <p:nvPr/>
        </p:nvSpPr>
        <p:spPr bwMode="auto">
          <a:xfrm>
            <a:off x="304800" y="3000375"/>
            <a:ext cx="6496050" cy="267811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latin typeface=".VnTime" panose="020B7200000000000000" pitchFamily="34" charset="0"/>
              </a:rPr>
              <a:t>- </a:t>
            </a:r>
            <a:r>
              <a:rPr lang="en-US" altLang="en-US" sz="2400" dirty="0">
                <a:latin typeface="Times New Roman" panose="02020603050405020304" pitchFamily="18" charset="0"/>
                <a:cs typeface="Times New Roman" panose="02020603050405020304" pitchFamily="18" charset="0"/>
              </a:rPr>
              <a:t>Cấm nhận trẻ em dưới 15 tuổi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việc</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dirty="0">
                <a:latin typeface="Times New Roman" panose="02020603050405020304" pitchFamily="18" charset="0"/>
                <a:cs typeface="Times New Roman" panose="02020603050405020304" pitchFamily="18" charset="0"/>
              </a:rPr>
              <a:t>Cấm người sử dụng lao động dưới 18 tuổi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những công việc nặng nhọc, nguy hiểm hoặc tiếp xúc với các chất độc hại.</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 Cấm lạm dụng sức lao động của người lao động  dưới 18 tuổi.</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Char char="-"/>
            </a:pPr>
            <a:r>
              <a:rPr lang="en-US" altLang="en-US" sz="2400" dirty="0">
                <a:latin typeface="Times New Roman" panose="02020603050405020304" pitchFamily="18" charset="0"/>
                <a:cs typeface="Times New Roman" panose="02020603050405020304" pitchFamily="18" charset="0"/>
              </a:rPr>
              <a:t> Cấm cưỡng bức, ngược đãi người lao động.</a:t>
            </a:r>
            <a:endParaRPr lang="en-US" altLang="en-US" sz="2400" dirty="0">
              <a:latin typeface="Times New Roman" panose="02020603050405020304" pitchFamily="18" charset="0"/>
              <a:ea typeface="Times New Roman" panose="02020603050405020304" pitchFamily="18" charset="0"/>
            </a:endParaRPr>
          </a:p>
        </p:txBody>
      </p:sp>
      <p:sp>
        <p:nvSpPr>
          <p:cNvPr id="139279" name="Rectangle 15"/>
          <p:cNvSpPr/>
          <p:nvPr/>
        </p:nvSpPr>
        <p:spPr>
          <a:xfrm>
            <a:off x="192088" y="2386013"/>
            <a:ext cx="76962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000" dirty="0">
                <a:latin typeface=".VnTime" panose="020B7200000000000000" pitchFamily="34" charset="0"/>
              </a:rPr>
              <a:t>   </a:t>
            </a:r>
            <a:r>
              <a:rPr lang="en-US" altLang="en-US" sz="2400" dirty="0">
                <a:solidFill>
                  <a:srgbClr val="0000FF"/>
                </a:solidFill>
                <a:latin typeface="Times New Roman" panose="02020603050405020304" pitchFamily="18" charset="0"/>
                <a:cs typeface="Times New Roman" panose="02020603050405020304" pitchFamily="18" charset="0"/>
              </a:rPr>
              <a:t>Điều</a:t>
            </a:r>
            <a:r>
              <a:rPr lang="en-US" altLang="en-US" sz="2400" dirty="0">
                <a:solidFill>
                  <a:srgbClr val="0000FF"/>
                </a:solidFill>
                <a:latin typeface=".VnTime" panose="020B7200000000000000" pitchFamily="34" charset="0"/>
              </a:rPr>
              <a:t> 119-121: Quy ®Þnh ®èi víi lao ®éng ch</a:t>
            </a:r>
            <a:r>
              <a:rPr lang="en-US" altLang="en-US" sz="2400" dirty="0">
                <a:solidFill>
                  <a:srgbClr val="0000FF"/>
                </a:solidFill>
                <a:latin typeface="Times New Roman" panose="02020603050405020304" pitchFamily="18" charset="0"/>
                <a:cs typeface="Times New Roman" panose="02020603050405020304" pitchFamily="18" charset="0"/>
              </a:rPr>
              <a:t>ư­</a:t>
            </a:r>
            <a:r>
              <a:rPr lang="en-US" altLang="en-US" sz="2400" dirty="0">
                <a:solidFill>
                  <a:srgbClr val="0000FF"/>
                </a:solidFill>
                <a:latin typeface=".VnTime" panose="020B7200000000000000" pitchFamily="34" charset="0"/>
              </a:rPr>
              <a:t>a thµnh niªn </a:t>
            </a:r>
            <a:endParaRPr lang="en-US" altLang="en-US" sz="2400" dirty="0">
              <a:solidFill>
                <a:srgbClr val="0000FF"/>
              </a:solidFill>
              <a:latin typeface=".VnTime" panose="020B7200000000000000" pitchFamily="34" charset="0"/>
            </a:endParaRPr>
          </a:p>
        </p:txBody>
      </p:sp>
      <p:sp>
        <p:nvSpPr>
          <p:cNvPr id="38920" name="TextBox 3"/>
          <p:cNvSpPr txBox="1"/>
          <p:nvPr/>
        </p:nvSpPr>
        <p:spPr>
          <a:xfrm>
            <a:off x="762000" y="1082675"/>
            <a:ext cx="4724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1800" b="1" dirty="0">
                <a:solidFill>
                  <a:srgbClr val="FF0000"/>
                </a:solidFill>
                <a:latin typeface="Times New Roman" panose="02020603050405020304" pitchFamily="18" charset="0"/>
                <a:cs typeface="Times New Roman" panose="02020603050405020304" pitchFamily="18" charset="0"/>
              </a:rPr>
              <a:t>II. NỘI DUNG BÀI HỌC</a:t>
            </a:r>
            <a:endParaRPr lang="vi-VN" altLang="en-US" sz="1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p:cTn id="7" dur="500" fill="hold"/>
                                        <p:tgtEl>
                                          <p:spTgt spid="139269"/>
                                        </p:tgtEl>
                                        <p:attrNameLst>
                                          <p:attrName>ppt_w</p:attrName>
                                        </p:attrNameLst>
                                      </p:cBhvr>
                                      <p:tavLst>
                                        <p:tav tm="0">
                                          <p:val>
                                            <p:strVal val="0,000000"/>
                                          </p:val>
                                        </p:tav>
                                        <p:tav tm="100000">
                                          <p:val>
                                            <p:strVal val="#ppt_w"/>
                                          </p:val>
                                        </p:tav>
                                      </p:tavLst>
                                    </p:anim>
                                    <p:anim calcmode="lin" valueType="num">
                                      <p:cBhvr>
                                        <p:cTn id="8" dur="500" fill="hold"/>
                                        <p:tgtEl>
                                          <p:spTgt spid="139269"/>
                                        </p:tgtEl>
                                        <p:attrNameLst>
                                          <p:attrName>ppt_h</p:attrName>
                                        </p:attrNameLst>
                                      </p:cBhvr>
                                      <p:tavLst>
                                        <p:tav tm="0">
                                          <p:val>
                                            <p:str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9273"/>
                                        </p:tgtEl>
                                        <p:attrNameLst>
                                          <p:attrName>style.visibility</p:attrName>
                                        </p:attrNameLst>
                                      </p:cBhvr>
                                      <p:to>
                                        <p:strVal val="visible"/>
                                      </p:to>
                                    </p:set>
                                    <p:animEffect transition="in" filter="checkerboard(across)">
                                      <p:cBhvr>
                                        <p:cTn id="13" dur="500"/>
                                        <p:tgtEl>
                                          <p:spTgt spid="13927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139273"/>
                                        </p:tgtEl>
                                      </p:cBhvr>
                                    </p:animEffect>
                                    <p:set>
                                      <p:cBhvr>
                                        <p:cTn id="18" dur="1" fill="hold">
                                          <p:stCondLst>
                                            <p:cond delay="499"/>
                                          </p:stCondLst>
                                        </p:cTn>
                                        <p:tgtEl>
                                          <p:spTgt spid="139273"/>
                                        </p:tgtEl>
                                        <p:attrNameLst>
                                          <p:attrName>style.visibility</p:attrName>
                                        </p:attrNameLst>
                                      </p:cBhvr>
                                      <p:to>
                                        <p:strVal val="hidden"/>
                                      </p:to>
                                    </p:se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139274"/>
                                        </p:tgtEl>
                                        <p:attrNameLst>
                                          <p:attrName>style.visibility</p:attrName>
                                        </p:attrNameLst>
                                      </p:cBhvr>
                                      <p:to>
                                        <p:strVal val="visible"/>
                                      </p:to>
                                    </p:set>
                                    <p:anim calcmode="discrete" valueType="clr">
                                      <p:cBhvr override="childStyle">
                                        <p:cTn id="21" dur="80"/>
                                        <p:tgtEl>
                                          <p:spTgt spid="1392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9274"/>
                                        </p:tgtEl>
                                        <p:attrNameLst>
                                          <p:attrName>fillcolor</p:attrName>
                                        </p:attrNameLst>
                                      </p:cBhvr>
                                      <p:tavLst>
                                        <p:tav tm="0">
                                          <p:val>
                                            <p:clrVal>
                                              <a:schemeClr val="accent2"/>
                                            </p:clrVal>
                                          </p:val>
                                        </p:tav>
                                        <p:tav tm="50000">
                                          <p:val>
                                            <p:clrVal>
                                              <a:schemeClr val="hlink"/>
                                            </p:clrVal>
                                          </p:val>
                                        </p:tav>
                                      </p:tavLst>
                                    </p:anim>
                                    <p:set>
                                      <p:cBhvr>
                                        <p:cTn id="23" dur="80"/>
                                        <p:tgtEl>
                                          <p:spTgt spid="13927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9279"/>
                                        </p:tgtEl>
                                        <p:attrNameLst>
                                          <p:attrName>style.visibility</p:attrName>
                                        </p:attrNameLst>
                                      </p:cBhvr>
                                      <p:to>
                                        <p:strVal val="visible"/>
                                      </p:to>
                                    </p:set>
                                    <p:animEffect transition="in" filter="checkerboard(across)">
                                      <p:cBhvr>
                                        <p:cTn id="28" dur="500"/>
                                        <p:tgtEl>
                                          <p:spTgt spid="13927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9278"/>
                                        </p:tgtEl>
                                        <p:attrNameLst>
                                          <p:attrName>style.visibility</p:attrName>
                                        </p:attrNameLst>
                                      </p:cBhvr>
                                      <p:to>
                                        <p:strVal val="visible"/>
                                      </p:to>
                                    </p:set>
                                    <p:anim calcmode="lin" valueType="num">
                                      <p:cBhvr additive="base">
                                        <p:cTn id="33" dur="500" fill="hold"/>
                                        <p:tgtEl>
                                          <p:spTgt spid="139278"/>
                                        </p:tgtEl>
                                        <p:attrNameLst>
                                          <p:attrName>ppt_x</p:attrName>
                                        </p:attrNameLst>
                                      </p:cBhvr>
                                      <p:tavLst>
                                        <p:tav tm="0">
                                          <p:val>
                                            <p:strVal val="#ppt_x"/>
                                          </p:val>
                                        </p:tav>
                                        <p:tav tm="100000">
                                          <p:val>
                                            <p:strVal val="#ppt_x"/>
                                          </p:val>
                                        </p:tav>
                                      </p:tavLst>
                                    </p:anim>
                                    <p:anim calcmode="lin" valueType="num">
                                      <p:cBhvr additive="base">
                                        <p:cTn id="34" dur="500" fill="hold"/>
                                        <p:tgtEl>
                                          <p:spTgt spid="139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4" grpId="0"/>
      <p:bldP spid="139278" grpId="0"/>
      <p:bldP spid="13927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2"/>
          <p:cNvSpPr/>
          <p:nvPr/>
        </p:nvSpPr>
        <p:spPr>
          <a:xfrm>
            <a:off x="325438" y="1295400"/>
            <a:ext cx="8839200" cy="3109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pt-BR" altLang="en-US" sz="2800" b="1" dirty="0">
                <a:latin typeface="Times New Roman" panose="02020603050405020304" pitchFamily="18" charset="0"/>
                <a:cs typeface="Times New Roman" panose="02020603050405020304" pitchFamily="18" charset="0"/>
              </a:rPr>
              <a:t>5. Trách nhiệm của công dân - học sinh:</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pt-BR" altLang="en-US" sz="2800" dirty="0">
                <a:latin typeface="Times New Roman" panose="02020603050405020304" pitchFamily="18" charset="0"/>
                <a:cs typeface="Times New Roman" panose="02020603050405020304" pitchFamily="18" charset="0"/>
              </a:rPr>
              <a:t>- Nhận thấy lao động l</a:t>
            </a:r>
            <a:r>
              <a:rPr lang="pt-BR" altLang="en-US" sz="2800" dirty="0">
                <a:latin typeface="Times New Roman" panose="02020603050405020304" pitchFamily="18" charset="0"/>
                <a:ea typeface="Times New Roman" panose="02020603050405020304" pitchFamily="18" charset="0"/>
              </a:rPr>
              <a:t>à</a:t>
            </a:r>
            <a:r>
              <a:rPr lang="pt-BR" altLang="en-US" sz="2800" dirty="0">
                <a:latin typeface="Times New Roman" panose="02020603050405020304" pitchFamily="18" charset="0"/>
                <a:cs typeface="Times New Roman" panose="02020603050405020304" pitchFamily="18" charset="0"/>
              </a:rPr>
              <a:t> nghĩa vụ thiêng liêng, l</a:t>
            </a:r>
            <a:r>
              <a:rPr lang="pt-BR" altLang="en-US" sz="2800" dirty="0">
                <a:latin typeface="Times New Roman" panose="02020603050405020304" pitchFamily="18" charset="0"/>
                <a:ea typeface="Times New Roman" panose="02020603050405020304" pitchFamily="18" charset="0"/>
              </a:rPr>
              <a:t>à</a:t>
            </a:r>
            <a:r>
              <a:rPr lang="pt-BR" altLang="en-US" sz="2800" dirty="0">
                <a:latin typeface="Times New Roman" panose="02020603050405020304" pitchFamily="18" charset="0"/>
                <a:cs typeface="Times New Roman" panose="02020603050405020304" pitchFamily="18" charset="0"/>
              </a:rPr>
              <a:t> nguồn sống, nguồn hạnh phúc.</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pt-BR" altLang="en-US" sz="2800" dirty="0">
                <a:latin typeface="Times New Roman" panose="02020603050405020304" pitchFamily="18" charset="0"/>
                <a:cs typeface="Times New Roman" panose="02020603050405020304" pitchFamily="18" charset="0"/>
              </a:rPr>
              <a:t>- Lao động phải tự giác ,sáng tạo.</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pt-BR" altLang="en-US" sz="2800" dirty="0">
                <a:latin typeface="Times New Roman" panose="02020603050405020304" pitchFamily="18" charset="0"/>
                <a:cs typeface="Times New Roman" panose="02020603050405020304" pitchFamily="18" charset="0"/>
              </a:rPr>
              <a:t>- Học sinh ngo</a:t>
            </a:r>
            <a:r>
              <a:rPr lang="pt-BR" altLang="en-US" sz="2800" dirty="0">
                <a:latin typeface="Times New Roman" panose="02020603050405020304" pitchFamily="18" charset="0"/>
                <a:ea typeface="Times New Roman" panose="02020603050405020304" pitchFamily="18" charset="0"/>
              </a:rPr>
              <a:t>à</a:t>
            </a:r>
            <a:r>
              <a:rPr lang="pt-BR" altLang="en-US" sz="2800" dirty="0">
                <a:latin typeface="Times New Roman" panose="02020603050405020304" pitchFamily="18" charset="0"/>
                <a:cs typeface="Times New Roman" panose="02020603050405020304" pitchFamily="18" charset="0"/>
              </a:rPr>
              <a:t>i việc học tập phải giúp đỡ cha mẹ các công việc trong gia đình.</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pt-BR" altLang="en-US" sz="2800" dirty="0">
                <a:latin typeface="Times New Roman" panose="02020603050405020304" pitchFamily="18" charset="0"/>
                <a:cs typeface="Times New Roman" panose="02020603050405020304" pitchFamily="18" charset="0"/>
              </a:rPr>
              <a:t>- Hăng say lao động, tích cực học tập để lập thân lập nghiệp. </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ctrTitle"/>
          </p:nvPr>
        </p:nvSpPr>
        <p:spPr>
          <a:xfrm>
            <a:off x="76200" y="0"/>
            <a:ext cx="9067800" cy="1828800"/>
          </a:xfrm>
          <a:ln/>
        </p:spPr>
        <p:txBody>
          <a:bodyPr vert="horz" wrap="square" lIns="91440" tIns="45720" rIns="91440" bIns="45720" anchor="ctr" anchorCtr="0"/>
          <a:p>
            <a:pPr eaLnBrk="1" hangingPunct="1">
              <a:buClrTx/>
              <a:buSzTx/>
              <a:buFontTx/>
            </a:pPr>
            <a:r>
              <a:rPr lang="en-US" altLang="en-US" sz="2400" b="1" dirty="0"/>
              <a:t>	</a:t>
            </a:r>
            <a:r>
              <a:rPr lang="en-US" altLang="en-US" sz="2400" b="1" dirty="0">
                <a:solidFill>
                  <a:srgbClr val="0000FF"/>
                </a:solidFill>
              </a:rPr>
              <a:t>Bài 5: Để trở thành người lao động tốt, công dân có               ích cho xã hội, ngay từ bây giờ, em cần phải làm gì?</a:t>
            </a:r>
            <a:br>
              <a:rPr lang="en-US" altLang="en-US" sz="2400" b="1" dirty="0">
                <a:solidFill>
                  <a:srgbClr val="0000FF"/>
                </a:solidFill>
              </a:rPr>
            </a:br>
            <a:r>
              <a:rPr lang="en-US" altLang="en-US" sz="2400" b="1" dirty="0">
                <a:solidFill>
                  <a:srgbClr val="0000FF"/>
                </a:solidFill>
              </a:rPr>
              <a:t>	</a:t>
            </a:r>
            <a:br>
              <a:rPr lang="en-US" altLang="en-US" sz="2400" b="1" dirty="0">
                <a:solidFill>
                  <a:srgbClr val="0000FF"/>
                </a:solidFill>
              </a:rPr>
            </a:br>
            <a:endParaRPr lang="en-US" altLang="en-US" sz="2400" b="1" dirty="0">
              <a:solidFill>
                <a:srgbClr val="0000FF"/>
              </a:solidFill>
            </a:endParaRPr>
          </a:p>
        </p:txBody>
      </p:sp>
      <p:sp>
        <p:nvSpPr>
          <p:cNvPr id="11267" name="Rectangle 3"/>
          <p:cNvSpPr/>
          <p:nvPr/>
        </p:nvSpPr>
        <p:spPr>
          <a:xfrm>
            <a:off x="76200" y="990600"/>
            <a:ext cx="8458200" cy="35814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chemeClr val="tx2"/>
                </a:solidFill>
                <a:cs typeface="Arial" panose="020B0604020202020204" pitchFamily="34" charset="0"/>
              </a:rPr>
              <a:t>	- Tu dưỡng phẩm chất;</a:t>
            </a:r>
            <a:br>
              <a:rPr lang="en-US" altLang="en-US" sz="2400" b="1" dirty="0">
                <a:solidFill>
                  <a:schemeClr val="tx2"/>
                </a:solidFill>
                <a:cs typeface="Arial" panose="020B0604020202020204" pitchFamily="34" charset="0"/>
              </a:rPr>
            </a:br>
            <a:r>
              <a:rPr lang="en-US" altLang="en-US" sz="2400" b="1" dirty="0">
                <a:solidFill>
                  <a:schemeClr val="tx2"/>
                </a:solidFill>
                <a:cs typeface="Arial" panose="020B0604020202020204" pitchFamily="34" charset="0"/>
              </a:rPr>
              <a:t>	- Học tập chăm chỉ để trau dồi kiến thức, rèn luyện 	kĩ năng;</a:t>
            </a:r>
            <a:br>
              <a:rPr lang="en-US" altLang="en-US" sz="2400" b="1" dirty="0">
                <a:solidFill>
                  <a:schemeClr val="tx2"/>
                </a:solidFill>
                <a:cs typeface="Arial" panose="020B0604020202020204" pitchFamily="34" charset="0"/>
              </a:rPr>
            </a:br>
            <a:r>
              <a:rPr lang="en-US" altLang="en-US" sz="2400" b="1" dirty="0">
                <a:solidFill>
                  <a:schemeClr val="tx2"/>
                </a:solidFill>
                <a:cs typeface="Arial" panose="020B0604020202020204" pitchFamily="34" charset="0"/>
              </a:rPr>
              <a:t>	- Giúp đỡ bố mẹ công việc nhà phù hợp với điều 	kiện sức khỏe bản thân;</a:t>
            </a:r>
            <a:br>
              <a:rPr lang="en-US" altLang="en-US" sz="2400" b="1" dirty="0">
                <a:solidFill>
                  <a:schemeClr val="tx2"/>
                </a:solidFill>
                <a:cs typeface="Arial" panose="020B0604020202020204" pitchFamily="34" charset="0"/>
              </a:rPr>
            </a:br>
            <a:r>
              <a:rPr lang="en-US" altLang="en-US" sz="2400" b="1" dirty="0">
                <a:solidFill>
                  <a:schemeClr val="tx2"/>
                </a:solidFill>
                <a:cs typeface="Arial" panose="020B0604020202020204" pitchFamily="34" charset="0"/>
              </a:rPr>
              <a:t>	- Tích cực tham gia lao động tập thể ở trường, 	lớp, thôn xóm khi được vận động.</a:t>
            </a:r>
            <a:endParaRPr lang="en-US" altLang="en-US" sz="2400" b="1" dirty="0">
              <a:solidFill>
                <a:schemeClr val="tx2"/>
              </a:solidFill>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linds(vertical)">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0" y="0"/>
            <a:ext cx="1981200" cy="6858000"/>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FF0000"/>
                </a:solidFill>
                <a:latin typeface="Times New Roman" panose="02020603050405020304" pitchFamily="18" charset="0"/>
                <a:cs typeface="Times New Roman" panose="02020603050405020304" pitchFamily="18" charset="0"/>
              </a:rPr>
              <a:t>TƯ VẤN CHỌN NGHỀ</a:t>
            </a:r>
            <a:endParaRPr sz="3200" dirty="0">
              <a:solidFill>
                <a:srgbClr val="FF0000"/>
              </a:solidFill>
              <a:latin typeface="Times New Roman" panose="02020603050405020304" pitchFamily="18" charset="0"/>
              <a:ea typeface="Times New Roman" panose="02020603050405020304" pitchFamily="18" charset="0"/>
            </a:endParaRPr>
          </a:p>
        </p:txBody>
      </p:sp>
      <p:sp>
        <p:nvSpPr>
          <p:cNvPr id="6" name="Oval 5"/>
          <p:cNvSpPr/>
          <p:nvPr/>
        </p:nvSpPr>
        <p:spPr>
          <a:xfrm>
            <a:off x="1371600" y="0"/>
            <a:ext cx="1981200" cy="2362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solidFill>
                  <a:srgbClr val="FF0000"/>
                </a:solidFill>
                <a:latin typeface="Times New Roman" panose="02020603050405020304" pitchFamily="18" charset="0"/>
                <a:cs typeface="Times New Roman" panose="02020603050405020304" pitchFamily="18" charset="0"/>
              </a:rPr>
              <a:t>3 CÂU HỎI</a:t>
            </a:r>
            <a:endParaRPr sz="2400" dirty="0">
              <a:solidFill>
                <a:srgbClr val="FF0000"/>
              </a:solidFill>
              <a:latin typeface="Times New Roman" panose="02020603050405020304" pitchFamily="18" charset="0"/>
              <a:ea typeface="Times New Roman" panose="02020603050405020304" pitchFamily="18" charset="0"/>
            </a:endParaRPr>
          </a:p>
        </p:txBody>
      </p:sp>
      <p:sp>
        <p:nvSpPr>
          <p:cNvPr id="7" name="Oval 6"/>
          <p:cNvSpPr/>
          <p:nvPr/>
        </p:nvSpPr>
        <p:spPr>
          <a:xfrm>
            <a:off x="1828800" y="2265363"/>
            <a:ext cx="1981200" cy="2171700"/>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latin typeface="Times New Roman" panose="02020603050405020304" pitchFamily="18" charset="0"/>
                <a:cs typeface="Times New Roman" panose="02020603050405020304" pitchFamily="18" charset="0"/>
              </a:rPr>
              <a:t>4 BƯỚC</a:t>
            </a:r>
            <a:endParaRPr sz="2400" dirty="0">
              <a:latin typeface="Times New Roman" panose="02020603050405020304" pitchFamily="18" charset="0"/>
              <a:ea typeface="Times New Roman" panose="02020603050405020304" pitchFamily="18" charset="0"/>
            </a:endParaRPr>
          </a:p>
        </p:txBody>
      </p:sp>
      <p:sp>
        <p:nvSpPr>
          <p:cNvPr id="8" name="Oval 7"/>
          <p:cNvSpPr/>
          <p:nvPr/>
        </p:nvSpPr>
        <p:spPr>
          <a:xfrm>
            <a:off x="1524000" y="4343400"/>
            <a:ext cx="2133600" cy="2514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solidFill>
                  <a:srgbClr val="E6E6E6"/>
                </a:solidFill>
                <a:latin typeface="Times New Roman" panose="02020603050405020304" pitchFamily="18" charset="0"/>
                <a:cs typeface="Times New Roman" panose="02020603050405020304" pitchFamily="18" charset="0"/>
              </a:rPr>
              <a:t>5 NGUYÊN TẮC</a:t>
            </a:r>
            <a:endParaRPr sz="2400" dirty="0">
              <a:solidFill>
                <a:srgbClr val="E6E6E6"/>
              </a:solidFill>
              <a:latin typeface="Times New Roman" panose="02020603050405020304" pitchFamily="18" charset="0"/>
              <a:ea typeface="Times New Roman" panose="02020603050405020304" pitchFamily="18" charset="0"/>
            </a:endParaRPr>
          </a:p>
        </p:txBody>
      </p:sp>
      <p:sp>
        <p:nvSpPr>
          <p:cNvPr id="24582" name="TextBox 10"/>
          <p:cNvSpPr txBox="1"/>
          <p:nvPr/>
        </p:nvSpPr>
        <p:spPr>
          <a:xfrm>
            <a:off x="4343400" y="304800"/>
            <a:ext cx="4648200" cy="1384300"/>
          </a:xfrm>
          <a:prstGeom prst="rect">
            <a:avLst/>
          </a:prstGeom>
          <a:noFill/>
          <a:ln w="38100"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Tôi thích gì?</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Tôi cần gì?</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Tôi phải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gì?</a:t>
            </a:r>
            <a:endParaRPr lang="en-US" altLang="en-US" sz="2800" dirty="0">
              <a:latin typeface="Times New Roman" panose="02020603050405020304" pitchFamily="18" charset="0"/>
              <a:ea typeface="Times New Roman" panose="02020603050405020304" pitchFamily="18" charset="0"/>
            </a:endParaRPr>
          </a:p>
        </p:txBody>
      </p:sp>
      <p:sp>
        <p:nvSpPr>
          <p:cNvPr id="12" name="Right Arrow 11"/>
          <p:cNvSpPr/>
          <p:nvPr/>
        </p:nvSpPr>
        <p:spPr>
          <a:xfrm>
            <a:off x="3352800" y="996950"/>
            <a:ext cx="990600" cy="29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4" name="TextBox 12"/>
          <p:cNvSpPr txBox="1"/>
          <p:nvPr/>
        </p:nvSpPr>
        <p:spPr>
          <a:xfrm>
            <a:off x="4343400" y="2265363"/>
            <a:ext cx="4648200" cy="1816100"/>
          </a:xfrm>
          <a:prstGeom prst="rect">
            <a:avLst/>
          </a:prstGeom>
          <a:noFill/>
          <a:ln w="38100"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Liệt kê các nghề yêu thích</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Tìm hiểu về nghề</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Chọn nghề.</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Chọn trường.</a:t>
            </a:r>
            <a:endParaRPr lang="en-US" altLang="en-US" sz="2800" dirty="0">
              <a:latin typeface="Times New Roman" panose="02020603050405020304" pitchFamily="18" charset="0"/>
              <a:ea typeface="Times New Roman" panose="02020603050405020304" pitchFamily="18" charset="0"/>
            </a:endParaRPr>
          </a:p>
        </p:txBody>
      </p:sp>
      <p:sp>
        <p:nvSpPr>
          <p:cNvPr id="14" name="Right Arrow 13"/>
          <p:cNvSpPr/>
          <p:nvPr/>
        </p:nvSpPr>
        <p:spPr>
          <a:xfrm>
            <a:off x="3810000" y="3198813"/>
            <a:ext cx="533400" cy="29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6" name="TextBox 14"/>
          <p:cNvSpPr txBox="1"/>
          <p:nvPr/>
        </p:nvSpPr>
        <p:spPr>
          <a:xfrm>
            <a:off x="4373563" y="4197350"/>
            <a:ext cx="4648200" cy="2124075"/>
          </a:xfrm>
          <a:prstGeom prst="rect">
            <a:avLst/>
          </a:prstGeom>
          <a:noFill/>
          <a:ln w="38100"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Chọn nghề yêu thích.</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Chọn nghề theo khả năng.</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800" dirty="0">
                <a:latin typeface="Times New Roman" panose="02020603050405020304" pitchFamily="18" charset="0"/>
                <a:cs typeface="Times New Roman" panose="02020603050405020304" pitchFamily="18" charset="0"/>
              </a:rPr>
              <a:t>Tìm hiểu rõ về nghề.</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400" dirty="0">
                <a:latin typeface="Times New Roman" panose="02020603050405020304" pitchFamily="18" charset="0"/>
                <a:cs typeface="Times New Roman" panose="02020603050405020304" pitchFamily="18" charset="0"/>
              </a:rPr>
              <a:t>Chọn nghề phù hợp với nhu cầu.</a:t>
            </a:r>
            <a:endParaRPr lang="en-US" altLang="en-US" sz="2400" dirty="0">
              <a:latin typeface="Times New Roman" panose="02020603050405020304" pitchFamily="18" charset="0"/>
              <a:cs typeface="Times New Roman" panose="02020603050405020304" pitchFamily="18" charset="0"/>
            </a:endParaRPr>
          </a:p>
          <a:p>
            <a:pPr marL="342900" lvl="0" indent="-342900" eaLnBrk="1" hangingPunct="1">
              <a:spcBef>
                <a:spcPct val="0"/>
              </a:spcBef>
              <a:buAutoNum type="arabicPeriod"/>
            </a:pPr>
            <a:r>
              <a:rPr lang="en-US" altLang="en-US" sz="2400" dirty="0">
                <a:latin typeface="Times New Roman" panose="02020603050405020304" pitchFamily="18" charset="0"/>
                <a:cs typeface="Times New Roman" panose="02020603050405020304" pitchFamily="18" charset="0"/>
              </a:rPr>
              <a:t>Chọn nghề có ý nghĩa/ giá trị.</a:t>
            </a:r>
            <a:endParaRPr lang="en-US" altLang="en-US" sz="2400" dirty="0">
              <a:latin typeface="Times New Roman" panose="02020603050405020304" pitchFamily="18" charset="0"/>
              <a:ea typeface="Times New Roman" panose="02020603050405020304" pitchFamily="18" charset="0"/>
            </a:endParaRPr>
          </a:p>
        </p:txBody>
      </p:sp>
      <p:sp>
        <p:nvSpPr>
          <p:cNvPr id="16" name="Right Arrow 15"/>
          <p:cNvSpPr/>
          <p:nvPr/>
        </p:nvSpPr>
        <p:spPr>
          <a:xfrm>
            <a:off x="3657600" y="5240338"/>
            <a:ext cx="720725" cy="298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fade">
                                      <p:cBhvr>
                                        <p:cTn id="16" dur="1000"/>
                                        <p:tgtEl>
                                          <p:spTgt spid="24582"/>
                                        </p:tgtEl>
                                      </p:cBhvr>
                                    </p:animEffect>
                                    <p:anim calcmode="lin" valueType="num">
                                      <p:cBhvr>
                                        <p:cTn id="17" dur="1000" fill="hold"/>
                                        <p:tgtEl>
                                          <p:spTgt spid="24582"/>
                                        </p:tgtEl>
                                        <p:attrNameLst>
                                          <p:attrName>ppt_x</p:attrName>
                                        </p:attrNameLst>
                                      </p:cBhvr>
                                      <p:tavLst>
                                        <p:tav tm="0">
                                          <p:val>
                                            <p:strVal val="#ppt_x"/>
                                          </p:val>
                                        </p:tav>
                                        <p:tav tm="100000">
                                          <p:val>
                                            <p:strVal val="#ppt_x"/>
                                          </p:val>
                                        </p:tav>
                                      </p:tavLst>
                                    </p:anim>
                                    <p:anim calcmode="lin" valueType="num">
                                      <p:cBhvr>
                                        <p:cTn id="18"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4584"/>
                                        </p:tgtEl>
                                        <p:attrNameLst>
                                          <p:attrName>style.visibility</p:attrName>
                                        </p:attrNameLst>
                                      </p:cBhvr>
                                      <p:to>
                                        <p:strVal val="visible"/>
                                      </p:to>
                                    </p:set>
                                    <p:animEffect transition="in" filter="barn(inVertical)">
                                      <p:cBhvr>
                                        <p:cTn id="29" dur="500"/>
                                        <p:tgtEl>
                                          <p:spTgt spid="2458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586"/>
                                        </p:tgtEl>
                                        <p:attrNameLst>
                                          <p:attrName>style.visibility</p:attrName>
                                        </p:attrNameLst>
                                      </p:cBhvr>
                                      <p:to>
                                        <p:strVal val="visible"/>
                                      </p:to>
                                    </p:set>
                                    <p:animEffect transition="in" filter="barn(inVertical)">
                                      <p:cBhvr>
                                        <p:cTn id="40"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582" grpId="0" animBg="1"/>
      <p:bldP spid="12" grpId="0" animBg="1"/>
      <p:bldP spid="24584" grpId="0" animBg="1"/>
      <p:bldP spid="14" grpId="0" animBg="1"/>
      <p:bldP spid="24586"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2"/>
          <p:cNvPicPr>
            <a:picLocks noChangeAspect="1"/>
          </p:cNvPicPr>
          <p:nvPr/>
        </p:nvPicPr>
        <p:blipFill>
          <a:blip r:embed="rId1"/>
          <a:stretch>
            <a:fillRect/>
          </a:stretch>
        </p:blipFill>
        <p:spPr>
          <a:xfrm>
            <a:off x="742950" y="152400"/>
            <a:ext cx="7772400" cy="644048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3"/>
          <p:cNvPicPr>
            <a:picLocks noChangeAspect="1"/>
          </p:cNvPicPr>
          <p:nvPr/>
        </p:nvPicPr>
        <p:blipFill>
          <a:blip r:embed="rId1"/>
          <a:stretch>
            <a:fillRect/>
          </a:stretch>
        </p:blipFill>
        <p:spPr>
          <a:xfrm>
            <a:off x="41275" y="100013"/>
            <a:ext cx="4495800" cy="6064250"/>
          </a:xfrm>
          <a:prstGeom prst="rect">
            <a:avLst/>
          </a:prstGeom>
          <a:noFill/>
          <a:ln w="9525">
            <a:noFill/>
          </a:ln>
        </p:spPr>
      </p:pic>
      <p:sp>
        <p:nvSpPr>
          <p:cNvPr id="44035" name="Rectangle 4"/>
          <p:cNvSpPr/>
          <p:nvPr/>
        </p:nvSpPr>
        <p:spPr>
          <a:xfrm>
            <a:off x="4267200" y="685800"/>
            <a:ext cx="4800600" cy="4894263"/>
          </a:xfrm>
          <a:prstGeom prst="rect">
            <a:avLst/>
          </a:prstGeom>
          <a:noFill/>
          <a:ln w="38100"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Top 10 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 nghề có nhu cầu</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nhân lực nhiều nhất ở Việt Nam trong tương lai</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công nghệ thông tin.</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ngôn ngữ Anh.</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quản trị kinh doanh.</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marketing.</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xây dựng.</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công nghệ thực phẩm.</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du lịch, quản lý khách sạn.</a:t>
            </a:r>
            <a:endParaRPr lang="vi-VN"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điện - cơ khí</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tư vấn tâm lý</a:t>
            </a:r>
            <a:endParaRPr lang="en-US" altLang="en-US" sz="24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Ng</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nh</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giáo dục</a:t>
            </a:r>
            <a:endParaRPr lang="vi-VN"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itle 1"/>
          <p:cNvSpPr>
            <a:spLocks noGrp="1"/>
          </p:cNvSpPr>
          <p:nvPr>
            <p:ph type="title"/>
          </p:nvPr>
        </p:nvSpPr>
        <p:spPr>
          <a:ln/>
        </p:spPr>
        <p:txBody>
          <a:bodyPr vert="horz" wrap="square" lIns="91440" tIns="45720" rIns="91440" bIns="45720" anchor="ctr" anchorCtr="0"/>
          <a:p>
            <a:r>
              <a:rPr lang="en-US" altLang="en-US" dirty="0">
                <a:hlinkClick r:id="rId1" action="ppaction://hlinksldjump"/>
              </a:rPr>
              <a:t>NGÔI SAO MAY MẮN</a:t>
            </a:r>
            <a:endParaRPr lang="en-US" altLang="en-US" dirty="0"/>
          </a:p>
        </p:txBody>
      </p:sp>
      <p:sp>
        <p:nvSpPr>
          <p:cNvPr id="4" name="5-Point Star 3">
            <a:hlinkClick r:id="rId2" action="ppaction://hlinksldjump"/>
          </p:cNvPr>
          <p:cNvSpPr/>
          <p:nvPr/>
        </p:nvSpPr>
        <p:spPr>
          <a:xfrm>
            <a:off x="685800" y="1219200"/>
            <a:ext cx="1524000" cy="1676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5-Point Star 4">
            <a:hlinkClick r:id="rId3" action="ppaction://hlinksldjump"/>
          </p:cNvPr>
          <p:cNvSpPr/>
          <p:nvPr/>
        </p:nvSpPr>
        <p:spPr>
          <a:xfrm>
            <a:off x="3962400" y="1252538"/>
            <a:ext cx="1524000" cy="1676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5-Point Star 5">
            <a:hlinkClick r:id="rId4" action="ppaction://hlinksldjump"/>
          </p:cNvPr>
          <p:cNvSpPr/>
          <p:nvPr/>
        </p:nvSpPr>
        <p:spPr>
          <a:xfrm>
            <a:off x="152400" y="3124200"/>
            <a:ext cx="1524000" cy="1676400"/>
          </a:xfrm>
          <a:prstGeom prst="star5">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5-Point Star 6">
            <a:hlinkClick r:id="rId5" action="ppaction://hlinksldjump"/>
          </p:cNvPr>
          <p:cNvSpPr/>
          <p:nvPr/>
        </p:nvSpPr>
        <p:spPr>
          <a:xfrm>
            <a:off x="3810000" y="3986213"/>
            <a:ext cx="1524000" cy="1676400"/>
          </a:xfrm>
          <a:prstGeom prst="star5">
            <a:avLst/>
          </a:prstGeom>
          <a:solidFill>
            <a:srgbClr val="B3F9A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5-Point Star 7">
            <a:hlinkClick r:id="rId6" action="ppaction://hlinksldjump"/>
          </p:cNvPr>
          <p:cNvSpPr/>
          <p:nvPr/>
        </p:nvSpPr>
        <p:spPr>
          <a:xfrm>
            <a:off x="6553200" y="1219200"/>
            <a:ext cx="1524000" cy="1676400"/>
          </a:xfrm>
          <a:prstGeom prst="star5">
            <a:avLst/>
          </a:prstGeom>
          <a:solidFill>
            <a:srgbClr val="472A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5-Point Star 8">
            <a:hlinkClick r:id="rId7" action="ppaction://hlinksldjump"/>
          </p:cNvPr>
          <p:cNvSpPr/>
          <p:nvPr/>
        </p:nvSpPr>
        <p:spPr>
          <a:xfrm>
            <a:off x="6605588" y="3454400"/>
            <a:ext cx="1524000" cy="16764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5-Point Star 9">
            <a:hlinkClick r:id="rId8" action="ppaction://hlinksldjump"/>
          </p:cNvPr>
          <p:cNvSpPr/>
          <p:nvPr/>
        </p:nvSpPr>
        <p:spPr>
          <a:xfrm>
            <a:off x="2133600" y="2309813"/>
            <a:ext cx="1524000" cy="1676400"/>
          </a:xfrm>
          <a:prstGeom prst="star5">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5-Point Star 10">
            <a:hlinkClick r:id="rId9" action="ppaction://hlinksldjump"/>
          </p:cNvPr>
          <p:cNvSpPr/>
          <p:nvPr/>
        </p:nvSpPr>
        <p:spPr>
          <a:xfrm>
            <a:off x="2133600" y="5057775"/>
            <a:ext cx="1524000" cy="1676400"/>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5-Point Star 11">
            <a:hlinkClick r:id="rId10" action="ppaction://hlinksldjump"/>
          </p:cNvPr>
          <p:cNvSpPr/>
          <p:nvPr/>
        </p:nvSpPr>
        <p:spPr>
          <a:xfrm>
            <a:off x="5029200" y="2673350"/>
            <a:ext cx="1524000" cy="1676400"/>
          </a:xfrm>
          <a:prstGeom prst="star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5-Point Star 12">
            <a:hlinkClick r:id="rId11" action="ppaction://hlinksldjump"/>
          </p:cNvPr>
          <p:cNvSpPr/>
          <p:nvPr/>
        </p:nvSpPr>
        <p:spPr>
          <a:xfrm>
            <a:off x="6781800" y="5130800"/>
            <a:ext cx="1524000" cy="1676400"/>
          </a:xfrm>
          <a:prstGeom prst="star5">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4" presetClass="exit" presetSubtype="32" fill="hold" nodeType="clickEffect">
                                  <p:stCondLst>
                                    <p:cond delay="0"/>
                                  </p:stCondLst>
                                  <p:childTnLst>
                                    <p:animEffect transition="out" filter="box(out)">
                                      <p:cBhvr>
                                        <p:cTn id="59" dur="5000"/>
                                        <p:tgtEl>
                                          <p:spTgt spid="4"/>
                                        </p:tgtEl>
                                      </p:cBhvr>
                                    </p:animEffect>
                                    <p:set>
                                      <p:cBhvr>
                                        <p:cTn id="60"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5"/>
                                        </p:tgtEl>
                                        <p:attrNameLst>
                                          <p:attrName>ppt_x</p:attrName>
                                        </p:attrNameLst>
                                      </p:cBhvr>
                                      <p:tavLst>
                                        <p:tav tm="0">
                                          <p:val>
                                            <p:strVal val="ppt_x"/>
                                          </p:val>
                                        </p:tav>
                                        <p:tav tm="100000">
                                          <p:val>
                                            <p:strVal val="ppt_x"/>
                                          </p:val>
                                        </p:tav>
                                      </p:tavLst>
                                    </p:anim>
                                    <p:anim calcmode="lin" valueType="num">
                                      <p:cBhvr additive="base">
                                        <p:cTn id="66" dur="500"/>
                                        <p:tgtEl>
                                          <p:spTgt spid="5"/>
                                        </p:tgtEl>
                                        <p:attrNameLst>
                                          <p:attrName>ppt_y</p:attrName>
                                        </p:attrNameLst>
                                      </p:cBhvr>
                                      <p:tavLst>
                                        <p:tav tm="0">
                                          <p:val>
                                            <p:strVal val="ppt_y"/>
                                          </p:val>
                                        </p:tav>
                                        <p:tav tm="100000">
                                          <p:val>
                                            <p:strVal val="1+ppt_h/2"/>
                                          </p:val>
                                        </p:tav>
                                      </p:tavLst>
                                    </p:anim>
                                    <p:set>
                                      <p:cBhvr>
                                        <p:cTn id="6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53" presetClass="exit" presetSubtype="32" fill="hold" nodeType="clickEffect">
                                  <p:stCondLst>
                                    <p:cond delay="0"/>
                                  </p:stCondLst>
                                  <p:childTnLst>
                                    <p:anim calcmode="lin" valueType="num">
                                      <p:cBhvr>
                                        <p:cTn id="72" dur="500"/>
                                        <p:tgtEl>
                                          <p:spTgt spid="8"/>
                                        </p:tgtEl>
                                        <p:attrNameLst>
                                          <p:attrName>ppt_w</p:attrName>
                                        </p:attrNameLst>
                                      </p:cBhvr>
                                      <p:tavLst>
                                        <p:tav tm="0">
                                          <p:val>
                                            <p:strVal val="ppt_w"/>
                                          </p:val>
                                        </p:tav>
                                        <p:tav tm="100000">
                                          <p:val>
                                            <p:strVal val="0,000000"/>
                                          </p:val>
                                        </p:tav>
                                      </p:tavLst>
                                    </p:anim>
                                    <p:anim calcmode="lin" valueType="num">
                                      <p:cBhvr>
                                        <p:cTn id="73" dur="500"/>
                                        <p:tgtEl>
                                          <p:spTgt spid="8"/>
                                        </p:tgtEl>
                                        <p:attrNameLst>
                                          <p:attrName>ppt_h</p:attrName>
                                        </p:attrNameLst>
                                      </p:cBhvr>
                                      <p:tavLst>
                                        <p:tav tm="0">
                                          <p:val>
                                            <p:strVal val="ppt_h"/>
                                          </p:val>
                                        </p:tav>
                                        <p:tav tm="100000">
                                          <p:val>
                                            <p:strVal val="0,000000"/>
                                          </p:val>
                                        </p:tav>
                                      </p:tavLst>
                                    </p:anim>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nodeType="clickEffect">
                                  <p:stCondLst>
                                    <p:cond delay="0"/>
                                  </p:stCondLst>
                                  <p:childTnLst>
                                    <p:anim calcmode="lin" valueType="num">
                                      <p:cBhvr>
                                        <p:cTn id="80" dur="500"/>
                                        <p:tgtEl>
                                          <p:spTgt spid="6"/>
                                        </p:tgtEl>
                                        <p:attrNameLst>
                                          <p:attrName>ppt_w</p:attrName>
                                        </p:attrNameLst>
                                      </p:cBhvr>
                                      <p:tavLst>
                                        <p:tav tm="0">
                                          <p:val>
                                            <p:strVal val="ppt_w"/>
                                          </p:val>
                                        </p:tav>
                                        <p:tav tm="100000">
                                          <p:val>
                                            <p:strVal val="0,000000"/>
                                          </p:val>
                                        </p:tav>
                                      </p:tavLst>
                                    </p:anim>
                                    <p:anim calcmode="lin" valueType="num">
                                      <p:cBhvr>
                                        <p:cTn id="81" dur="500"/>
                                        <p:tgtEl>
                                          <p:spTgt spid="6"/>
                                        </p:tgtEl>
                                        <p:attrNameLst>
                                          <p:attrName>ppt_h</p:attrName>
                                        </p:attrNameLst>
                                      </p:cBhvr>
                                      <p:tavLst>
                                        <p:tav tm="0">
                                          <p:val>
                                            <p:strVal val="ppt_h"/>
                                          </p:val>
                                        </p:tav>
                                        <p:tav tm="100000">
                                          <p:val>
                                            <p:strVal val="0,000000"/>
                                          </p:val>
                                        </p:tav>
                                      </p:tavLst>
                                    </p:anim>
                                    <p:animEffect transition="out" filter="fad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7"/>
                                        </p:tgtEl>
                                        <p:attrNameLst>
                                          <p:attrName>ppt_w</p:attrName>
                                        </p:attrNameLst>
                                      </p:cBhvr>
                                      <p:tavLst>
                                        <p:tav tm="0">
                                          <p:val>
                                            <p:strVal val="ppt_w"/>
                                          </p:val>
                                        </p:tav>
                                        <p:tav tm="100000">
                                          <p:val>
                                            <p:strVal val="0,000000"/>
                                          </p:val>
                                        </p:tav>
                                      </p:tavLst>
                                    </p:anim>
                                    <p:anim calcmode="lin" valueType="num">
                                      <p:cBhvr>
                                        <p:cTn id="89" dur="500"/>
                                        <p:tgtEl>
                                          <p:spTgt spid="7"/>
                                        </p:tgtEl>
                                        <p:attrNameLst>
                                          <p:attrName>ppt_h</p:attrName>
                                        </p:attrNameLst>
                                      </p:cBhvr>
                                      <p:tavLst>
                                        <p:tav tm="0">
                                          <p:val>
                                            <p:strVal val="ppt_h"/>
                                          </p:val>
                                        </p:tav>
                                        <p:tav tm="100000">
                                          <p:val>
                                            <p:strVal val="0,000000"/>
                                          </p:val>
                                        </p:tav>
                                      </p:tavLst>
                                    </p:anim>
                                    <p:animEffect transition="out" filter="fad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9"/>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nodeType="clickEffect">
                                  <p:stCondLst>
                                    <p:cond delay="0"/>
                                  </p:stCondLst>
                                  <p:childTnLst>
                                    <p:animEffect transition="out" filter="barn(inVertical)">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8" restart="whenNotActive" fill="hold" evtFilter="cancelBubble" nodeType="interactiveSeq">
                <p:stCondLst>
                  <p:cond evt="onClick" delay="0">
                    <p:tgtEl>
                      <p:spTgt spid="10"/>
                    </p:tgtEl>
                  </p:cond>
                </p:stCondLst>
                <p:endSync evt="end" delay="0">
                  <p:rtn val="all"/>
                </p:endSync>
                <p:childTnLst>
                  <p:par>
                    <p:cTn id="99" fill="hold">
                      <p:stCondLst>
                        <p:cond delay="0"/>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10"/>
                                        </p:tgtEl>
                                        <p:attrNameLst>
                                          <p:attrName>ppt_x</p:attrName>
                                        </p:attrNameLst>
                                      </p:cBhvr>
                                      <p:tavLst>
                                        <p:tav tm="0">
                                          <p:val>
                                            <p:strVal val="ppt_x"/>
                                          </p:val>
                                        </p:tav>
                                        <p:tav tm="100000">
                                          <p:val>
                                            <p:strVal val="ppt_x"/>
                                          </p:val>
                                        </p:tav>
                                      </p:tavLst>
                                    </p:anim>
                                    <p:anim calcmode="lin" valueType="num">
                                      <p:cBhvr additive="base">
                                        <p:cTn id="103" dur="500"/>
                                        <p:tgtEl>
                                          <p:spTgt spid="10"/>
                                        </p:tgtEl>
                                        <p:attrNameLst>
                                          <p:attrName>ppt_y</p:attrName>
                                        </p:attrNameLst>
                                      </p:cBhvr>
                                      <p:tavLst>
                                        <p:tav tm="0">
                                          <p:val>
                                            <p:strVal val="ppt_y"/>
                                          </p:val>
                                        </p:tav>
                                        <p:tav tm="100000">
                                          <p:val>
                                            <p:strVal val="1+ppt_h/2"/>
                                          </p:val>
                                        </p:tav>
                                      </p:tavLst>
                                    </p:anim>
                                    <p:set>
                                      <p:cBhvr>
                                        <p:cTn id="10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2" presetClass="exit" presetSubtype="4" fill="hold" nodeType="clickEffect">
                                  <p:stCondLst>
                                    <p:cond delay="0"/>
                                  </p:stCondLst>
                                  <p:childTnLst>
                                    <p:anim calcmode="lin" valueType="num">
                                      <p:cBhvr additive="base">
                                        <p:cTn id="109" dur="500"/>
                                        <p:tgtEl>
                                          <p:spTgt spid="11"/>
                                        </p:tgtEl>
                                        <p:attrNameLst>
                                          <p:attrName>ppt_x</p:attrName>
                                        </p:attrNameLst>
                                      </p:cBhvr>
                                      <p:tavLst>
                                        <p:tav tm="0">
                                          <p:val>
                                            <p:strVal val="ppt_x"/>
                                          </p:val>
                                        </p:tav>
                                        <p:tav tm="100000">
                                          <p:val>
                                            <p:strVal val="ppt_x"/>
                                          </p:val>
                                        </p:tav>
                                      </p:tavLst>
                                    </p:anim>
                                    <p:anim calcmode="lin" valueType="num">
                                      <p:cBhvr additive="base">
                                        <p:cTn id="110" dur="500"/>
                                        <p:tgtEl>
                                          <p:spTgt spid="11"/>
                                        </p:tgtEl>
                                        <p:attrNameLst>
                                          <p:attrName>ppt_y</p:attrName>
                                        </p:attrNameLst>
                                      </p:cBhvr>
                                      <p:tavLst>
                                        <p:tav tm="0">
                                          <p:val>
                                            <p:strVal val="ppt_y"/>
                                          </p:val>
                                        </p:tav>
                                        <p:tav tm="100000">
                                          <p:val>
                                            <p:strVal val="1+ppt_h/2"/>
                                          </p:val>
                                        </p:tav>
                                      </p:tavLst>
                                    </p:anim>
                                    <p:set>
                                      <p:cBhvr>
                                        <p:cTn id="1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12" restart="whenNotActive" fill="hold" evtFilter="cancelBubble" nodeType="interactiveSeq">
                <p:stCondLst>
                  <p:cond evt="onClick" delay="0">
                    <p:tgtEl>
                      <p:spTgt spid="12"/>
                    </p:tgtEl>
                  </p:cond>
                </p:stCondLst>
                <p:endSync evt="end" delay="0">
                  <p:rtn val="all"/>
                </p:endSync>
                <p:childTnLst>
                  <p:par>
                    <p:cTn id="113" fill="hold">
                      <p:stCondLst>
                        <p:cond delay="0"/>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12"/>
                                        </p:tgtEl>
                                        <p:attrNameLst>
                                          <p:attrName>ppt_x</p:attrName>
                                        </p:attrNameLst>
                                      </p:cBhvr>
                                      <p:tavLst>
                                        <p:tav tm="0">
                                          <p:val>
                                            <p:strVal val="ppt_x"/>
                                          </p:val>
                                        </p:tav>
                                        <p:tav tm="100000">
                                          <p:val>
                                            <p:strVal val="ppt_x"/>
                                          </p:val>
                                        </p:tav>
                                      </p:tavLst>
                                    </p:anim>
                                    <p:anim calcmode="lin" valueType="num">
                                      <p:cBhvr additive="base">
                                        <p:cTn id="117" dur="500"/>
                                        <p:tgtEl>
                                          <p:spTgt spid="12"/>
                                        </p:tgtEl>
                                        <p:attrNameLst>
                                          <p:attrName>ppt_y</p:attrName>
                                        </p:attrNameLst>
                                      </p:cBhvr>
                                      <p:tavLst>
                                        <p:tav tm="0">
                                          <p:val>
                                            <p:strVal val="ppt_y"/>
                                          </p:val>
                                        </p:tav>
                                        <p:tav tm="100000">
                                          <p:val>
                                            <p:strVal val="1+ppt_h/2"/>
                                          </p:val>
                                        </p:tav>
                                      </p:tavLst>
                                    </p:anim>
                                    <p:set>
                                      <p:cBhvr>
                                        <p:cTn id="11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9" restart="whenNotActive" fill="hold" evtFilter="cancelBubble" nodeType="interactiveSeq">
                <p:stCondLst>
                  <p:cond evt="onClick" delay="0">
                    <p:tgtEl>
                      <p:spTgt spid="13"/>
                    </p:tgtEl>
                  </p:cond>
                </p:stCondLst>
                <p:endSync evt="end" delay="0">
                  <p:rtn val="all"/>
                </p:endSync>
                <p:childTnLst>
                  <p:par>
                    <p:cTn id="120" fill="hold">
                      <p:stCondLst>
                        <p:cond delay="0"/>
                      </p:stCondLst>
                      <p:childTnLst>
                        <p:par>
                          <p:cTn id="121" fill="hold">
                            <p:stCondLst>
                              <p:cond delay="0"/>
                            </p:stCondLst>
                            <p:childTnLst>
                              <p:par>
                                <p:cTn id="122" presetID="2" presetClass="exit" presetSubtype="4" fill="hold" nodeType="clickEffect">
                                  <p:stCondLst>
                                    <p:cond delay="0"/>
                                  </p:stCondLst>
                                  <p:childTnLst>
                                    <p:anim calcmode="lin" valueType="num">
                                      <p:cBhvr additive="base">
                                        <p:cTn id="123" dur="500"/>
                                        <p:tgtEl>
                                          <p:spTgt spid="13"/>
                                        </p:tgtEl>
                                        <p:attrNameLst>
                                          <p:attrName>ppt_x</p:attrName>
                                        </p:attrNameLst>
                                      </p:cBhvr>
                                      <p:tavLst>
                                        <p:tav tm="0">
                                          <p:val>
                                            <p:strVal val="ppt_x"/>
                                          </p:val>
                                        </p:tav>
                                        <p:tav tm="100000">
                                          <p:val>
                                            <p:strVal val="ppt_x"/>
                                          </p:val>
                                        </p:tav>
                                      </p:tavLst>
                                    </p:anim>
                                    <p:anim calcmode="lin" valueType="num">
                                      <p:cBhvr additive="base">
                                        <p:cTn id="124" dur="500"/>
                                        <p:tgtEl>
                                          <p:spTgt spid="13"/>
                                        </p:tgtEl>
                                        <p:attrNameLst>
                                          <p:attrName>ppt_y</p:attrName>
                                        </p:attrNameLst>
                                      </p:cBhvr>
                                      <p:tavLst>
                                        <p:tav tm="0">
                                          <p:val>
                                            <p:strVal val="ppt_y"/>
                                          </p:val>
                                        </p:tav>
                                        <p:tav tm="100000">
                                          <p:val>
                                            <p:strVal val="1+ppt_h/2"/>
                                          </p:val>
                                        </p:tav>
                                      </p:tavLst>
                                    </p:anim>
                                    <p:set>
                                      <p:cBhvr>
                                        <p:cTn id="1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Box 1"/>
          <p:cNvSpPr txBox="1"/>
          <p:nvPr/>
        </p:nvSpPr>
        <p:spPr>
          <a:xfrm>
            <a:off x="152400" y="685800"/>
            <a:ext cx="8763000" cy="6002338"/>
          </a:xfrm>
          <a:prstGeom prst="rect">
            <a:avLst/>
          </a:prstGeom>
          <a:noFill/>
          <a:ln w="9525" cap="flat" cmpd="sng">
            <a:solidFill>
              <a:srgbClr val="FFC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lvl="0" indent="-514350" eaLnBrk="1" hangingPunct="1">
              <a:spcBef>
                <a:spcPct val="0"/>
              </a:spcBef>
              <a:buAutoNum type="alphaLcPeriod"/>
            </a:pPr>
            <a:r>
              <a:rPr lang="en-US" altLang="en-US" b="1" dirty="0">
                <a:latin typeface="VNI-Times" pitchFamily="2" charset="0"/>
                <a:cs typeface="Arial" panose="020B0604020202020204" pitchFamily="34" charset="0"/>
              </a:rPr>
              <a:t>Treû em coù quye</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hoïc taäp, vui chôi giaûi trí vaø khoâng phaûi laøm gì;</a:t>
            </a:r>
            <a:endParaRPr lang="en-US" altLang="en-US" b="1" dirty="0">
              <a:latin typeface="VNI-Times" pitchFamily="2" charset="0"/>
              <a:cs typeface="Arial" panose="020B0604020202020204" pitchFamily="34" charset="0"/>
            </a:endParaRPr>
          </a:p>
          <a:p>
            <a:pPr marL="514350" lvl="0" indent="-514350" eaLnBrk="1" hangingPunct="1">
              <a:spcBef>
                <a:spcPct val="0"/>
              </a:spcBef>
              <a:buAutoNum type="alphaLcPeriod"/>
            </a:pPr>
            <a:r>
              <a:rPr lang="en-US" altLang="en-US" b="1" dirty="0">
                <a:latin typeface="VNI-Times" pitchFamily="2" charset="0"/>
                <a:cs typeface="Arial" panose="020B0604020202020204" pitchFamily="34" charset="0"/>
              </a:rPr>
              <a:t>Con caùi coù nghóa vuï giuùp ñôõ cha meï caùc coâng vieäc gia ñình;</a:t>
            </a:r>
            <a:endParaRPr lang="en-US" altLang="en-US" b="1" dirty="0">
              <a:latin typeface="VNI-Times" pitchFamily="2" charset="0"/>
              <a:cs typeface="Arial" panose="020B0604020202020204" pitchFamily="34" charset="0"/>
            </a:endParaRPr>
          </a:p>
          <a:p>
            <a:pPr marL="514350" lvl="0" indent="-514350" eaLnBrk="1" hangingPunct="1">
              <a:spcBef>
                <a:spcPct val="0"/>
              </a:spcBef>
              <a:buAutoNum type="alphaLcPeriod"/>
            </a:pPr>
            <a:r>
              <a:rPr lang="en-US" altLang="en-US" b="1" dirty="0">
                <a:latin typeface="VNI-Times" pitchFamily="2" charset="0"/>
                <a:cs typeface="Arial" panose="020B0604020202020204" pitchFamily="34" charset="0"/>
              </a:rPr>
              <a:t>Treû em ca</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lao ñoäng kieám tie</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goùp pha</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nuoâi döôõng gia ñình;</a:t>
            </a:r>
            <a:endParaRPr lang="en-US" altLang="en-US" b="1" dirty="0">
              <a:latin typeface="VNI-Times" pitchFamily="2" charset="0"/>
              <a:cs typeface="Arial" panose="020B0604020202020204" pitchFamily="34" charset="0"/>
            </a:endParaRPr>
          </a:p>
          <a:p>
            <a:pPr marL="514350" lvl="0" indent="-514350" eaLnBrk="1" hangingPunct="1">
              <a:spcBef>
                <a:spcPct val="0"/>
              </a:spcBef>
              <a:buAutoNum type="alphaLcPeriod"/>
            </a:pPr>
            <a:r>
              <a:rPr lang="en-US" altLang="en-US" b="1" dirty="0">
                <a:latin typeface="VNI-Times" pitchFamily="2" charset="0"/>
                <a:cs typeface="Arial" panose="020B0604020202020204" pitchFamily="34" charset="0"/>
              </a:rPr>
              <a:t>Hoïc nhie</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u cuõng chaúng laøm gì, cöù laøm ra tie</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laø toát nhaát;</a:t>
            </a:r>
            <a:endParaRPr lang="en-US" altLang="en-US" b="1" dirty="0">
              <a:latin typeface="VNI-Times" pitchFamily="2" charset="0"/>
              <a:cs typeface="Arial" panose="020B0604020202020204" pitchFamily="34" charset="0"/>
            </a:endParaRPr>
          </a:p>
          <a:p>
            <a:pPr marL="514350" lvl="0" indent="-514350" eaLnBrk="1" hangingPunct="1">
              <a:spcBef>
                <a:spcPct val="0"/>
              </a:spcBef>
              <a:buNone/>
            </a:pPr>
            <a:r>
              <a:rPr lang="en-US" altLang="en-US" b="1" dirty="0">
                <a:latin typeface="VNI-Times" pitchFamily="2" charset="0"/>
                <a:cs typeface="Arial" panose="020B0604020202020204" pitchFamily="34" charset="0"/>
              </a:rPr>
              <a:t>ñ.   Tuoåi nhoû laøm vieäc nhoû, tuøy theo söùc cuûa mình;</a:t>
            </a:r>
            <a:endParaRPr lang="en-US" altLang="en-US" b="1" dirty="0">
              <a:latin typeface="VNI-Times" pitchFamily="2" charset="0"/>
              <a:cs typeface="Arial" panose="020B0604020202020204" pitchFamily="34" charset="0"/>
            </a:endParaRPr>
          </a:p>
          <a:p>
            <a:pPr marL="514350" lvl="0" indent="-514350" eaLnBrk="1" hangingPunct="1">
              <a:spcBef>
                <a:spcPct val="0"/>
              </a:spcBef>
              <a:buNone/>
            </a:pPr>
            <a:r>
              <a:rPr lang="en-US" altLang="en-US" b="1" dirty="0">
                <a:latin typeface="VNI-Times" pitchFamily="2" charset="0"/>
                <a:cs typeface="Arial" panose="020B0604020202020204" pitchFamily="34" charset="0"/>
              </a:rPr>
              <a:t>e.   Treû em coù quye</a:t>
            </a:r>
            <a:r>
              <a:rPr lang="en-US" altLang="en-US" b="1" dirty="0">
                <a:latin typeface="VNI-Times" pitchFamily="2" charset="0"/>
                <a:ea typeface="Arial" panose="020B0604020202020204" pitchFamily="34" charset="0"/>
              </a:rPr>
              <a:t>à</a:t>
            </a:r>
            <a:r>
              <a:rPr lang="en-US" altLang="en-US" b="1" dirty="0">
                <a:latin typeface="VNI-Times" pitchFamily="2" charset="0"/>
                <a:cs typeface="Arial" panose="020B0604020202020204" pitchFamily="34" charset="0"/>
              </a:rPr>
              <a:t>n ñöôïc chaêm soùc, nuoâi daïy neân khoâng phaûi tham gia lao ñoäng.</a:t>
            </a:r>
            <a:endParaRPr lang="en-US" altLang="en-US" b="1" dirty="0">
              <a:latin typeface="VNI-Times" pitchFamily="2" charset="0"/>
              <a:ea typeface="Arial" panose="020B0604020202020204" pitchFamily="34" charset="0"/>
            </a:endParaRPr>
          </a:p>
        </p:txBody>
      </p:sp>
      <p:sp>
        <p:nvSpPr>
          <p:cNvPr id="46083" name="TextBox 1"/>
          <p:cNvSpPr txBox="1"/>
          <p:nvPr/>
        </p:nvSpPr>
        <p:spPr>
          <a:xfrm>
            <a:off x="100013" y="0"/>
            <a:ext cx="9067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3600" b="1" dirty="0">
                <a:solidFill>
                  <a:srgbClr val="0000FF"/>
                </a:solidFill>
                <a:latin typeface="Times New Roman" panose="02020603050405020304" pitchFamily="18" charset="0"/>
                <a:cs typeface="Times New Roman" panose="02020603050405020304" pitchFamily="18" charset="0"/>
              </a:rPr>
              <a:t>BT1. Trong các ý kiến sau, ý kiến n</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cs typeface="Times New Roman" panose="02020603050405020304" pitchFamily="18" charset="0"/>
              </a:rPr>
              <a:t>o đúng?</a:t>
            </a:r>
            <a:endParaRPr lang="en-US" altLang="en-US" sz="3600" b="1" dirty="0">
              <a:solidFill>
                <a:srgbClr val="0000FF"/>
              </a:solidFill>
              <a:latin typeface="Times New Roman" panose="02020603050405020304" pitchFamily="18" charset="0"/>
              <a:ea typeface="Times New Roman" panose="02020603050405020304" pitchFamily="18" charset="0"/>
            </a:endParaRPr>
          </a:p>
        </p:txBody>
      </p:sp>
      <p:sp>
        <p:nvSpPr>
          <p:cNvPr id="6" name="Oval 5"/>
          <p:cNvSpPr/>
          <p:nvPr/>
        </p:nvSpPr>
        <p:spPr>
          <a:xfrm>
            <a:off x="100013" y="16764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Oval 7"/>
          <p:cNvSpPr/>
          <p:nvPr/>
        </p:nvSpPr>
        <p:spPr>
          <a:xfrm>
            <a:off x="100013" y="46482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5-Point Star 1">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8" name="Content Placeholder 9217"/>
          <p:cNvGraphicFramePr/>
          <p:nvPr>
            <p:ph idx="1"/>
          </p:nvPr>
        </p:nvGraphicFramePr>
        <p:xfrm>
          <a:off x="76200" y="76200"/>
          <a:ext cx="8991600" cy="5456238"/>
        </p:xfrm>
        <a:graphic>
          <a:graphicData uri="http://schemas.openxmlformats.org/drawingml/2006/table">
            <a:tbl>
              <a:tblPr/>
              <a:tblGrid>
                <a:gridCol w="1249363"/>
                <a:gridCol w="3579812"/>
                <a:gridCol w="4162425"/>
              </a:tblGrid>
              <a:tr h="8905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500" b="1" dirty="0">
                          <a:solidFill>
                            <a:srgbClr val="0000FF"/>
                          </a:solidFill>
                          <a:latin typeface="Times New Roman" panose="02020603050405020304" pitchFamily="18" charset="0"/>
                          <a:cs typeface="Times New Roman" panose="02020603050405020304" pitchFamily="18" charset="0"/>
                        </a:rPr>
                        <a:t>Thời gian</a:t>
                      </a:r>
                      <a:endParaRPr lang="en-US" sz="2500" b="1"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500" b="1" dirty="0">
                          <a:solidFill>
                            <a:srgbClr val="0000FF"/>
                          </a:solidFill>
                          <a:latin typeface="Times New Roman" panose="02020603050405020304" pitchFamily="18" charset="0"/>
                          <a:cs typeface="Times New Roman" panose="02020603050405020304" pitchFamily="18" charset="0"/>
                        </a:rPr>
                        <a:t>Ông An</a:t>
                      </a:r>
                      <a:endParaRPr lang="en-US" sz="2500" b="1"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500" b="1" dirty="0">
                          <a:solidFill>
                            <a:srgbClr val="0000FF"/>
                          </a:solidFill>
                          <a:latin typeface="Times New Roman" panose="02020603050405020304" pitchFamily="18" charset="0"/>
                          <a:cs typeface="Times New Roman" panose="02020603050405020304" pitchFamily="18" charset="0"/>
                        </a:rPr>
                        <a:t>Thanh niên</a:t>
                      </a:r>
                      <a:endParaRPr lang="en-US" sz="2500" b="1"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r>
              <a:tr h="20843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500" dirty="0">
                          <a:solidFill>
                            <a:srgbClr val="000000"/>
                          </a:solidFill>
                          <a:latin typeface="Times New Roman" panose="02020603050405020304" pitchFamily="18" charset="0"/>
                          <a:cs typeface="Times New Roman" panose="02020603050405020304" pitchFamily="18" charset="0"/>
                        </a:rPr>
                        <a:t>Trước khi ông mở xưởng</a:t>
                      </a:r>
                      <a:endParaRPr lang="en-US" sz="2500" dirty="0">
                        <a:solidFill>
                          <a:srgbClr val="000000"/>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Có nghề</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Có tiền</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Có việc l</a:t>
                      </a:r>
                      <a:r>
                        <a:rPr sz="2500" dirty="0">
                          <a:solidFill>
                            <a:srgbClr val="000000"/>
                          </a:solidFill>
                          <a:latin typeface="Times New Roman" panose="02020603050405020304" pitchFamily="18" charset="0"/>
                          <a:ea typeface="Times New Roman" panose="02020603050405020304" pitchFamily="18" charset="0"/>
                        </a:rPr>
                        <a:t>à</a:t>
                      </a:r>
                      <a:r>
                        <a:rPr sz="2500" dirty="0">
                          <a:solidFill>
                            <a:srgbClr val="000000"/>
                          </a:solidFill>
                          <a:latin typeface="Times New Roman" panose="02020603050405020304" pitchFamily="18" charset="0"/>
                          <a:cs typeface="Times New Roman" panose="02020603050405020304" pitchFamily="18" charset="0"/>
                        </a:rPr>
                        <a:t>m</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Tự nuôi sống được bản thân v</a:t>
                      </a:r>
                      <a:r>
                        <a:rPr sz="2500" dirty="0">
                          <a:solidFill>
                            <a:srgbClr val="000000"/>
                          </a:solidFill>
                          <a:latin typeface="Times New Roman" panose="02020603050405020304" pitchFamily="18" charset="0"/>
                          <a:ea typeface="Times New Roman" panose="02020603050405020304" pitchFamily="18" charset="0"/>
                        </a:rPr>
                        <a:t>à</a:t>
                      </a:r>
                      <a:r>
                        <a:rPr sz="2500" dirty="0">
                          <a:solidFill>
                            <a:srgbClr val="000000"/>
                          </a:solidFill>
                          <a:latin typeface="Times New Roman" panose="02020603050405020304" pitchFamily="18" charset="0"/>
                          <a:cs typeface="Times New Roman" panose="02020603050405020304" pitchFamily="18" charset="0"/>
                        </a:rPr>
                        <a:t> gia đình</a:t>
                      </a:r>
                      <a:endParaRPr lang="en-US" sz="2500" dirty="0">
                        <a:solidFill>
                          <a:srgbClr val="000000"/>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Không nghề</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Không tiền</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Không việc l</a:t>
                      </a:r>
                      <a:r>
                        <a:rPr sz="2500" dirty="0">
                          <a:solidFill>
                            <a:srgbClr val="000000"/>
                          </a:solidFill>
                          <a:latin typeface="Times New Roman" panose="02020603050405020304" pitchFamily="18" charset="0"/>
                          <a:ea typeface="Times New Roman" panose="02020603050405020304" pitchFamily="18" charset="0"/>
                        </a:rPr>
                        <a:t>à</a:t>
                      </a:r>
                      <a:r>
                        <a:rPr sz="2500" dirty="0">
                          <a:solidFill>
                            <a:srgbClr val="000000"/>
                          </a:solidFill>
                          <a:latin typeface="Times New Roman" panose="02020603050405020304" pitchFamily="18" charset="0"/>
                          <a:cs typeface="Times New Roman" panose="02020603050405020304" pitchFamily="18" charset="0"/>
                        </a:rPr>
                        <a:t>m</a:t>
                      </a:r>
                      <a:endParaRPr sz="2500" dirty="0">
                        <a:solidFill>
                          <a:srgbClr val="000000"/>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00"/>
                          </a:solidFill>
                          <a:latin typeface="Times New Roman" panose="02020603050405020304" pitchFamily="18" charset="0"/>
                          <a:cs typeface="Times New Roman" panose="02020603050405020304" pitchFamily="18" charset="0"/>
                        </a:rPr>
                        <a:t>Không tự nuôi sống được bản thân v</a:t>
                      </a:r>
                      <a:r>
                        <a:rPr sz="2500" dirty="0">
                          <a:solidFill>
                            <a:srgbClr val="000000"/>
                          </a:solidFill>
                          <a:latin typeface="Times New Roman" panose="02020603050405020304" pitchFamily="18" charset="0"/>
                          <a:ea typeface="Times New Roman" panose="02020603050405020304" pitchFamily="18" charset="0"/>
                        </a:rPr>
                        <a:t>à</a:t>
                      </a:r>
                      <a:r>
                        <a:rPr sz="2500" dirty="0">
                          <a:solidFill>
                            <a:srgbClr val="000000"/>
                          </a:solidFill>
                          <a:latin typeface="Times New Roman" panose="02020603050405020304" pitchFamily="18" charset="0"/>
                          <a:cs typeface="Times New Roman" panose="02020603050405020304" pitchFamily="18" charset="0"/>
                        </a:rPr>
                        <a:t> gia đình</a:t>
                      </a:r>
                      <a:endParaRPr lang="en-US" sz="2500" dirty="0">
                        <a:solidFill>
                          <a:srgbClr val="000000"/>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noFill/>
                  </a:tcPr>
                </a:tc>
              </a:tr>
              <a:tr h="2481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500" dirty="0">
                          <a:solidFill>
                            <a:srgbClr val="0000FF"/>
                          </a:solidFill>
                          <a:latin typeface="Times New Roman" panose="02020603050405020304" pitchFamily="18" charset="0"/>
                          <a:cs typeface="Times New Roman" panose="02020603050405020304" pitchFamily="18" charset="0"/>
                        </a:rPr>
                        <a:t>Sau khi ông mở xưởng</a:t>
                      </a:r>
                      <a:endParaRPr lang="en-US" sz="2500"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FFCC"/>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nghề</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tiền</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việc l</a:t>
                      </a:r>
                      <a:r>
                        <a:rPr sz="2500" dirty="0">
                          <a:solidFill>
                            <a:srgbClr val="0000FF"/>
                          </a:solidFill>
                          <a:latin typeface="Times New Roman" panose="02020603050405020304" pitchFamily="18" charset="0"/>
                          <a:ea typeface="Times New Roman" panose="02020603050405020304" pitchFamily="18" charset="0"/>
                        </a:rPr>
                        <a:t>à</a:t>
                      </a:r>
                      <a:r>
                        <a:rPr sz="2500" dirty="0">
                          <a:solidFill>
                            <a:srgbClr val="0000FF"/>
                          </a:solidFill>
                          <a:latin typeface="Times New Roman" panose="02020603050405020304" pitchFamily="18" charset="0"/>
                          <a:cs typeface="Times New Roman" panose="02020603050405020304" pitchFamily="18" charset="0"/>
                        </a:rPr>
                        <a:t>m</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Tự nuôi sống được bản thân v</a:t>
                      </a:r>
                      <a:r>
                        <a:rPr sz="2500" dirty="0">
                          <a:solidFill>
                            <a:srgbClr val="0000FF"/>
                          </a:solidFill>
                          <a:latin typeface="Times New Roman" panose="02020603050405020304" pitchFamily="18" charset="0"/>
                          <a:ea typeface="Times New Roman" panose="02020603050405020304" pitchFamily="18" charset="0"/>
                        </a:rPr>
                        <a:t>à</a:t>
                      </a:r>
                      <a:r>
                        <a:rPr sz="2500" dirty="0">
                          <a:solidFill>
                            <a:srgbClr val="0000FF"/>
                          </a:solidFill>
                          <a:latin typeface="Times New Roman" panose="02020603050405020304" pitchFamily="18" charset="0"/>
                          <a:cs typeface="Times New Roman" panose="02020603050405020304" pitchFamily="18" charset="0"/>
                        </a:rPr>
                        <a:t> gia đình</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None/>
                      </a:pPr>
                      <a:endParaRPr lang="en-US" sz="2500"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FFCC"/>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nghề</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tiền</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Có việc l</a:t>
                      </a:r>
                      <a:r>
                        <a:rPr sz="2500" dirty="0">
                          <a:solidFill>
                            <a:srgbClr val="0000FF"/>
                          </a:solidFill>
                          <a:latin typeface="Times New Roman" panose="02020603050405020304" pitchFamily="18" charset="0"/>
                          <a:ea typeface="Times New Roman" panose="02020603050405020304" pitchFamily="18" charset="0"/>
                        </a:rPr>
                        <a:t>à</a:t>
                      </a:r>
                      <a:r>
                        <a:rPr sz="2500" dirty="0">
                          <a:solidFill>
                            <a:srgbClr val="0000FF"/>
                          </a:solidFill>
                          <a:latin typeface="Times New Roman" panose="02020603050405020304" pitchFamily="18" charset="0"/>
                          <a:cs typeface="Times New Roman" panose="02020603050405020304" pitchFamily="18" charset="0"/>
                        </a:rPr>
                        <a:t>m</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Char char="-"/>
                      </a:pPr>
                      <a:r>
                        <a:rPr sz="2500" dirty="0">
                          <a:solidFill>
                            <a:srgbClr val="0000FF"/>
                          </a:solidFill>
                          <a:latin typeface="Times New Roman" panose="02020603050405020304" pitchFamily="18" charset="0"/>
                          <a:cs typeface="Times New Roman" panose="02020603050405020304" pitchFamily="18" charset="0"/>
                        </a:rPr>
                        <a:t>Tự nuôi sống được bản thân v</a:t>
                      </a:r>
                      <a:r>
                        <a:rPr sz="2500" dirty="0">
                          <a:solidFill>
                            <a:srgbClr val="0000FF"/>
                          </a:solidFill>
                          <a:latin typeface="Times New Roman" panose="02020603050405020304" pitchFamily="18" charset="0"/>
                          <a:ea typeface="Times New Roman" panose="02020603050405020304" pitchFamily="18" charset="0"/>
                        </a:rPr>
                        <a:t>à</a:t>
                      </a:r>
                      <a:r>
                        <a:rPr sz="2500" dirty="0">
                          <a:solidFill>
                            <a:srgbClr val="0000FF"/>
                          </a:solidFill>
                          <a:latin typeface="Times New Roman" panose="02020603050405020304" pitchFamily="18" charset="0"/>
                          <a:cs typeface="Times New Roman" panose="02020603050405020304" pitchFamily="18" charset="0"/>
                        </a:rPr>
                        <a:t> gia đình</a:t>
                      </a:r>
                      <a:endParaRPr sz="2500" dirty="0">
                        <a:solidFill>
                          <a:srgbClr val="0000FF"/>
                        </a:solidFill>
                        <a:latin typeface="Times New Roman" panose="02020603050405020304" pitchFamily="18" charset="0"/>
                        <a:cs typeface="Times New Roman" panose="02020603050405020304" pitchFamily="18" charset="0"/>
                      </a:endParaRPr>
                    </a:p>
                    <a:p>
                      <a:pPr marL="285750" lvl="0" indent="-285750" eaLnBrk="1" hangingPunct="1">
                        <a:buNone/>
                      </a:pPr>
                      <a:endParaRPr lang="en-US" sz="2500" dirty="0">
                        <a:solidFill>
                          <a:srgbClr val="0000FF"/>
                        </a:solidFill>
                        <a:latin typeface="Times New Roman" panose="02020603050405020304" pitchFamily="18" charset="0"/>
                        <a:ea typeface="Times New Roman" panose="02020603050405020304" pitchFamily="18" charset="0"/>
                      </a:endParaRPr>
                    </a:p>
                  </a:txBody>
                  <a:tcPr marT="45723" marB="4572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FFCC"/>
                    </a:solidFill>
                  </a:tcPr>
                </a:tc>
              </a:tr>
            </a:tbl>
          </a:graphicData>
        </a:graphic>
      </p:graphicFrame>
      <p:cxnSp>
        <p:nvCxnSpPr>
          <p:cNvPr id="5" name="Straight Connector 4"/>
          <p:cNvCxnSpPr/>
          <p:nvPr/>
        </p:nvCxnSpPr>
        <p:spPr>
          <a:xfrm>
            <a:off x="1371600" y="76200"/>
            <a:ext cx="0" cy="5410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76200"/>
            <a:ext cx="0" cy="54562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971800"/>
            <a:ext cx="8915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4300" y="76200"/>
            <a:ext cx="38100" cy="5410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76200"/>
            <a:ext cx="883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1600" y="76200"/>
            <a:ext cx="76200" cy="54562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2400" y="5486400"/>
            <a:ext cx="8915400" cy="460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p:nvPr/>
        </p:nvSpPr>
        <p:spPr>
          <a:xfrm>
            <a:off x="228600" y="5561013"/>
            <a:ext cx="8572500" cy="1068387"/>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en-US" altLang="en-US" sz="2800" dirty="0">
                <a:latin typeface="Times New Roman" panose="02020603050405020304" pitchFamily="18" charset="0"/>
                <a:cs typeface="Times New Roman" panose="02020603050405020304" pitchFamily="18" charset="0"/>
              </a:rPr>
              <a:t>Em có nhận xét gì về việc ông An mở lớp đ</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tạo nghề ?</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charRg st="0" end="55"/>
                                            </p:txEl>
                                          </p:spTgt>
                                        </p:tgtEl>
                                        <p:attrNameLst>
                                          <p:attrName>style.visibility</p:attrName>
                                        </p:attrNameLst>
                                      </p:cBhvr>
                                      <p:to>
                                        <p:strVal val="visible"/>
                                      </p:to>
                                    </p:set>
                                    <p:animEffect transition="in" filter="fade">
                                      <p:cBhvr>
                                        <p:cTn id="7" dur="1000"/>
                                        <p:tgtEl>
                                          <p:spTgt spid="12">
                                            <p:txEl>
                                              <p:charRg st="0" end="55"/>
                                            </p:txEl>
                                          </p:spTgt>
                                        </p:tgtEl>
                                      </p:cBhvr>
                                    </p:animEffect>
                                    <p:anim calcmode="lin" valueType="num">
                                      <p:cBhvr>
                                        <p:cTn id="8" dur="1000" fill="hold"/>
                                        <p:tgtEl>
                                          <p:spTgt spid="12">
                                            <p:txEl>
                                              <p:charRg st="0" end="55"/>
                                            </p:txEl>
                                          </p:spTgt>
                                        </p:tgtEl>
                                        <p:attrNameLst>
                                          <p:attrName>ppt_x</p:attrName>
                                        </p:attrNameLst>
                                      </p:cBhvr>
                                      <p:tavLst>
                                        <p:tav tm="0">
                                          <p:val>
                                            <p:strVal val="#ppt_x"/>
                                          </p:val>
                                        </p:tav>
                                        <p:tav tm="100000">
                                          <p:val>
                                            <p:strVal val="#ppt_x"/>
                                          </p:val>
                                        </p:tav>
                                      </p:tavLst>
                                    </p:anim>
                                    <p:anim calcmode="lin" valueType="num">
                                      <p:cBhvr>
                                        <p:cTn id="9" dur="1000" fill="hold"/>
                                        <p:tgtEl>
                                          <p:spTgt spid="12">
                                            <p:txEl>
                                              <p:charRg st="0" end="5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5"/>
          <p:cNvSpPr txBox="1"/>
          <p:nvPr/>
        </p:nvSpPr>
        <p:spPr>
          <a:xfrm>
            <a:off x="609600" y="76200"/>
            <a:ext cx="8534400" cy="2308225"/>
          </a:xfrm>
          <a:prstGeom prst="rect">
            <a:avLst/>
          </a:prstGeom>
          <a:noFill/>
          <a:ln w="9525" cap="flat" cmpd="sng">
            <a:solidFill>
              <a:srgbClr val="FFC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4800" b="1" dirty="0">
                <a:latin typeface=".VnTime" panose="020B7200000000000000" pitchFamily="34" charset="0"/>
                <a:cs typeface="Arial" panose="020B0604020202020204" pitchFamily="34" charset="0"/>
              </a:rPr>
              <a:t>     </a:t>
            </a:r>
            <a:r>
              <a:rPr lang="en-US" altLang="en-US" b="1" dirty="0">
                <a:latin typeface=".VnTime" panose="020B7200000000000000" pitchFamily="34" charset="0"/>
                <a:cs typeface="Arial" panose="020B0604020202020204" pitchFamily="34" charset="0"/>
              </a:rPr>
              <a:t>H</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 16 tuæi, häc hÕt líp 9, do nh</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 ®«ng em, gia ®</a:t>
            </a:r>
            <a:r>
              <a:rPr lang="en-US" altLang="en-US" b="1" dirty="0">
                <a:latin typeface="Times New Roman" panose="02020603050405020304" pitchFamily="18" charset="0"/>
                <a:cs typeface="Times New Roman" panose="02020603050405020304" pitchFamily="18" charset="0"/>
              </a:rPr>
              <a:t>ì</a:t>
            </a:r>
            <a:r>
              <a:rPr lang="en-US" altLang="en-US" b="1" dirty="0">
                <a:latin typeface=".VnTime" panose="020B7200000000000000" pitchFamily="34" charset="0"/>
                <a:cs typeface="Arial" panose="020B0604020202020204" pitchFamily="34" charset="0"/>
              </a:rPr>
              <a:t>nh khã kh</a:t>
            </a:r>
            <a:r>
              <a:rPr lang="en-US" altLang="en-US" b="1" dirty="0">
                <a:latin typeface="Times New Roman" panose="02020603050405020304" pitchFamily="18" charset="0"/>
                <a:cs typeface="Times New Roman" panose="02020603050405020304" pitchFamily="18" charset="0"/>
              </a:rPr>
              <a:t>ă</a:t>
            </a:r>
            <a:r>
              <a:rPr lang="en-US" altLang="en-US" b="1" dirty="0">
                <a:latin typeface=".VnTime" panose="020B7200000000000000" pitchFamily="34" charset="0"/>
                <a:cs typeface="Arial" panose="020B0604020202020204" pitchFamily="34" charset="0"/>
              </a:rPr>
              <a:t>n, H</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 muèn cã viÖc l</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m ®Ó gióp ®ì bè mÑ. Theo em, H</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 cã thÓ t</a:t>
            </a:r>
            <a:r>
              <a:rPr lang="en-US" altLang="en-US" b="1" dirty="0">
                <a:latin typeface="Times New Roman" panose="02020603050405020304" pitchFamily="18" charset="0"/>
                <a:cs typeface="Times New Roman" panose="02020603050405020304" pitchFamily="18" charset="0"/>
              </a:rPr>
              <a:t>ì</a:t>
            </a:r>
            <a:r>
              <a:rPr lang="en-US" altLang="en-US" b="1" dirty="0">
                <a:latin typeface=".VnTime" panose="020B7200000000000000" pitchFamily="34" charset="0"/>
                <a:cs typeface="Arial" panose="020B0604020202020204" pitchFamily="34" charset="0"/>
              </a:rPr>
              <a:t>m viÖc b»ng c¸ch n</a:t>
            </a:r>
            <a:r>
              <a:rPr lang="en-US" altLang="en-US" b="1" dirty="0">
                <a:latin typeface=".VnTime" panose="020B7200000000000000" pitchFamily="34" charset="0"/>
                <a:ea typeface="Arial" panose="020B0604020202020204" pitchFamily="34" charset="0"/>
              </a:rPr>
              <a:t>µ</a:t>
            </a:r>
            <a:r>
              <a:rPr lang="en-US" altLang="en-US" b="1" dirty="0">
                <a:latin typeface=".VnTime" panose="020B7200000000000000" pitchFamily="34" charset="0"/>
                <a:cs typeface="Arial" panose="020B0604020202020204" pitchFamily="34" charset="0"/>
              </a:rPr>
              <a:t>o trong c¸c c¸ch sau ®©y?</a:t>
            </a:r>
            <a:endParaRPr lang="en-US" altLang="en-US" b="1" dirty="0">
              <a:latin typeface=".VnTime" panose="020B7200000000000000" pitchFamily="34" charset="0"/>
              <a:ea typeface="Arial" panose="020B0604020202020204" pitchFamily="34" charset="0"/>
            </a:endParaRPr>
          </a:p>
        </p:txBody>
      </p:sp>
      <p:sp>
        <p:nvSpPr>
          <p:cNvPr id="156678" name="Rectangle 6"/>
          <p:cNvSpPr>
            <a:spLocks noChangeArrowheads="1"/>
          </p:cNvSpPr>
          <p:nvPr/>
        </p:nvSpPr>
        <p:spPr bwMode="auto">
          <a:xfrm>
            <a:off x="-17462" y="76200"/>
            <a:ext cx="1620838" cy="83026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48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VnTime" panose="020B7200000000000000" pitchFamily="34" charset="0"/>
                <a:ea typeface="+mn-ea"/>
                <a:cs typeface="+mn-cs"/>
              </a:rPr>
              <a:t>BT2.</a:t>
            </a: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VnTime" panose="020B7200000000000000" pitchFamily="34" charset="0"/>
                <a:ea typeface="+mn-ea"/>
                <a:cs typeface="+mn-cs"/>
              </a:rPr>
              <a:t> </a:t>
            </a:r>
            <a:endParaRPr kumimoji="0" lang="en-US" sz="4800" b="0"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VnTime" panose="020B7200000000000000" pitchFamily="34" charset="0"/>
              <a:ea typeface="+mn-ea"/>
              <a:cs typeface="+mn-cs"/>
            </a:endParaRPr>
          </a:p>
        </p:txBody>
      </p:sp>
      <p:sp>
        <p:nvSpPr>
          <p:cNvPr id="5" name="Rectangle 4"/>
          <p:cNvSpPr/>
          <p:nvPr/>
        </p:nvSpPr>
        <p:spPr>
          <a:xfrm>
            <a:off x="228600" y="2667000"/>
            <a:ext cx="8686800" cy="3324225"/>
          </a:xfrm>
          <a:prstGeom prst="rect">
            <a:avLst/>
          </a:prstGeom>
          <a:ln>
            <a:solidFill>
              <a:srgbClr val="FFC000"/>
            </a:solidFill>
          </a:ln>
        </p:spPr>
        <p:txBody>
          <a:bodyPr>
            <a:spAutoFit/>
          </a:bodyPr>
          <a:p>
            <a:pPr eaLnBrk="1" hangingPunct="1">
              <a:spcBef>
                <a:spcPct val="50000"/>
              </a:spcBef>
              <a:buNone/>
            </a:pPr>
            <a:r>
              <a:rPr sz="2800" b="1" dirty="0">
                <a:effectLst>
                  <a:outerShdw blurRad="38100" dist="38100" dir="2700000">
                    <a:srgbClr val="C0C0C0"/>
                  </a:outerShdw>
                </a:effectLst>
                <a:latin typeface=".VnTime" panose="020B7200000000000000" pitchFamily="34" charset="0"/>
              </a:rPr>
              <a:t>a. Xin vµo biªn chÕ, lµm viÖc trong c¸c c¬ quan nhµ nưíc;</a:t>
            </a:r>
            <a:endParaRPr sz="2800" b="1" dirty="0">
              <a:effectLst>
                <a:outerShdw blurRad="38100" dist="38100" dir="2700000">
                  <a:srgbClr val="C0C0C0"/>
                </a:outerShdw>
              </a:effectLst>
              <a:latin typeface=".VnTime" panose="020B7200000000000000" pitchFamily="34" charset="0"/>
            </a:endParaRPr>
          </a:p>
          <a:p>
            <a:pPr eaLnBrk="1" hangingPunct="1">
              <a:spcBef>
                <a:spcPct val="50000"/>
              </a:spcBef>
              <a:buNone/>
            </a:pPr>
            <a:r>
              <a:rPr sz="2800" b="1" dirty="0">
                <a:effectLst>
                  <a:outerShdw blurRad="38100" dist="38100" dir="2700000">
                    <a:srgbClr val="C0C0C0"/>
                  </a:outerShdw>
                </a:effectLst>
                <a:latin typeface=".VnTime" panose="020B7200000000000000" pitchFamily="34" charset="0"/>
              </a:rPr>
              <a:t>b. Xin lµm hîp ®ång t¹i c¸c c¬ së s¶n xuÊt, kinh doanh;</a:t>
            </a:r>
            <a:endParaRPr sz="2800" b="1" dirty="0">
              <a:effectLst>
                <a:outerShdw blurRad="38100" dist="38100" dir="2700000">
                  <a:srgbClr val="C0C0C0"/>
                </a:outerShdw>
              </a:effectLst>
              <a:latin typeface=".VnTime" panose="020B7200000000000000" pitchFamily="34" charset="0"/>
            </a:endParaRPr>
          </a:p>
          <a:p>
            <a:pPr eaLnBrk="1" hangingPunct="1">
              <a:spcBef>
                <a:spcPct val="50000"/>
              </a:spcBef>
              <a:buNone/>
            </a:pPr>
            <a:r>
              <a:rPr sz="2800" b="1" dirty="0">
                <a:effectLst>
                  <a:outerShdw blurRad="38100" dist="38100" dir="2700000">
                    <a:srgbClr val="C0C0C0"/>
                  </a:outerShdw>
                </a:effectLst>
                <a:latin typeface=".VnTime" panose="020B7200000000000000" pitchFamily="34" charset="0"/>
              </a:rPr>
              <a:t>c. NhËn hµng cña s¬ së s¶n xuÊt vÒ lµm gia c«ng;</a:t>
            </a:r>
            <a:endParaRPr sz="2800" b="1" dirty="0">
              <a:effectLst>
                <a:outerShdw blurRad="38100" dist="38100" dir="2700000">
                  <a:srgbClr val="C0C0C0"/>
                </a:outerShdw>
              </a:effectLst>
              <a:latin typeface=".VnTime" panose="020B7200000000000000" pitchFamily="34" charset="0"/>
            </a:endParaRPr>
          </a:p>
          <a:p>
            <a:pPr eaLnBrk="1" hangingPunct="1">
              <a:spcBef>
                <a:spcPct val="50000"/>
              </a:spcBef>
              <a:buNone/>
            </a:pPr>
            <a:r>
              <a:rPr sz="2800" b="1" dirty="0">
                <a:effectLst>
                  <a:outerShdw blurRad="38100" dist="38100" dir="2700000">
                    <a:srgbClr val="C0C0C0"/>
                  </a:outerShdw>
                </a:effectLst>
                <a:latin typeface=".VnTime" panose="020B7200000000000000" pitchFamily="34" charset="0"/>
              </a:rPr>
              <a:t>d. Vay tiÒn cña ng©n hµng ®Ó lËp c¬ së s¶n xuÊt vµ thuª thªm lao ®éng.</a:t>
            </a:r>
            <a:endParaRPr sz="2800" b="1" dirty="0">
              <a:effectLst>
                <a:outerShdw blurRad="38100" dist="38100" dir="2700000">
                  <a:srgbClr val="C0C0C0"/>
                </a:outerShdw>
              </a:effectLst>
              <a:latin typeface=".VnTime" panose="020B7200000000000000" pitchFamily="34" charset="0"/>
            </a:endParaRPr>
          </a:p>
        </p:txBody>
      </p:sp>
      <p:sp>
        <p:nvSpPr>
          <p:cNvPr id="6" name="Oval 5"/>
          <p:cNvSpPr/>
          <p:nvPr/>
        </p:nvSpPr>
        <p:spPr>
          <a:xfrm>
            <a:off x="165100" y="370205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Oval 6"/>
          <p:cNvSpPr/>
          <p:nvPr/>
        </p:nvSpPr>
        <p:spPr>
          <a:xfrm>
            <a:off x="119063" y="4329113"/>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5-Point Star 7">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701" name="Text Box 5"/>
          <p:cNvSpPr txBox="1"/>
          <p:nvPr/>
        </p:nvSpPr>
        <p:spPr>
          <a:xfrm>
            <a:off x="-55562" y="508000"/>
            <a:ext cx="9448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VnTime" panose="020B7200000000000000" pitchFamily="34" charset="0"/>
                <a:cs typeface="Arial" panose="020B0604020202020204" pitchFamily="34" charset="0"/>
              </a:rPr>
              <a:t>  Em h</a:t>
            </a:r>
            <a:r>
              <a:rPr lang="en-US" altLang="en-US" sz="2400" dirty="0">
                <a:latin typeface=".VnTime" panose="020B7200000000000000" pitchFamily="34" charset="0"/>
                <a:ea typeface="Arial" panose="020B0604020202020204" pitchFamily="34" charset="0"/>
              </a:rPr>
              <a:t>·</a:t>
            </a:r>
            <a:r>
              <a:rPr lang="en-US" altLang="en-US" sz="2400" dirty="0">
                <a:latin typeface=".VnTime" panose="020B7200000000000000" pitchFamily="34" charset="0"/>
                <a:cs typeface="Arial" panose="020B0604020202020204" pitchFamily="34" charset="0"/>
              </a:rPr>
              <a:t>y x¸c ®Þnh ai l</a:t>
            </a:r>
            <a:r>
              <a:rPr lang="en-US" altLang="en-US" sz="2400" dirty="0">
                <a:latin typeface=".VnTime" panose="020B7200000000000000" pitchFamily="34" charset="0"/>
                <a:ea typeface="Arial" panose="020B0604020202020204" pitchFamily="34" charset="0"/>
              </a:rPr>
              <a:t>µ</a:t>
            </a:r>
            <a:r>
              <a:rPr lang="en-US" altLang="en-US" sz="2400" dirty="0">
                <a:latin typeface=".VnTime" panose="020B7200000000000000" pitchFamily="34" charset="0"/>
                <a:cs typeface="Arial" panose="020B0604020202020204" pitchFamily="34" charset="0"/>
              </a:rPr>
              <a:t> ng­ưêi cã h</a:t>
            </a:r>
            <a:r>
              <a:rPr lang="en-US" altLang="en-US" sz="2400" dirty="0">
                <a:latin typeface=".VnTime" panose="020B7200000000000000" pitchFamily="34" charset="0"/>
                <a:ea typeface="Arial" panose="020B0604020202020204" pitchFamily="34" charset="0"/>
              </a:rPr>
              <a:t>µ</a:t>
            </a:r>
            <a:r>
              <a:rPr lang="en-US" altLang="en-US" sz="2400" dirty="0">
                <a:latin typeface=".VnTime" panose="020B7200000000000000" pitchFamily="34" charset="0"/>
                <a:cs typeface="Arial" panose="020B0604020202020204" pitchFamily="34" charset="0"/>
              </a:rPr>
              <a:t>nh vi vi ph¹m ph¸p LuËt Lao ®éng trong c¸c tr­ưêng hîp dư­íi ®©y </a:t>
            </a:r>
            <a:r>
              <a:rPr lang="en-US" altLang="en-US" sz="2400" i="1" dirty="0">
                <a:latin typeface=".VnTime" panose="020B7200000000000000" pitchFamily="34" charset="0"/>
                <a:cs typeface="Arial" panose="020B0604020202020204" pitchFamily="34" charset="0"/>
              </a:rPr>
              <a:t>(ngư­êi lao ®éng hay ngư­êi sö dông lao ®éng):</a:t>
            </a:r>
            <a:endParaRPr lang="en-US" altLang="en-US" sz="2400" i="1" dirty="0">
              <a:latin typeface=".VnTime" panose="020B7200000000000000" pitchFamily="34" charset="0"/>
              <a:ea typeface="Arial" panose="020B0604020202020204" pitchFamily="34" charset="0"/>
            </a:endParaRPr>
          </a:p>
        </p:txBody>
      </p:sp>
      <p:sp>
        <p:nvSpPr>
          <p:cNvPr id="157702" name="Rectangle 6"/>
          <p:cNvSpPr/>
          <p:nvPr/>
        </p:nvSpPr>
        <p:spPr>
          <a:xfrm>
            <a:off x="215900" y="-76200"/>
            <a:ext cx="175736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b="1" dirty="0">
                <a:solidFill>
                  <a:srgbClr val="0000FF"/>
                </a:solidFill>
                <a:latin typeface="Times New Roman" panose="02020603050405020304" pitchFamily="18" charset="0"/>
                <a:cs typeface="Times New Roman" panose="02020603050405020304" pitchFamily="18" charset="0"/>
              </a:rPr>
              <a:t>B</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i tập 6</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48132" name="Text Box 7"/>
          <p:cNvSpPr txBox="1"/>
          <p:nvPr/>
        </p:nvSpPr>
        <p:spPr>
          <a:xfrm>
            <a:off x="288925" y="2327275"/>
            <a:ext cx="184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400" dirty="0">
              <a:latin typeface=".VnTime" panose="020B7200000000000000" pitchFamily="34" charset="0"/>
              <a:ea typeface="Arial" panose="020B0604020202020204" pitchFamily="34" charset="0"/>
            </a:endParaRPr>
          </a:p>
        </p:txBody>
      </p:sp>
      <p:graphicFrame>
        <p:nvGraphicFramePr>
          <p:cNvPr id="48133" name="Content Placeholder 48132"/>
          <p:cNvGraphicFramePr/>
          <p:nvPr>
            <p:ph/>
          </p:nvPr>
        </p:nvGraphicFramePr>
        <p:xfrm>
          <a:off x="152400" y="1447800"/>
          <a:ext cx="8839200" cy="5692775"/>
        </p:xfrm>
        <a:graphic>
          <a:graphicData uri="http://schemas.openxmlformats.org/drawingml/2006/table">
            <a:tbl>
              <a:tblPr/>
              <a:tblGrid>
                <a:gridCol w="5865813"/>
                <a:gridCol w="1527175"/>
                <a:gridCol w="1446212"/>
              </a:tblGrid>
              <a:tr h="6746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3400" b="1" dirty="0">
                          <a:solidFill>
                            <a:srgbClr val="660066"/>
                          </a:solidFill>
                          <a:effectLst>
                            <a:outerShdw blurRad="38100" dist="38100" dir="2700000">
                              <a:srgbClr val="C0C0C0"/>
                            </a:outerShdw>
                          </a:effectLst>
                          <a:latin typeface="Times New Roman" panose="02020603050405020304" pitchFamily="18" charset="0"/>
                          <a:cs typeface="Times New Roman" panose="02020603050405020304" pitchFamily="18" charset="0"/>
                        </a:rPr>
                        <a:t>H</a:t>
                      </a:r>
                      <a:r>
                        <a:rPr sz="3400" b="1" dirty="0">
                          <a:solidFill>
                            <a:srgbClr val="660066"/>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400" b="1" dirty="0">
                          <a:solidFill>
                            <a:srgbClr val="660066"/>
                          </a:solidFill>
                          <a:effectLst>
                            <a:outerShdw blurRad="38100" dist="38100" dir="2700000">
                              <a:srgbClr val="C0C0C0"/>
                            </a:outerShdw>
                          </a:effectLst>
                          <a:latin typeface="Times New Roman" panose="02020603050405020304" pitchFamily="18" charset="0"/>
                          <a:cs typeface="Times New Roman" panose="02020603050405020304" pitchFamily="18" charset="0"/>
                        </a:rPr>
                        <a:t>nh vi vi phạm</a:t>
                      </a:r>
                      <a:endParaRPr lang="en-US" sz="3400" b="1" dirty="0">
                        <a:solidFill>
                          <a:srgbClr val="660066"/>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T="48178" marB="48178"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1900" b="1" dirty="0">
                          <a:solidFill>
                            <a:srgbClr val="660066"/>
                          </a:solidFill>
                          <a:effectLst>
                            <a:outerShdw blurRad="38100" dist="38100" dir="2700000">
                              <a:srgbClr val="C0C0C0"/>
                            </a:outerShdw>
                          </a:effectLst>
                          <a:latin typeface="Times New Roman" panose="02020603050405020304" pitchFamily="18" charset="0"/>
                          <a:cs typeface="Times New Roman" panose="02020603050405020304" pitchFamily="18" charset="0"/>
                        </a:rPr>
                        <a:t>Người lao động</a:t>
                      </a:r>
                      <a:endParaRPr lang="en-US" sz="1900" b="1" dirty="0">
                        <a:solidFill>
                          <a:srgbClr val="660066"/>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1900" b="1" dirty="0">
                          <a:solidFill>
                            <a:srgbClr val="660066"/>
                          </a:solidFill>
                          <a:effectLst>
                            <a:outerShdw blurRad="38100" dist="38100" dir="2700000">
                              <a:srgbClr val="C0C0C0"/>
                            </a:outerShdw>
                          </a:effectLst>
                          <a:latin typeface="Times New Roman" panose="02020603050405020304" pitchFamily="18" charset="0"/>
                          <a:cs typeface="Times New Roman" panose="02020603050405020304" pitchFamily="18" charset="0"/>
                        </a:rPr>
                        <a:t>Người sử dụng LĐ</a:t>
                      </a:r>
                      <a:endParaRPr lang="en-US" sz="1900" b="1" dirty="0">
                        <a:solidFill>
                          <a:srgbClr val="660066"/>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a:txBody>
                  <a:tcPr marT="48178" marB="4817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1. Thuª trÎ em 14 tuæi lµm thî may c«ng nghiÖp</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46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Times New Roman" panose="02020603050405020304" pitchFamily="18" charset="0"/>
                          <a:cs typeface="Times New Roman" panose="02020603050405020304" pitchFamily="18" charset="0"/>
                        </a:rPr>
                        <a:t>2. Đi</a:t>
                      </a:r>
                      <a:r>
                        <a:rPr sz="1900" b="1" dirty="0">
                          <a:latin typeface=".VnArial Narrow" panose="020B7200000000000000" pitchFamily="34" charset="0"/>
                        </a:rPr>
                        <a:t> xuÊt khÈu lao ®éng ch­ưa hÕt thêi h¹n ®· bá viÖc, trèn ë l¹i nư­íc ngoµi</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3. Kh«ng tr¶ c«ng cho ng­ưêi thö viÖc</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5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4. K</a:t>
                      </a:r>
                      <a:r>
                        <a:rPr sz="1900" b="1" dirty="0">
                          <a:latin typeface="Times New Roman" panose="02020603050405020304" pitchFamily="18" charset="0"/>
                          <a:cs typeface="Times New Roman" panose="02020603050405020304" pitchFamily="18" charset="0"/>
                        </a:rPr>
                        <a:t>é</a:t>
                      </a:r>
                      <a:r>
                        <a:rPr sz="1900" b="1" dirty="0">
                          <a:latin typeface=".VnArial Narrow" panose="020B7200000000000000" pitchFamily="34" charset="0"/>
                        </a:rPr>
                        <a:t>o dµi thêi gian thö viÖc</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5. Kh«ng sö dông trang bÞ b¶o hé lao ®éng khi lµm viÖc</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5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6. Tù ý bá viÖc kh«ng b¸o tr­íc</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7. NghØ viÖc dµi ngµy kh«ng cã lÝ do</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8. Kh«ng tr¶ ®ñ tiÒn c«ng theo tho¶ thuËn</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65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9. Kh«ng cung cÊp trang, thiÕt bÞ b¶o hé lao ®éng cho ng­ưêi lµm viÖc trong m«i trư­êng ®éc h¹i như­ ®· cam kÕt trong hîp ®ång lao ®éng</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46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1900" b="1" dirty="0">
                          <a:latin typeface=".VnArial Narrow" panose="020B7200000000000000" pitchFamily="34" charset="0"/>
                        </a:rPr>
                        <a:t>10. Tù ý ®uæi viÖc ng­ưêi lao ®éng khi ch­ưa hÕt h¹n hîp ®ång</a:t>
                      </a:r>
                      <a:endParaRPr lang="en-US" sz="1900" b="1" dirty="0">
                        <a:latin typeface=".VnArial Narrow" panose="020B7200000000000000" pitchFamily="34" charset="0"/>
                      </a:endParaRPr>
                    </a:p>
                  </a:txBody>
                  <a:tcPr marT="48178" marB="4817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00FF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900" b="1" dirty="0">
                        <a:solidFill>
                          <a:srgbClr val="FF0000"/>
                        </a:solidFill>
                        <a:latin typeface=".VnArial Narrow" panose="020B7200000000000000" pitchFamily="34" charset="0"/>
                      </a:endParaRPr>
                    </a:p>
                  </a:txBody>
                  <a:tcPr marT="48178" marB="48178"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57754" name="Text Box 58"/>
          <p:cNvSpPr txBox="1"/>
          <p:nvPr/>
        </p:nvSpPr>
        <p:spPr>
          <a:xfrm>
            <a:off x="8137525" y="19812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55" name="Text Box 59"/>
          <p:cNvSpPr txBox="1"/>
          <p:nvPr/>
        </p:nvSpPr>
        <p:spPr>
          <a:xfrm>
            <a:off x="6629400" y="25146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56" name="Text Box 60"/>
          <p:cNvSpPr txBox="1"/>
          <p:nvPr/>
        </p:nvSpPr>
        <p:spPr>
          <a:xfrm>
            <a:off x="8153400" y="29718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57" name="Text Box 61"/>
          <p:cNvSpPr txBox="1"/>
          <p:nvPr/>
        </p:nvSpPr>
        <p:spPr>
          <a:xfrm>
            <a:off x="8153400" y="33528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58" name="Text Box 62"/>
          <p:cNvSpPr txBox="1"/>
          <p:nvPr/>
        </p:nvSpPr>
        <p:spPr>
          <a:xfrm>
            <a:off x="6629400" y="37338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59" name="Text Box 63"/>
          <p:cNvSpPr txBox="1"/>
          <p:nvPr/>
        </p:nvSpPr>
        <p:spPr>
          <a:xfrm>
            <a:off x="6629400" y="41148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60" name="Text Box 64"/>
          <p:cNvSpPr txBox="1"/>
          <p:nvPr/>
        </p:nvSpPr>
        <p:spPr>
          <a:xfrm>
            <a:off x="6629400" y="4495800"/>
            <a:ext cx="338138"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61" name="Text Box 65"/>
          <p:cNvSpPr txBox="1"/>
          <p:nvPr/>
        </p:nvSpPr>
        <p:spPr>
          <a:xfrm>
            <a:off x="8120063" y="4876800"/>
            <a:ext cx="338137"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62" name="Text Box 66"/>
          <p:cNvSpPr txBox="1"/>
          <p:nvPr/>
        </p:nvSpPr>
        <p:spPr>
          <a:xfrm>
            <a:off x="8120063" y="5486400"/>
            <a:ext cx="338137"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57763" name="Text Box 67"/>
          <p:cNvSpPr txBox="1"/>
          <p:nvPr/>
        </p:nvSpPr>
        <p:spPr>
          <a:xfrm>
            <a:off x="8132763" y="6096000"/>
            <a:ext cx="338137"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dirty="0">
                <a:solidFill>
                  <a:srgbClr val="FF0000"/>
                </a:solidFill>
                <a:latin typeface=".VnTime" panose="020B7200000000000000" pitchFamily="34" charset="0"/>
                <a:cs typeface="Arial" panose="020B0604020202020204" pitchFamily="34" charset="0"/>
              </a:rPr>
              <a:t>x</a:t>
            </a:r>
            <a:endParaRPr lang="en-US" altLang="en-US" sz="2400" dirty="0">
              <a:solidFill>
                <a:srgbClr val="FF0000"/>
              </a:solidFill>
              <a:latin typeface=".VnTime" panose="020B7200000000000000" pitchFamily="34" charset="0"/>
              <a:ea typeface="Arial" panose="020B0604020202020204" pitchFamily="34" charset="0"/>
            </a:endParaRPr>
          </a:p>
        </p:txBody>
      </p:sp>
      <p:sp>
        <p:nvSpPr>
          <p:cNvPr id="16" name="5-Point Star 15">
            <a:hlinkClick r:id="rId1" action="ppaction://hlinksldjump"/>
          </p:cNvPr>
          <p:cNvSpPr/>
          <p:nvPr/>
        </p:nvSpPr>
        <p:spPr>
          <a:xfrm>
            <a:off x="6215063" y="6053138"/>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Effect transition="in" filter="checkerboard(across)">
                                      <p:cBhvr>
                                        <p:cTn id="7" dur="500"/>
                                        <p:tgtEl>
                                          <p:spTgt spid="1577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7702"/>
                                        </p:tgtEl>
                                        <p:attrNameLst>
                                          <p:attrName>style.visibility</p:attrName>
                                        </p:attrNameLst>
                                      </p:cBhvr>
                                      <p:to>
                                        <p:strVal val="visible"/>
                                      </p:to>
                                    </p:set>
                                    <p:animEffect transition="in" filter="checkerboard(across)">
                                      <p:cBhvr>
                                        <p:cTn id="10" dur="500"/>
                                        <p:tgtEl>
                                          <p:spTgt spid="157702"/>
                                        </p:tgtEl>
                                      </p:cBhvr>
                                    </p:animEffect>
                                  </p:childTnLst>
                                </p:cTn>
                              </p:par>
                              <p:par>
                                <p:cTn id="11" presetID="5" presetClass="entr" presetSubtype="10" fill="hold" nodeType="with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checkerboard(across)">
                                      <p:cBhvr>
                                        <p:cTn id="13" dur="500"/>
                                        <p:tgtEl>
                                          <p:spTgt spid="48133"/>
                                        </p:tgtEl>
                                      </p:cBhvr>
                                    </p:animEffect>
                                  </p:childTnLst>
                                </p:cTn>
                              </p:par>
                              <p:par>
                                <p:cTn id="14" presetID="3" presetClass="entr" presetSubtype="10" fill="hold" nodeType="withEffect">
                                  <p:stCondLst>
                                    <p:cond delay="0"/>
                                  </p:stCondLst>
                                  <p:childTnLst>
                                    <p:set>
                                      <p:cBhvr>
                                        <p:cTn id="15" dur="1" fill="hold">
                                          <p:stCondLst>
                                            <p:cond delay="0"/>
                                          </p:stCondLst>
                                        </p:cTn>
                                        <p:tgtEl>
                                          <p:spTgt spid="48133"/>
                                        </p:tgtEl>
                                        <p:attrNameLst>
                                          <p:attrName>style.visibility</p:attrName>
                                        </p:attrNameLst>
                                      </p:cBhvr>
                                      <p:to>
                                        <p:strVal val="visible"/>
                                      </p:to>
                                    </p:set>
                                    <p:animEffect transition="in" filter="blinds(horizontal)">
                                      <p:cBhvr>
                                        <p:cTn id="16" dur="500"/>
                                        <p:tgtEl>
                                          <p:spTgt spid="4813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7754"/>
                                        </p:tgtEl>
                                        <p:attrNameLst>
                                          <p:attrName>style.visibility</p:attrName>
                                        </p:attrNameLst>
                                      </p:cBhvr>
                                      <p:to>
                                        <p:strVal val="visible"/>
                                      </p:to>
                                    </p:set>
                                    <p:animEffect transition="in" filter="blinds(horizontal)">
                                      <p:cBhvr>
                                        <p:cTn id="21" dur="500"/>
                                        <p:tgtEl>
                                          <p:spTgt spid="15775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7755"/>
                                        </p:tgtEl>
                                        <p:attrNameLst>
                                          <p:attrName>style.visibility</p:attrName>
                                        </p:attrNameLst>
                                      </p:cBhvr>
                                      <p:to>
                                        <p:strVal val="visible"/>
                                      </p:to>
                                    </p:set>
                                    <p:animEffect transition="in" filter="blinds(horizontal)">
                                      <p:cBhvr>
                                        <p:cTn id="26" dur="500"/>
                                        <p:tgtEl>
                                          <p:spTgt spid="1577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7756"/>
                                        </p:tgtEl>
                                        <p:attrNameLst>
                                          <p:attrName>style.visibility</p:attrName>
                                        </p:attrNameLst>
                                      </p:cBhvr>
                                      <p:to>
                                        <p:strVal val="visible"/>
                                      </p:to>
                                    </p:set>
                                    <p:animEffect transition="in" filter="blinds(horizontal)">
                                      <p:cBhvr>
                                        <p:cTn id="31" dur="500"/>
                                        <p:tgtEl>
                                          <p:spTgt spid="15775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7757"/>
                                        </p:tgtEl>
                                        <p:attrNameLst>
                                          <p:attrName>style.visibility</p:attrName>
                                        </p:attrNameLst>
                                      </p:cBhvr>
                                      <p:to>
                                        <p:strVal val="visible"/>
                                      </p:to>
                                    </p:set>
                                    <p:animEffect transition="in" filter="blinds(horizontal)">
                                      <p:cBhvr>
                                        <p:cTn id="36" dur="500"/>
                                        <p:tgtEl>
                                          <p:spTgt spid="15775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7758"/>
                                        </p:tgtEl>
                                        <p:attrNameLst>
                                          <p:attrName>style.visibility</p:attrName>
                                        </p:attrNameLst>
                                      </p:cBhvr>
                                      <p:to>
                                        <p:strVal val="visible"/>
                                      </p:to>
                                    </p:set>
                                    <p:animEffect transition="in" filter="blinds(horizontal)">
                                      <p:cBhvr>
                                        <p:cTn id="41" dur="500"/>
                                        <p:tgtEl>
                                          <p:spTgt spid="15775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7759"/>
                                        </p:tgtEl>
                                        <p:attrNameLst>
                                          <p:attrName>style.visibility</p:attrName>
                                        </p:attrNameLst>
                                      </p:cBhvr>
                                      <p:to>
                                        <p:strVal val="visible"/>
                                      </p:to>
                                    </p:set>
                                    <p:animEffect transition="in" filter="blinds(horizontal)">
                                      <p:cBhvr>
                                        <p:cTn id="46" dur="500"/>
                                        <p:tgtEl>
                                          <p:spTgt spid="15775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7760"/>
                                        </p:tgtEl>
                                        <p:attrNameLst>
                                          <p:attrName>style.visibility</p:attrName>
                                        </p:attrNameLst>
                                      </p:cBhvr>
                                      <p:to>
                                        <p:strVal val="visible"/>
                                      </p:to>
                                    </p:set>
                                    <p:animEffect transition="in" filter="blinds(horizontal)">
                                      <p:cBhvr>
                                        <p:cTn id="51" dur="500"/>
                                        <p:tgtEl>
                                          <p:spTgt spid="15776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7761"/>
                                        </p:tgtEl>
                                        <p:attrNameLst>
                                          <p:attrName>style.visibility</p:attrName>
                                        </p:attrNameLst>
                                      </p:cBhvr>
                                      <p:to>
                                        <p:strVal val="visible"/>
                                      </p:to>
                                    </p:set>
                                    <p:animEffect transition="in" filter="blinds(horizontal)">
                                      <p:cBhvr>
                                        <p:cTn id="56" dur="500"/>
                                        <p:tgtEl>
                                          <p:spTgt spid="15776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7762"/>
                                        </p:tgtEl>
                                        <p:attrNameLst>
                                          <p:attrName>style.visibility</p:attrName>
                                        </p:attrNameLst>
                                      </p:cBhvr>
                                      <p:to>
                                        <p:strVal val="visible"/>
                                      </p:to>
                                    </p:set>
                                    <p:animEffect transition="in" filter="blinds(horizontal)">
                                      <p:cBhvr>
                                        <p:cTn id="61" dur="500"/>
                                        <p:tgtEl>
                                          <p:spTgt spid="15776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57763"/>
                                        </p:tgtEl>
                                        <p:attrNameLst>
                                          <p:attrName>style.visibility</p:attrName>
                                        </p:attrNameLst>
                                      </p:cBhvr>
                                      <p:to>
                                        <p:strVal val="visible"/>
                                      </p:to>
                                    </p:set>
                                    <p:animEffect transition="in" filter="blinds(horizontal)">
                                      <p:cBhvr>
                                        <p:cTn id="66" dur="500"/>
                                        <p:tgtEl>
                                          <p:spTgt spid="1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p:bldP spid="157702" grpId="0"/>
      <p:bldP spid="157754" grpId="0"/>
      <p:bldP spid="157755" grpId="0"/>
      <p:bldP spid="157756" grpId="0"/>
      <p:bldP spid="157757" grpId="0"/>
      <p:bldP spid="157758" grpId="0"/>
      <p:bldP spid="157759" grpId="0"/>
      <p:bldP spid="157760" grpId="0"/>
      <p:bldP spid="157761" grpId="0"/>
      <p:bldP spid="157762" grpId="0"/>
      <p:bldP spid="15776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1"/>
          <p:cNvSpPr/>
          <p:nvPr/>
        </p:nvSpPr>
        <p:spPr>
          <a:xfrm>
            <a:off x="228600" y="304800"/>
            <a:ext cx="8610600" cy="4032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dirty="0"/>
              <a:t> 	</a:t>
            </a:r>
            <a:r>
              <a:rPr lang="en-US" altLang="en-US" dirty="0">
                <a:latin typeface="Times New Roman" panose="02020603050405020304" pitchFamily="18" charset="0"/>
                <a:cs typeface="Times New Roman" panose="02020603050405020304" pitchFamily="18" charset="0"/>
              </a:rPr>
              <a:t>Mọi công dân được tự do sử dụng sức lao động của mình để học nghề, tìm kiếm việc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lựa chọn nghề nghiệp có ích cho xã hội, đem lại thu nhập cho bản thân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gia đình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 quyền lao động của công dân. 	</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B. nghĩa vụ lao động của công dân.	</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C. quyền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nghĩa vụ lao động củacông dân.</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D. quyền tự do kinh doanh của công dân.</a:t>
            </a:r>
            <a:endParaRPr lang="en-US" altLang="en-US" dirty="0">
              <a:latin typeface="Times New Roman" panose="02020603050405020304" pitchFamily="18" charset="0"/>
              <a:ea typeface="Times New Roman" panose="02020603050405020304" pitchFamily="18" charset="0"/>
            </a:endParaRPr>
          </a:p>
        </p:txBody>
      </p:sp>
      <p:sp>
        <p:nvSpPr>
          <p:cNvPr id="3" name="Oval 2"/>
          <p:cNvSpPr/>
          <p:nvPr/>
        </p:nvSpPr>
        <p:spPr>
          <a:xfrm>
            <a:off x="228600" y="2281238"/>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1"/>
          <p:cNvSpPr/>
          <p:nvPr/>
        </p:nvSpPr>
        <p:spPr>
          <a:xfrm>
            <a:off x="457200" y="381000"/>
            <a:ext cx="8229600" cy="4832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pt-BR" altLang="en-US" sz="2800" dirty="0"/>
              <a:t>Ông N là chủ một cơ sơ khai thác cát. Anh T ở cùng xóm (17 tuổi) đến xin ông vào làm việc. Cách ứng xử nào sau đây của ông N thực hiện đúng quyền và nghĩa vụ lao động của công dân?</a:t>
            </a:r>
            <a:endParaRPr lang="en-US" altLang="en-US" sz="2800" dirty="0"/>
          </a:p>
          <a:p>
            <a:pPr marL="0" lvl="0" indent="0" eaLnBrk="1" hangingPunct="1">
              <a:spcBef>
                <a:spcPct val="0"/>
              </a:spcBef>
              <a:buNone/>
            </a:pPr>
            <a:r>
              <a:rPr lang="pt-BR" altLang="en-US" sz="2800" dirty="0"/>
              <a:t>A. Nhận anh T vào làm việc tại cơ sở của mình.</a:t>
            </a:r>
            <a:endParaRPr lang="en-US" altLang="en-US" sz="2800" dirty="0"/>
          </a:p>
          <a:p>
            <a:pPr marL="0" lvl="0" indent="0" eaLnBrk="1" hangingPunct="1">
              <a:spcBef>
                <a:spcPct val="0"/>
              </a:spcBef>
              <a:buNone/>
            </a:pPr>
            <a:r>
              <a:rPr lang="pt-BR" altLang="en-US" sz="2800" dirty="0"/>
              <a:t>B. Nhận anh T vào làm và trả lương thấp hơn mọi người.</a:t>
            </a:r>
            <a:endParaRPr lang="en-US" altLang="en-US" sz="2800" dirty="0"/>
          </a:p>
          <a:p>
            <a:pPr marL="0" lvl="0" indent="0" eaLnBrk="1" hangingPunct="1">
              <a:spcBef>
                <a:spcPct val="0"/>
              </a:spcBef>
              <a:buNone/>
            </a:pPr>
            <a:r>
              <a:rPr lang="pt-BR" altLang="en-US" sz="2800" dirty="0"/>
              <a:t>C. Không nhận vì anh T chưa đủ tuổi để làm công việc nặng nhọc.</a:t>
            </a:r>
            <a:endParaRPr lang="en-US" altLang="en-US" sz="2800" dirty="0"/>
          </a:p>
          <a:p>
            <a:pPr marL="0" lvl="0" indent="0" eaLnBrk="1" hangingPunct="1">
              <a:spcBef>
                <a:spcPct val="0"/>
              </a:spcBef>
              <a:buNone/>
            </a:pPr>
            <a:r>
              <a:rPr lang="pt-BR" altLang="en-US" sz="2800" dirty="0"/>
              <a:t>D. </a:t>
            </a:r>
            <a:r>
              <a:rPr lang="en-US" altLang="en-US" sz="2800" dirty="0"/>
              <a:t>Khuyên T giới thiệu thêm nhiều người cùng tuổi với T đến làm việc.</a:t>
            </a:r>
            <a:endParaRPr lang="en-US" altLang="en-US" sz="2800" dirty="0"/>
          </a:p>
        </p:txBody>
      </p:sp>
      <p:sp>
        <p:nvSpPr>
          <p:cNvPr id="3" name="Oval 2"/>
          <p:cNvSpPr/>
          <p:nvPr/>
        </p:nvSpPr>
        <p:spPr>
          <a:xfrm>
            <a:off x="457200" y="32766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1"/>
          <p:cNvSpPr/>
          <p:nvPr/>
        </p:nvSpPr>
        <p:spPr>
          <a:xfrm>
            <a:off x="457200" y="381000"/>
            <a:ext cx="8229600" cy="2678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t>Nghĩa vụ lao động của công dân thể hiện ở việc làm nào dưới đây?</a:t>
            </a:r>
            <a:endParaRPr lang="en-US" altLang="en-US" sz="2800" dirty="0"/>
          </a:p>
          <a:p>
            <a:pPr marL="0" lvl="0" indent="0" eaLnBrk="1" hangingPunct="1">
              <a:spcBef>
                <a:spcPct val="0"/>
              </a:spcBef>
              <a:buNone/>
            </a:pPr>
            <a:r>
              <a:rPr lang="en-US" altLang="en-US" sz="2800" dirty="0"/>
              <a:t>A.  Lựa chọn nghề nghiệp.</a:t>
            </a:r>
            <a:endParaRPr lang="en-US" altLang="en-US" sz="2800" dirty="0"/>
          </a:p>
          <a:p>
            <a:pPr marL="0" lvl="0" indent="0" eaLnBrk="1" hangingPunct="1">
              <a:spcBef>
                <a:spcPct val="0"/>
              </a:spcBef>
              <a:buNone/>
            </a:pPr>
            <a:r>
              <a:rPr lang="en-US" altLang="en-US" sz="2800" dirty="0"/>
              <a:t>B.  Học nghề nâng cao chuyên môn.</a:t>
            </a:r>
            <a:endParaRPr lang="en-US" altLang="en-US" sz="2800" dirty="0"/>
          </a:p>
          <a:p>
            <a:pPr marL="0" lvl="0" indent="0" eaLnBrk="1" hangingPunct="1">
              <a:spcBef>
                <a:spcPct val="0"/>
              </a:spcBef>
              <a:buNone/>
            </a:pPr>
            <a:r>
              <a:rPr lang="en-US" altLang="en-US" sz="2800" dirty="0"/>
              <a:t>C.  Chấp hành kỉ luật lao động.</a:t>
            </a:r>
            <a:endParaRPr lang="en-US" altLang="en-US" sz="2800" dirty="0"/>
          </a:p>
          <a:p>
            <a:pPr marL="0" lvl="0" indent="0" eaLnBrk="1" hangingPunct="1">
              <a:spcBef>
                <a:spcPct val="0"/>
              </a:spcBef>
              <a:buNone/>
            </a:pPr>
            <a:r>
              <a:rPr lang="en-US" altLang="en-US" sz="2800" dirty="0"/>
              <a:t>D. Làm việc để mang lại thu nhập. </a:t>
            </a:r>
            <a:endParaRPr lang="en-US" altLang="en-US" sz="2800" dirty="0"/>
          </a:p>
        </p:txBody>
      </p:sp>
      <p:sp>
        <p:nvSpPr>
          <p:cNvPr id="3" name="Oval 2"/>
          <p:cNvSpPr/>
          <p:nvPr/>
        </p:nvSpPr>
        <p:spPr>
          <a:xfrm>
            <a:off x="457200" y="24384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1"/>
          <p:cNvSpPr/>
          <p:nvPr/>
        </p:nvSpPr>
        <p:spPr>
          <a:xfrm>
            <a:off x="152400" y="457200"/>
            <a:ext cx="8839200"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t>Theo công bố năm 2014 của Bộ Lao động thương binh và xã hội, Việt Nam có khoảng 1,75 triệu lao động trẻ em từ 5 đến 15 tuổi. Nhận định nào dưới đây phản ánh đúng về hiện trạng trên?</a:t>
            </a:r>
            <a:endParaRPr lang="en-US" altLang="en-US" sz="2800" dirty="0"/>
          </a:p>
          <a:p>
            <a:pPr marL="0" lvl="0" indent="0" eaLnBrk="1" hangingPunct="1">
              <a:spcBef>
                <a:spcPct val="0"/>
              </a:spcBef>
              <a:buNone/>
            </a:pPr>
            <a:r>
              <a:rPr lang="en-US" altLang="en-US" sz="2800" dirty="0"/>
              <a:t>A. Trẻ em có thể tham gia lao động từ rất sớm.</a:t>
            </a:r>
            <a:endParaRPr lang="en-US" altLang="en-US" sz="2800" dirty="0"/>
          </a:p>
          <a:p>
            <a:pPr marL="0" lvl="0" indent="0" eaLnBrk="1" hangingPunct="1">
              <a:spcBef>
                <a:spcPct val="0"/>
              </a:spcBef>
              <a:buNone/>
            </a:pPr>
            <a:r>
              <a:rPr lang="en-US" altLang="en-US" sz="2800" dirty="0"/>
              <a:t>B. Trẻ em có thể làm mọi việc kể cả việc nặng nhọc.</a:t>
            </a:r>
            <a:endParaRPr lang="en-US" altLang="en-US" sz="2800" dirty="0"/>
          </a:p>
          <a:p>
            <a:pPr marL="0" lvl="0" indent="0" eaLnBrk="1" hangingPunct="1">
              <a:spcBef>
                <a:spcPct val="0"/>
              </a:spcBef>
              <a:buNone/>
            </a:pPr>
            <a:r>
              <a:rPr lang="en-US" altLang="en-US" sz="2800" dirty="0"/>
              <a:t>C.</a:t>
            </a:r>
            <a:r>
              <a:rPr lang="en-US" altLang="en-US" sz="2800" b="1" dirty="0"/>
              <a:t> </a:t>
            </a:r>
            <a:r>
              <a:rPr lang="en-US" altLang="en-US" sz="2800" dirty="0"/>
              <a:t>Trẻ em đang bị lạm dụng và bốc lột sức lao động.</a:t>
            </a:r>
            <a:endParaRPr lang="en-US" altLang="en-US" sz="2800" dirty="0"/>
          </a:p>
          <a:p>
            <a:pPr marL="0" lvl="0" indent="0" eaLnBrk="1" hangingPunct="1">
              <a:spcBef>
                <a:spcPct val="0"/>
              </a:spcBef>
              <a:buNone/>
            </a:pPr>
            <a:r>
              <a:rPr lang="en-US" altLang="en-US" sz="2800" dirty="0"/>
              <a:t>D. Trẻ em đang được thực hiện quyền lao động.</a:t>
            </a:r>
            <a:endParaRPr lang="en-US" altLang="en-US" sz="2800" dirty="0"/>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endParaRPr>
          </a:p>
        </p:txBody>
      </p:sp>
      <p:sp>
        <p:nvSpPr>
          <p:cNvPr id="3" name="Oval 2"/>
          <p:cNvSpPr/>
          <p:nvPr/>
        </p:nvSpPr>
        <p:spPr>
          <a:xfrm>
            <a:off x="152400" y="2971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1"/>
          <p:cNvSpPr/>
          <p:nvPr/>
        </p:nvSpPr>
        <p:spPr>
          <a:xfrm>
            <a:off x="457200" y="381000"/>
            <a:ext cx="8534400" cy="4832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t>T là con trai một của gia đình giàu có. Học xong trung học không vào được đại học, T ở nhà chơi điện tử. Bạn bè hỏi: cậu cứ định sống thế này mãi sao. T trả lời: Nhà tớ thiếu gì tiền, tớ đi làm để làm gì.  Nếu em là bạn của T, em sẽ chọn cách ứng xử nào sau đây để khuyên T thực hiện đúng quyền và nghĩa vụ lao động của công dân?</a:t>
            </a:r>
            <a:endParaRPr lang="en-US" altLang="en-US" sz="2800" dirty="0"/>
          </a:p>
          <a:p>
            <a:pPr marL="0" lvl="0" indent="0" eaLnBrk="1" hangingPunct="1">
              <a:spcBef>
                <a:spcPct val="0"/>
              </a:spcBef>
              <a:buNone/>
            </a:pPr>
            <a:r>
              <a:rPr lang="en-US" altLang="en-US" sz="2800" dirty="0"/>
              <a:t>A.  Khuyên T nên đi làm.</a:t>
            </a:r>
            <a:endParaRPr lang="en-US" altLang="en-US" sz="2800" dirty="0"/>
          </a:p>
          <a:p>
            <a:pPr marL="0" lvl="0" indent="0" eaLnBrk="1" hangingPunct="1">
              <a:spcBef>
                <a:spcPct val="0"/>
              </a:spcBef>
              <a:buNone/>
            </a:pPr>
            <a:r>
              <a:rPr lang="en-US" altLang="en-US" sz="2800" dirty="0"/>
              <a:t>B.  Đồng tình với suy nghĩ của T.</a:t>
            </a:r>
            <a:endParaRPr lang="en-US" altLang="en-US" sz="2800" dirty="0"/>
          </a:p>
          <a:p>
            <a:pPr marL="0" lvl="0" indent="0" eaLnBrk="1" hangingPunct="1">
              <a:spcBef>
                <a:spcPct val="0"/>
              </a:spcBef>
              <a:buNone/>
            </a:pPr>
            <a:r>
              <a:rPr lang="en-US" altLang="en-US" sz="2800" dirty="0"/>
              <a:t>C.  Giải thích và khuyên T cần phải tìm một việc làm.</a:t>
            </a:r>
            <a:endParaRPr lang="en-US" altLang="en-US" sz="2800" dirty="0"/>
          </a:p>
          <a:p>
            <a:pPr marL="0" lvl="0" indent="0" eaLnBrk="1" hangingPunct="1">
              <a:spcBef>
                <a:spcPct val="0"/>
              </a:spcBef>
              <a:buNone/>
            </a:pPr>
            <a:r>
              <a:rPr lang="en-US" altLang="en-US" sz="2800" dirty="0"/>
              <a:t>D.  Khuyên T không cần đi làm.</a:t>
            </a:r>
            <a:endParaRPr lang="en-US" altLang="en-US" sz="2800" dirty="0"/>
          </a:p>
        </p:txBody>
      </p:sp>
      <p:sp>
        <p:nvSpPr>
          <p:cNvPr id="3" name="Oval 2"/>
          <p:cNvSpPr/>
          <p:nvPr/>
        </p:nvSpPr>
        <p:spPr>
          <a:xfrm>
            <a:off x="457200" y="41910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1"/>
          <p:cNvSpPr/>
          <p:nvPr/>
        </p:nvSpPr>
        <p:spPr>
          <a:xfrm>
            <a:off x="457200" y="381000"/>
            <a:ext cx="8610600" cy="5262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t>Sau khi thỏa thuận và kí cam kết với công ty trách nhiệm hữu hạn H về công việc, tiền công, thời gian lao động và các điều kiện khác, chị G được nhận vào làm việc tại công ty. Làm việc được hơn một tháng thấy có nơi khác công việc cũng như thế nhưng trả công cao hơn làm cho chị thấy băn khoăn. Theo em Chị G phải xử sự như thế nào để đảm bảo theo quy định của pháp luật?</a:t>
            </a:r>
            <a:endParaRPr lang="en-US" altLang="en-US" sz="2800" dirty="0"/>
          </a:p>
          <a:p>
            <a:pPr marL="0" lvl="0" indent="0" eaLnBrk="1" hangingPunct="1">
              <a:spcBef>
                <a:spcPct val="0"/>
              </a:spcBef>
              <a:buNone/>
            </a:pPr>
            <a:r>
              <a:rPr lang="en-US" altLang="en-US" sz="2800" dirty="0"/>
              <a:t>A.  Chị G phải viết đơn xin nghỉ việc trước 30 ngày.</a:t>
            </a:r>
            <a:endParaRPr lang="en-US" altLang="en-US" sz="2800" dirty="0"/>
          </a:p>
          <a:p>
            <a:pPr marL="0" lvl="0" indent="0" eaLnBrk="1" hangingPunct="1">
              <a:spcBef>
                <a:spcPct val="0"/>
              </a:spcBef>
              <a:buNone/>
            </a:pPr>
            <a:r>
              <a:rPr lang="en-US" altLang="en-US" sz="2800" dirty="0"/>
              <a:t>B. Báo trước cho công ty 15 ngày.</a:t>
            </a:r>
            <a:endParaRPr lang="en-US" altLang="en-US" sz="2800" dirty="0"/>
          </a:p>
          <a:p>
            <a:pPr marL="0" lvl="0" indent="0" eaLnBrk="1" hangingPunct="1">
              <a:spcBef>
                <a:spcPct val="0"/>
              </a:spcBef>
              <a:buNone/>
            </a:pPr>
            <a:r>
              <a:rPr lang="en-US" altLang="en-US" sz="2800" dirty="0"/>
              <a:t>C.  Tự ý thôi việc ở công ty trách nhiệm hữu hạn H.</a:t>
            </a:r>
            <a:endParaRPr lang="en-US" altLang="en-US" sz="2800" dirty="0"/>
          </a:p>
          <a:p>
            <a:pPr marL="0" lvl="0" indent="0" eaLnBrk="1" hangingPunct="1">
              <a:spcBef>
                <a:spcPct val="0"/>
              </a:spcBef>
              <a:buNone/>
            </a:pPr>
            <a:r>
              <a:rPr lang="en-US" altLang="en-US" sz="2800" dirty="0"/>
              <a:t>D.  Nghỉ việc và yêu cầu công ty giải quyết chế độ.</a:t>
            </a:r>
            <a:endParaRPr lang="en-US" altLang="en-US" sz="2800" dirty="0"/>
          </a:p>
        </p:txBody>
      </p:sp>
      <p:sp>
        <p:nvSpPr>
          <p:cNvPr id="3" name="Oval 2"/>
          <p:cNvSpPr/>
          <p:nvPr/>
        </p:nvSpPr>
        <p:spPr>
          <a:xfrm>
            <a:off x="457200" y="3733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1"/>
          <p:cNvSpPr/>
          <p:nvPr/>
        </p:nvSpPr>
        <p:spPr>
          <a:xfrm>
            <a:off x="228600" y="381000"/>
            <a:ext cx="8915400" cy="56943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t>	Chị H mơ ước sau này sẽ trở thành một giáo viên nên sau khi tốt nghiệp trung học phổ thông chị đã quyết định thi vào trường đại học  sư phạm. Bố mẹ lại muốn H trở thành bác sĩ nên ép H thi vào trường đại học y khoa. Trong trường hợp này, chị H nên chọn cách xử sự nào sau đây cho phù hợp với quyền lao động của công dân?</a:t>
            </a:r>
            <a:endParaRPr lang="en-US" altLang="en-US" sz="2800" dirty="0"/>
          </a:p>
          <a:p>
            <a:pPr marL="0" lvl="0" indent="0" eaLnBrk="1" hangingPunct="1">
              <a:spcBef>
                <a:spcPct val="0"/>
              </a:spcBef>
              <a:buNone/>
            </a:pPr>
            <a:r>
              <a:rPr lang="en-US" altLang="en-US" sz="2800" dirty="0"/>
              <a:t>A. Ngoan ngoãn nghe theo sự sắp xếp của bố mẹ.</a:t>
            </a:r>
            <a:endParaRPr lang="en-US" altLang="en-US" sz="2800" dirty="0"/>
          </a:p>
          <a:p>
            <a:pPr marL="0" lvl="0" indent="0" eaLnBrk="1" hangingPunct="1">
              <a:spcBef>
                <a:spcPct val="0"/>
              </a:spcBef>
              <a:buNone/>
            </a:pPr>
            <a:r>
              <a:rPr lang="en-US" altLang="en-US" sz="2800" dirty="0"/>
              <a:t>B. Giận dỗi, cãi lại bố mẹ và bỏ thi đại học.</a:t>
            </a:r>
            <a:endParaRPr lang="en-US" altLang="en-US" sz="2800" dirty="0"/>
          </a:p>
          <a:p>
            <a:pPr marL="0" lvl="0" indent="0" eaLnBrk="1" hangingPunct="1">
              <a:spcBef>
                <a:spcPct val="0"/>
              </a:spcBef>
              <a:buNone/>
            </a:pPr>
            <a:r>
              <a:rPr lang="en-US" altLang="en-US" sz="2800" dirty="0"/>
              <a:t>C. Không muốn nhưng vẫn làm theo lời bố mẹ mình.</a:t>
            </a:r>
            <a:endParaRPr lang="en-US" altLang="en-US" sz="2800" dirty="0"/>
          </a:p>
          <a:p>
            <a:pPr marL="0" lvl="0" indent="0" eaLnBrk="1" hangingPunct="1">
              <a:spcBef>
                <a:spcPct val="0"/>
              </a:spcBef>
              <a:buNone/>
            </a:pPr>
            <a:r>
              <a:rPr lang="en-US" altLang="en-US" sz="2800" dirty="0"/>
              <a:t>D. Phân tích cho bố mẹ hiểu và thi vào trường sư phạm.</a:t>
            </a:r>
            <a:endParaRPr lang="en-US" altLang="en-US" sz="2800" dirty="0"/>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endParaRPr>
          </a:p>
        </p:txBody>
      </p:sp>
      <p:sp>
        <p:nvSpPr>
          <p:cNvPr id="3" name="Oval 2"/>
          <p:cNvSpPr/>
          <p:nvPr/>
        </p:nvSpPr>
        <p:spPr>
          <a:xfrm>
            <a:off x="190500" y="46482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5-Point Star 3">
            <a:hlinkClick r:id="rId1" action="ppaction://hlinksldjump"/>
          </p:cNvPr>
          <p:cNvSpPr/>
          <p:nvPr/>
        </p:nvSpPr>
        <p:spPr>
          <a:xfrm>
            <a:off x="8001000" y="6019800"/>
            <a:ext cx="1166813"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56323" name="Rectangle 3"/>
          <p:cNvSpPr>
            <a:spLocks noGrp="1"/>
          </p:cNvSpPr>
          <p:nvPr>
            <p:ph idx="1"/>
          </p:nvPr>
        </p:nvSpPr>
        <p:spPr>
          <a:ln/>
        </p:spPr>
        <p:txBody>
          <a:bodyPr vert="horz" wrap="square" lIns="91440" tIns="45720" rIns="91440" bIns="45720" anchor="t" anchorCtr="0"/>
          <a:p>
            <a:pPr eaLnBrk="1" hangingPunct="1"/>
            <a:endParaRPr lang="en-US" altLang="en-US" dirty="0"/>
          </a:p>
        </p:txBody>
      </p:sp>
      <p:pic>
        <p:nvPicPr>
          <p:cNvPr id="56324" name="Picture 4" descr="k1"/>
          <p:cNvPicPr>
            <a:picLocks noChangeAspect="1"/>
          </p:cNvPicPr>
          <p:nvPr/>
        </p:nvPicPr>
        <p:blipFill>
          <a:blip r:embed="rId1"/>
          <a:stretch>
            <a:fillRect/>
          </a:stretch>
        </p:blipFill>
        <p:spPr>
          <a:xfrm>
            <a:off x="0" y="0"/>
            <a:ext cx="9677400" cy="6888163"/>
          </a:xfrm>
          <a:prstGeom prst="rect">
            <a:avLst/>
          </a:prstGeom>
          <a:noFill/>
          <a:ln w="9525">
            <a:noFill/>
          </a:ln>
        </p:spPr>
      </p:pic>
      <p:sp>
        <p:nvSpPr>
          <p:cNvPr id="56325" name="Rectangle 2"/>
          <p:cNvSpPr txBox="1"/>
          <p:nvPr/>
        </p:nvSpPr>
        <p:spPr>
          <a:xfrm>
            <a:off x="34925" y="-33337"/>
            <a:ext cx="8229600" cy="8382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400" dirty="0">
                <a:solidFill>
                  <a:schemeClr val="tx2"/>
                </a:solidFill>
              </a:rPr>
              <a:t> </a:t>
            </a:r>
            <a:r>
              <a:rPr lang="en-US" altLang="en-US" sz="4000" b="1" u="sng" dirty="0">
                <a:solidFill>
                  <a:schemeClr val="tx2"/>
                </a:solidFill>
                <a:latin typeface="Times New Roman" panose="02020603050405020304" pitchFamily="18" charset="0"/>
              </a:rPr>
              <a:t>HƯỚNG DẪN HỌC Ở NHÀ:</a:t>
            </a:r>
            <a:endParaRPr lang="en-US" altLang="en-US" sz="4000" b="1" u="sng" dirty="0">
              <a:solidFill>
                <a:schemeClr val="tx2"/>
              </a:solidFill>
              <a:latin typeface="Times New Roman" panose="02020603050405020304" pitchFamily="18" charset="0"/>
            </a:endParaRPr>
          </a:p>
        </p:txBody>
      </p:sp>
      <p:sp>
        <p:nvSpPr>
          <p:cNvPr id="56326" name="Rectangle 3"/>
          <p:cNvSpPr txBox="1"/>
          <p:nvPr/>
        </p:nvSpPr>
        <p:spPr>
          <a:xfrm>
            <a:off x="914400" y="1074738"/>
            <a:ext cx="7162800" cy="3200400"/>
          </a:xfrm>
          <a:prstGeom prst="rect">
            <a:avLst/>
          </a:prstGeom>
          <a:noFill/>
          <a:ln w="38100" cap="flat" cmpd="dbl">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b="1" dirty="0"/>
              <a:t>- </a:t>
            </a:r>
            <a:r>
              <a:rPr lang="vi-VN" altLang="en-US" b="1" dirty="0"/>
              <a:t> Học bài</a:t>
            </a:r>
            <a:endParaRPr lang="vi-VN" altLang="en-US" b="1" dirty="0"/>
          </a:p>
          <a:p>
            <a:pPr marL="342900" lvl="0" indent="-342900" eaLnBrk="1" hangingPunct="1">
              <a:buChar char="-"/>
            </a:pPr>
            <a:r>
              <a:rPr lang="vi-VN" altLang="en-US" b="1" dirty="0"/>
              <a:t>Làm bài tậ</a:t>
            </a:r>
            <a:r>
              <a:rPr lang="en-US" altLang="en-US" b="1" dirty="0"/>
              <a:t>p 3,4,5/sgk trang 50,51</a:t>
            </a:r>
            <a:endParaRPr lang="en-US" altLang="en-US" b="1" dirty="0"/>
          </a:p>
          <a:p>
            <a:pPr marL="342900" lvl="0" indent="-342900" eaLnBrk="1" hangingPunct="1">
              <a:buChar char="-"/>
            </a:pPr>
            <a:r>
              <a:rPr lang="en-US" altLang="en-US" b="1" dirty="0"/>
              <a:t>Xem trước nội dung bài 15. Vi phạm PL và trách nhiệm pháp lí của công dân.</a:t>
            </a:r>
            <a:endParaRPr lang="en-US"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5"/>
          <p:cNvSpPr txBox="1"/>
          <p:nvPr/>
        </p:nvSpPr>
        <p:spPr>
          <a:xfrm>
            <a:off x="495300" y="1233488"/>
            <a:ext cx="24765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I. Đặt vấn đề</a:t>
            </a:r>
            <a:endParaRPr lang="en-US" altLang="en-US" sz="2400" b="1" dirty="0">
              <a:latin typeface="Times New Roman" panose="02020603050405020304" pitchFamily="18" charset="0"/>
            </a:endParaRPr>
          </a:p>
        </p:txBody>
      </p:sp>
      <p:sp>
        <p:nvSpPr>
          <p:cNvPr id="15368" name="Text Box 8"/>
          <p:cNvSpPr txBox="1"/>
          <p:nvPr/>
        </p:nvSpPr>
        <p:spPr>
          <a:xfrm>
            <a:off x="495300" y="1905000"/>
            <a:ext cx="8134350" cy="22463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None/>
            </a:pPr>
            <a:r>
              <a:rPr lang="en-US" altLang="en-US" sz="2800" b="1" dirty="0">
                <a:latin typeface="Times New Roman" panose="02020603050405020304" pitchFamily="18" charset="0"/>
              </a:rPr>
              <a:t>Nhận xét:</a:t>
            </a:r>
            <a:r>
              <a:rPr lang="en-US" altLang="en-US" sz="2800" dirty="0">
                <a:latin typeface="Times New Roman" panose="02020603050405020304" pitchFamily="18" charset="0"/>
              </a:rPr>
              <a:t>Việc ông An mở lớp dạy nghề tạo điều kiện cho thanh niên có nghề có thu nhập là việc làm đúng và đáng khuyến khích </a:t>
            </a:r>
            <a:r>
              <a:rPr lang="en-US" altLang="en-US" sz="2800" dirty="0">
                <a:latin typeface="Times New Roman" panose="02020603050405020304" pitchFamily="18" charset="0"/>
                <a:cs typeface="Times New Roman" panose="02020603050405020304" pitchFamily="18" charset="0"/>
              </a:rPr>
              <a:t>=&gt; góp phần giải quyết việc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cho người lao động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được nh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nước khuyến khích, tạo điều kiện.</a:t>
            </a:r>
            <a:endParaRPr lang="en-US" altLang="en-US" sz="2800" dirty="0">
              <a:latin typeface="Times New Roman" panose="02020603050405020304" pitchFamily="18" charset="0"/>
            </a:endParaRPr>
          </a:p>
        </p:txBody>
      </p:sp>
      <p:sp>
        <p:nvSpPr>
          <p:cNvPr id="12294" name="Text Box 9"/>
          <p:cNvSpPr txBox="1">
            <a:spLocks noChangeArrowheads="1"/>
          </p:cNvSpPr>
          <p:nvPr/>
        </p:nvSpPr>
        <p:spPr bwMode="auto">
          <a:xfrm>
            <a:off x="1866900" y="519113"/>
            <a:ext cx="6762750" cy="830263"/>
          </a:xfrm>
          <a:prstGeom prst="rect">
            <a:avLst/>
          </a:prstGeom>
          <a:noFill/>
          <a:ln>
            <a:noFill/>
          </a:ln>
          <a:effec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defRPr/>
            </a:pPr>
            <a:r>
              <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rPr>
              <a:t>BÀI 14: QUYỀN VÀ NGHĨA VỤ LAO                       ĐỘNG CỦA CÔNG DÂN </a:t>
            </a:r>
            <a:endParaRPr kumimoji="0" lang="en-US" altLang="en-US"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35" name="AutoShape 11"/>
          <p:cNvSpPr>
            <a:spLocks noChangeArrowheads="1"/>
          </p:cNvSpPr>
          <p:nvPr/>
        </p:nvSpPr>
        <p:spPr bwMode="auto">
          <a:xfrm>
            <a:off x="8153400" y="685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26638" name="Bay len tien rong.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8458200" y="6388100"/>
            <a:ext cx="304800" cy="304800"/>
          </a:xfrm>
          <a:prstGeom prst="rect">
            <a:avLst/>
          </a:prstGeom>
          <a:noFill/>
          <a:ln w="9525">
            <a:noFill/>
          </a:ln>
        </p:spPr>
      </p:pic>
      <p:pic>
        <p:nvPicPr>
          <p:cNvPr id="57348" name="Picture 18" descr="SJ119"/>
          <p:cNvPicPr>
            <a:picLocks noChangeAspect="1"/>
          </p:cNvPicPr>
          <p:nvPr/>
        </p:nvPicPr>
        <p:blipFill>
          <a:blip r:embed="rId4"/>
          <a:stretch>
            <a:fillRect/>
          </a:stretch>
        </p:blipFill>
        <p:spPr>
          <a:xfrm>
            <a:off x="0" y="-165100"/>
            <a:ext cx="9144000" cy="7023100"/>
          </a:xfrm>
          <a:prstGeom prst="rect">
            <a:avLst/>
          </a:prstGeom>
          <a:noFill/>
          <a:ln w="9525">
            <a:noFill/>
          </a:ln>
        </p:spPr>
      </p:pic>
      <p:sp>
        <p:nvSpPr>
          <p:cNvPr id="57349" name="WordArt 3"/>
          <p:cNvSpPr>
            <a:spLocks noTextEdit="1"/>
          </p:cNvSpPr>
          <p:nvPr/>
        </p:nvSpPr>
        <p:spPr>
          <a:xfrm>
            <a:off x="152400" y="381000"/>
            <a:ext cx="8763000" cy="6311900"/>
          </a:xfrm>
          <a:prstGeom prst="rect">
            <a:avLst/>
          </a:prstGeom>
        </p:spPr>
        <p:txBody>
          <a:bodyPr wrap="none" fromWordArt="1">
            <a:prstTxWarp prst="textCanUp">
              <a:avLst>
                <a:gd name="adj" fmla="val 85713"/>
              </a:avLst>
            </a:prstTxWarp>
            <a:normAutofit/>
          </a:bodyPr>
          <a:p>
            <a:pPr algn="ctr"/>
            <a:r>
              <a:rPr lang="en-US" sz="3600" b="1">
                <a:solidFill>
                  <a:srgbClr val="0000FF"/>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Tạm biệt các em!</a:t>
            </a:r>
            <a:endParaRPr lang="en-US" sz="3600" b="1">
              <a:solidFill>
                <a:srgbClr val="0000FF"/>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3600" b="1">
                <a:solidFill>
                  <a:srgbClr val="0000FF"/>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chúc các em học tập và rèn luyện tốt!</a:t>
            </a:r>
            <a:endParaRPr lang="en-US" sz="3600" b="1">
              <a:solidFill>
                <a:srgbClr val="0000FF"/>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wheel(4)">
                                      <p:cBhvr>
                                        <p:cTn id="7"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2663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imgb" descr="61784072_3-do-go-noi-that-Lang-nghe-Van-diem-Ha-Noi"/>
          <p:cNvPicPr>
            <a:picLocks noChangeAspect="1"/>
          </p:cNvPicPr>
          <p:nvPr/>
        </p:nvPicPr>
        <p:blipFill>
          <a:blip r:embed="rId1"/>
          <a:stretch>
            <a:fillRect/>
          </a:stretch>
        </p:blipFill>
        <p:spPr>
          <a:xfrm>
            <a:off x="4572000" y="152400"/>
            <a:ext cx="3962400" cy="2819400"/>
          </a:xfrm>
          <a:prstGeom prst="rect">
            <a:avLst/>
          </a:prstGeom>
          <a:noFill/>
          <a:ln w="9525">
            <a:noFill/>
          </a:ln>
        </p:spPr>
      </p:pic>
      <p:pic>
        <p:nvPicPr>
          <p:cNvPr id="11267" name="Picture 2" descr="Kết quả hình ảnh cho hình ảnh đồ gỗ thủ công mỹ nghệ việt nam"/>
          <p:cNvPicPr>
            <a:picLocks noChangeAspect="1"/>
          </p:cNvPicPr>
          <p:nvPr/>
        </p:nvPicPr>
        <p:blipFill>
          <a:blip r:embed="rId2"/>
          <a:stretch>
            <a:fillRect/>
          </a:stretch>
        </p:blipFill>
        <p:spPr>
          <a:xfrm>
            <a:off x="838200" y="152400"/>
            <a:ext cx="3733800" cy="2819400"/>
          </a:xfrm>
          <a:prstGeom prst="rect">
            <a:avLst/>
          </a:prstGeom>
          <a:noFill/>
          <a:ln w="9525">
            <a:noFill/>
          </a:ln>
        </p:spPr>
      </p:pic>
      <p:pic>
        <p:nvPicPr>
          <p:cNvPr id="11268" name="Picture 3" descr="Kết quả hình ảnh cho hình ảnh đồ gỗ thủ công mỹ nghệ việt nam"/>
          <p:cNvPicPr>
            <a:picLocks noChangeAspect="1"/>
          </p:cNvPicPr>
          <p:nvPr/>
        </p:nvPicPr>
        <p:blipFill>
          <a:blip r:embed="rId3"/>
          <a:stretch>
            <a:fillRect/>
          </a:stretch>
        </p:blipFill>
        <p:spPr>
          <a:xfrm>
            <a:off x="838200" y="2971800"/>
            <a:ext cx="3733800" cy="2971800"/>
          </a:xfrm>
          <a:prstGeom prst="rect">
            <a:avLst/>
          </a:prstGeom>
          <a:noFill/>
          <a:ln w="9525">
            <a:noFill/>
          </a:ln>
        </p:spPr>
      </p:pic>
      <p:pic>
        <p:nvPicPr>
          <p:cNvPr id="11269" name="Picture 4" descr="Hình ảnh có liên quan"/>
          <p:cNvPicPr>
            <a:picLocks noChangeAspect="1"/>
          </p:cNvPicPr>
          <p:nvPr/>
        </p:nvPicPr>
        <p:blipFill>
          <a:blip r:embed="rId4"/>
          <a:stretch>
            <a:fillRect/>
          </a:stretch>
        </p:blipFill>
        <p:spPr>
          <a:xfrm>
            <a:off x="4572000" y="2971800"/>
            <a:ext cx="3962400" cy="29718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16" descr="DSC_0001"/>
          <p:cNvPicPr>
            <a:picLocks noChangeAspect="1"/>
          </p:cNvPicPr>
          <p:nvPr/>
        </p:nvPicPr>
        <p:blipFill>
          <a:blip r:embed="rId1">
            <a:lum bright="70001" contrast="-70000"/>
          </a:blip>
          <a:stretch>
            <a:fillRect/>
          </a:stretch>
        </p:blipFill>
        <p:spPr>
          <a:xfrm>
            <a:off x="-484187" y="-109537"/>
            <a:ext cx="9167812" cy="6858000"/>
          </a:xfrm>
          <a:prstGeom prst="rect">
            <a:avLst/>
          </a:prstGeom>
          <a:noFill/>
          <a:ln w="9525">
            <a:noFill/>
          </a:ln>
        </p:spPr>
      </p:pic>
      <p:sp>
        <p:nvSpPr>
          <p:cNvPr id="11267" name="Text Box 6"/>
          <p:cNvSpPr txBox="1"/>
          <p:nvPr/>
        </p:nvSpPr>
        <p:spPr>
          <a:xfrm>
            <a:off x="666750" y="1104900"/>
            <a:ext cx="4500563"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rgbClr val="FF0000"/>
                </a:solidFill>
                <a:latin typeface="Times New Roman" panose="02020603050405020304" pitchFamily="18" charset="0"/>
                <a:cs typeface="Times New Roman" panose="02020603050405020304" pitchFamily="18" charset="0"/>
              </a:rPr>
              <a:t>II. NỘI DUNG BÀI HỌC</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5127" name="Text Box 7"/>
          <p:cNvSpPr txBox="1"/>
          <p:nvPr/>
        </p:nvSpPr>
        <p:spPr>
          <a:xfrm>
            <a:off x="685800" y="1403350"/>
            <a:ext cx="6364288" cy="11699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Font typeface="Wingdings" panose="05000000000000000000" pitchFamily="2" charset="2"/>
              <a:buNone/>
            </a:pPr>
            <a:r>
              <a:rPr lang="vi-VN" altLang="en-US" sz="2800" b="1" dirty="0">
                <a:solidFill>
                  <a:srgbClr val="0000FF"/>
                </a:solidFill>
                <a:latin typeface="Times New Roman" panose="02020603050405020304" pitchFamily="18" charset="0"/>
                <a:cs typeface="Times New Roman" panose="02020603050405020304" pitchFamily="18" charset="0"/>
              </a:rPr>
              <a:t>1</a:t>
            </a:r>
            <a:r>
              <a:rPr lang="vi-VN"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a:solidFill>
                  <a:schemeClr val="accent2"/>
                </a:solidFill>
                <a:latin typeface="Times New Roman" panose="02020603050405020304" pitchFamily="18" charset="0"/>
                <a:cs typeface="Times New Roman" panose="02020603050405020304" pitchFamily="18" charset="0"/>
              </a:rPr>
              <a:t>Tầm quan trọng của lao động.</a:t>
            </a:r>
            <a:endParaRPr lang="en-US" altLang="en-US" sz="2800" dirty="0">
              <a:solidFill>
                <a:schemeClr val="accent2"/>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5128" name="Text Box 8"/>
          <p:cNvSpPr txBox="1"/>
          <p:nvPr/>
        </p:nvSpPr>
        <p:spPr>
          <a:xfrm>
            <a:off x="-292100" y="3440113"/>
            <a:ext cx="8990013" cy="19018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buClr>
                <a:schemeClr val="accent1"/>
              </a:buClr>
              <a:buFont typeface="Wingdings" panose="05000000000000000000" pitchFamily="2" charset="2"/>
              <a:buChar char="l"/>
            </a:pPr>
            <a:r>
              <a:rPr lang="en-US" altLang="en-US" sz="2800" b="1" dirty="0">
                <a:latin typeface="Times New Roman" panose="02020603050405020304" pitchFamily="18" charset="0"/>
                <a:cs typeface="Times New Roman" panose="02020603050405020304" pitchFamily="18" charset="0"/>
              </a:rPr>
              <a:t>b. Tầm quan trọng của lao động.</a:t>
            </a:r>
            <a:endParaRPr lang="en-US" altLang="en-US" sz="2800" dirty="0">
              <a:latin typeface="Times New Roman" panose="02020603050405020304" pitchFamily="18" charset="0"/>
              <a:cs typeface="Times New Roman" panose="02020603050405020304" pitchFamily="18" charset="0"/>
            </a:endParaRPr>
          </a:p>
          <a:p>
            <a:pPr marL="457200" lvl="0" indent="-457200" eaLnBrk="1" hangingPunct="1">
              <a:buClr>
                <a:schemeClr val="accent1"/>
              </a:buClr>
              <a:buFont typeface="Wingdings" panose="05000000000000000000" pitchFamily="2" charset="2"/>
              <a:buChar char="l"/>
            </a:pPr>
            <a:r>
              <a:rPr lang="en-US" altLang="en-US" sz="2800" dirty="0">
                <a:latin typeface="Times New Roman" panose="02020603050405020304" pitchFamily="18" charset="0"/>
                <a:cs typeface="Times New Roman" panose="02020603050405020304" pitchFamily="18" charset="0"/>
              </a:rPr>
              <a:t>lao động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hoạt động chủ yếu, quan trọng nhất của con người,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nhân tố quyết định sự tồn tại, phát triển của đất nước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nhân loại.</a:t>
            </a:r>
            <a:endParaRPr lang="en-US" altLang="en-US" sz="2800" dirty="0">
              <a:latin typeface="Times New Roman" panose="02020603050405020304" pitchFamily="18" charset="0"/>
              <a:ea typeface="Times New Roman" panose="02020603050405020304" pitchFamily="18" charset="0"/>
            </a:endParaRPr>
          </a:p>
        </p:txBody>
      </p:sp>
      <p:sp>
        <p:nvSpPr>
          <p:cNvPr id="2" name="TextBox 1"/>
          <p:cNvSpPr txBox="1"/>
          <p:nvPr/>
        </p:nvSpPr>
        <p:spPr>
          <a:xfrm>
            <a:off x="1676400" y="282575"/>
            <a:ext cx="5791200" cy="830263"/>
          </a:xfrm>
          <a:prstGeom prst="rect">
            <a:avLst/>
          </a:prstGeom>
          <a:noFill/>
        </p:spPr>
        <p:txBody>
          <a:bodyPr>
            <a:spAutoFit/>
          </a:bodyPr>
          <a:lstStyle/>
          <a:p>
            <a:pPr marR="0" algn="ctr" defTabSz="914400" eaLnBrk="1" hangingPunct="1">
              <a:spcBef>
                <a:spcPct val="50000"/>
              </a:spcBef>
              <a:buClrTx/>
              <a:buSzTx/>
              <a:buFontTx/>
              <a:buNone/>
              <a:defRPr/>
            </a:pPr>
            <a:r>
              <a:rPr kumimoji="0" lang="en-US" altLang="en-US" sz="2400" b="1" kern="1200" cap="none" spc="0" normalizeH="0" baseline="0" noProof="0" dirty="0">
                <a:solidFill>
                  <a:schemeClr val="accent1">
                    <a:lumMod val="50000"/>
                  </a:schemeClr>
                </a:solidFill>
                <a:latin typeface="Arial" panose="020B0604020202020204" pitchFamily="34" charset="0"/>
                <a:ea typeface="+mn-ea"/>
                <a:cs typeface="+mn-cs"/>
              </a:rPr>
              <a:t>BÀI 14: QUYỀN VÀ NGHĨA VỤ LAO                ĐỘNG CỦA CÔNG DÂN </a:t>
            </a:r>
            <a:endParaRPr kumimoji="0" lang="en-US" kern="1200" cap="none" spc="0" normalizeH="0" baseline="0" noProof="0" dirty="0">
              <a:latin typeface="Arial" panose="020B0604020202020204" pitchFamily="34" charset="0"/>
              <a:ea typeface="+mn-ea"/>
              <a:cs typeface="+mn-cs"/>
            </a:endParaRPr>
          </a:p>
        </p:txBody>
      </p:sp>
      <p:sp>
        <p:nvSpPr>
          <p:cNvPr id="11271" name="TextBox 3"/>
          <p:cNvSpPr txBox="1"/>
          <p:nvPr/>
        </p:nvSpPr>
        <p:spPr>
          <a:xfrm>
            <a:off x="158750" y="1979613"/>
            <a:ext cx="8505825"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Font typeface="Wingdings" panose="05000000000000000000" pitchFamily="2" charset="2"/>
              <a:buNone/>
            </a:pPr>
            <a:r>
              <a:rPr lang="en-US" altLang="en-US" sz="2400" b="1" dirty="0">
                <a:latin typeface="Times New Roman" panose="02020603050405020304" pitchFamily="18" charset="0"/>
                <a:cs typeface="Times New Roman" panose="02020603050405020304" pitchFamily="18" charset="0"/>
              </a:rPr>
              <a:t> a. </a:t>
            </a:r>
            <a:r>
              <a:rPr lang="en-US" altLang="en-US" sz="2800" b="1" dirty="0">
                <a:latin typeface="Times New Roman" panose="02020603050405020304" pitchFamily="18" charset="0"/>
                <a:cs typeface="Times New Roman" panose="02020603050405020304" pitchFamily="18" charset="0"/>
              </a:rPr>
              <a:t>Lao động:</a:t>
            </a:r>
            <a:r>
              <a:rPr lang="en-US" altLang="en-US" sz="2800"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hoạt động có mục đích của con người nhằm tạo ra của cải vật chất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các giá trị tinh thần cho XH. </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checkerboard(across)">
                                      <p:cBhvr>
                                        <p:cTn id="19" dur="500"/>
                                        <p:tgtEl>
                                          <p:spTgt spid="51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1"/>
                                        </p:tgtEl>
                                        <p:attrNameLst>
                                          <p:attrName>style.visibility</p:attrName>
                                        </p:attrNameLst>
                                      </p:cBhvr>
                                      <p:to>
                                        <p:strVal val="visible"/>
                                      </p:to>
                                    </p:set>
                                    <p:anim calcmode="lin" valueType="num">
                                      <p:cBhvr additive="base">
                                        <p:cTn id="24" dur="500" fill="hold"/>
                                        <p:tgtEl>
                                          <p:spTgt spid="11271"/>
                                        </p:tgtEl>
                                        <p:attrNameLst>
                                          <p:attrName>ppt_x</p:attrName>
                                        </p:attrNameLst>
                                      </p:cBhvr>
                                      <p:tavLst>
                                        <p:tav tm="0">
                                          <p:val>
                                            <p:strVal val="#ppt_x"/>
                                          </p:val>
                                        </p:tav>
                                        <p:tav tm="100000">
                                          <p:val>
                                            <p:strVal val="#ppt_x"/>
                                          </p:val>
                                        </p:tav>
                                      </p:tavLst>
                                    </p:anim>
                                    <p:anim calcmode="lin" valueType="num">
                                      <p:cBhvr additive="base">
                                        <p:cTn id="25"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wedge">
                                      <p:cBhvr>
                                        <p:cTn id="30"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127" grpId="0"/>
      <p:bldP spid="5128" grpId="0"/>
      <p:bldP spid="2" grpId="0"/>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3"/>
          <p:cNvPicPr>
            <a:picLocks noChangeAspect="1"/>
          </p:cNvPicPr>
          <p:nvPr/>
        </p:nvPicPr>
        <p:blipFill>
          <a:blip r:embed="rId1"/>
          <a:stretch>
            <a:fillRect/>
          </a:stretch>
        </p:blipFill>
        <p:spPr>
          <a:xfrm>
            <a:off x="76200" y="76200"/>
            <a:ext cx="4122738" cy="2743200"/>
          </a:xfrm>
          <a:prstGeom prst="rect">
            <a:avLst/>
          </a:prstGeom>
          <a:noFill/>
          <a:ln w="9525">
            <a:noFill/>
          </a:ln>
        </p:spPr>
      </p:pic>
      <p:pic>
        <p:nvPicPr>
          <p:cNvPr id="13315" name="Picture 4"/>
          <p:cNvPicPr>
            <a:picLocks noChangeAspect="1"/>
          </p:cNvPicPr>
          <p:nvPr/>
        </p:nvPicPr>
        <p:blipFill>
          <a:blip r:embed="rId2"/>
          <a:stretch>
            <a:fillRect/>
          </a:stretch>
        </p:blipFill>
        <p:spPr>
          <a:xfrm>
            <a:off x="128588" y="2836863"/>
            <a:ext cx="4070350" cy="3640137"/>
          </a:xfrm>
          <a:prstGeom prst="rect">
            <a:avLst/>
          </a:prstGeom>
          <a:noFill/>
          <a:ln w="9525">
            <a:noFill/>
          </a:ln>
        </p:spPr>
      </p:pic>
      <p:pic>
        <p:nvPicPr>
          <p:cNvPr id="13316" name="Picture 5"/>
          <p:cNvPicPr>
            <a:picLocks noChangeAspect="1"/>
          </p:cNvPicPr>
          <p:nvPr/>
        </p:nvPicPr>
        <p:blipFill>
          <a:blip r:embed="rId3"/>
          <a:stretch>
            <a:fillRect/>
          </a:stretch>
        </p:blipFill>
        <p:spPr>
          <a:xfrm>
            <a:off x="4343400" y="76200"/>
            <a:ext cx="4495800" cy="2992438"/>
          </a:xfrm>
          <a:prstGeom prst="rect">
            <a:avLst/>
          </a:prstGeom>
          <a:noFill/>
          <a:ln w="9525">
            <a:noFill/>
          </a:ln>
        </p:spPr>
      </p:pic>
      <p:pic>
        <p:nvPicPr>
          <p:cNvPr id="13317" name="Picture 6"/>
          <p:cNvPicPr>
            <a:picLocks noChangeAspect="1"/>
          </p:cNvPicPr>
          <p:nvPr/>
        </p:nvPicPr>
        <p:blipFill>
          <a:blip r:embed="rId4"/>
          <a:stretch>
            <a:fillRect/>
          </a:stretch>
        </p:blipFill>
        <p:spPr>
          <a:xfrm>
            <a:off x="4419600" y="3100388"/>
            <a:ext cx="4343400" cy="337661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p:nvPr/>
        </p:nvSpPr>
        <p:spPr>
          <a:xfrm>
            <a:off x="381000" y="304800"/>
            <a:ext cx="8305800"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latin typeface="Times New Roman" panose="02020603050405020304" pitchFamily="18" charset="0"/>
                <a:cs typeface="Times New Roman" panose="02020603050405020304" pitchFamily="18" charset="0"/>
              </a:rPr>
              <a:t>HIẾN PHÁP 2013</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800" b="1" dirty="0">
                <a:latin typeface="Times New Roman" panose="02020603050405020304" pitchFamily="18" charset="0"/>
                <a:cs typeface="Times New Roman" panose="02020603050405020304" pitchFamily="18" charset="0"/>
              </a:rPr>
              <a:t>Điều 35.</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1. Công dân có quyền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việc, lựa chọn nghề nghiệp, việc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nơi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việc.</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2. Người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công ăn lương được bảo đảm các điều kiện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m việc công bằng, an to</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được hưởng lương, chế độ nghỉ ngơi.  </a:t>
            </a:r>
            <a:endParaRPr lang="en-US" altLang="en-US" sz="2800" dirty="0">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3. Nghiêm cấm phân biệt đối xử, cưỡng bức lao động, sử dụng nhân công dưới độ tuổi lao động tối thiểu.</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15528</Words>
  <Application>WPS Presentation</Application>
  <PresentationFormat/>
  <Paragraphs>422</Paragraphs>
  <Slides>50</Slides>
  <Notes>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50</vt:i4>
      </vt:variant>
    </vt:vector>
  </HeadingPairs>
  <TitlesOfParts>
    <vt:vector size="65" baseType="lpstr">
      <vt:lpstr>Arial</vt:lpstr>
      <vt:lpstr>SimSun</vt:lpstr>
      <vt:lpstr>Wingdings</vt:lpstr>
      <vt:lpstr>Times New Roman</vt:lpstr>
      <vt:lpstr>Wingdings 2</vt:lpstr>
      <vt:lpstr>Wingdings 3</vt:lpstr>
      <vt:lpstr>.VnTime</vt:lpstr>
      <vt:lpstr>.VnTimeH</vt:lpstr>
      <vt:lpstr>VNI-Times</vt:lpstr>
      <vt:lpstr>.VnArial Narrow</vt:lpstr>
      <vt:lpstr>Times New Roman</vt:lpstr>
      <vt:lpstr>Microsoft YaHei</vt:lpstr>
      <vt:lpstr>Arial Unicode MS</vt:lpstr>
      <vt:lpstr>VNI-Bodon-Poster</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 lµ trang phôc cña n­íc nµo?</dc:title>
  <dc:creator>User</dc:creator>
  <cp:lastModifiedBy>HP</cp:lastModifiedBy>
  <cp:revision>382</cp:revision>
  <dcterms:created xsi:type="dcterms:W3CDTF">2007-10-18T03:08:07Z</dcterms:created>
  <dcterms:modified xsi:type="dcterms:W3CDTF">2022-08-02T00:39:16Z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2353B40D03034E25846A925D5FEB2E58</vt:lpwstr>
  </property>
  <property fmtid="{D5CDD505-2E9C-101B-9397-08002B2CF9AE}" pid="3" name="KSOProductBuildVer">
    <vt:lpwstr>1033-11.2.0.11191</vt:lpwstr>
  </property>
</Properties>
</file>