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84" r:id="rId4"/>
    <p:sldId id="443" r:id="rId5"/>
    <p:sldId id="438" r:id="rId6"/>
    <p:sldId id="437" r:id="rId7"/>
    <p:sldId id="445" r:id="rId8"/>
    <p:sldId id="441" r:id="rId9"/>
    <p:sldId id="422" r:id="rId10"/>
    <p:sldId id="444" r:id="rId11"/>
    <p:sldId id="442" r:id="rId12"/>
    <p:sldId id="425" r:id="rId13"/>
    <p:sldId id="411" r:id="rId14"/>
    <p:sldId id="436"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0F2-0059-465D-8981-B1216FF70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983E650-7A68-4F75-976E-375E70537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9B65CE-3EF7-421E-9C14-7E263ADA03B7}"/>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5" name="Footer Placeholder 4">
            <a:extLst>
              <a:ext uri="{FF2B5EF4-FFF2-40B4-BE49-F238E27FC236}">
                <a16:creationId xmlns:a16="http://schemas.microsoft.com/office/drawing/2014/main" id="{D07C04AF-3B60-4B3E-87A8-BCFA393AC4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E503A2-8F3D-48B1-A4ED-F177DADFDEA5}"/>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311409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078B-2A2F-48D8-9871-BA2C1E9CF10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6633942-BC0C-4B17-B3A0-D5985D702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CABD898-CC64-4B5A-B61A-EFD89027F270}"/>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5" name="Footer Placeholder 4">
            <a:extLst>
              <a:ext uri="{FF2B5EF4-FFF2-40B4-BE49-F238E27FC236}">
                <a16:creationId xmlns:a16="http://schemas.microsoft.com/office/drawing/2014/main" id="{BDC476D2-CEB4-4FC5-9186-4D68579F58E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0062F51-EC6F-44CF-9BDE-936CD76E5F52}"/>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32429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B5ADB-2FD2-4315-964C-2596B99AB2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BCE11E8-9D6E-4298-BB78-3E35D0691F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9471F2-843B-423B-BA3C-C231171FC3A0}"/>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5" name="Footer Placeholder 4">
            <a:extLst>
              <a:ext uri="{FF2B5EF4-FFF2-40B4-BE49-F238E27FC236}">
                <a16:creationId xmlns:a16="http://schemas.microsoft.com/office/drawing/2014/main" id="{F676931A-8426-4903-B2FC-FC599D65662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66713C-E8DA-4F65-ABA4-49E62B8722CC}"/>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231887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0417-9A9E-4082-84A2-613A0D30A58F}"/>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F8C35420-D456-4BAE-8F80-F8C5A51AE82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B2007-3C40-469D-B205-6D6A66CBD893}"/>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5" name="Footer Placeholder 4">
            <a:extLst>
              <a:ext uri="{FF2B5EF4-FFF2-40B4-BE49-F238E27FC236}">
                <a16:creationId xmlns:a16="http://schemas.microsoft.com/office/drawing/2014/main" id="{685FDAFB-5A6F-43D8-A677-7B41757BB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88971A2-E9B3-46A8-B18D-45B8513AFA89}"/>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3214191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9E15-DAE0-4F62-B179-C630B3A7326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673D9C5-C810-43C0-92E4-95273E00F19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17103-B433-41F3-9F56-BF79B26D001F}"/>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5" name="Footer Placeholder 4">
            <a:extLst>
              <a:ext uri="{FF2B5EF4-FFF2-40B4-BE49-F238E27FC236}">
                <a16:creationId xmlns:a16="http://schemas.microsoft.com/office/drawing/2014/main" id="{1188F045-C276-4C38-A12D-FFB080C60D8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857D960-96D9-468C-A44D-9E9165ACD592}"/>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3772467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E1E0-C4EC-4B4F-AFDC-231A2ED36CC2}"/>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BFD7443-AA06-4162-90F4-D9D337664AE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8F8077-A337-4DC4-B688-A68E848BAA6D}"/>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5" name="Footer Placeholder 4">
            <a:extLst>
              <a:ext uri="{FF2B5EF4-FFF2-40B4-BE49-F238E27FC236}">
                <a16:creationId xmlns:a16="http://schemas.microsoft.com/office/drawing/2014/main" id="{4529C838-F8DA-4B25-B063-BF71CCE3CAB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B23EDEB-1947-4E3F-84CF-EDB92B441BD3}"/>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614271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4259-BC45-45A6-B1A5-65491736B4E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0926D5-445A-429A-9CB1-08CD9CEBF7F2}"/>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84EE88-1273-4526-B57A-FE605A64A774}"/>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80B268-65DA-4B7F-9EF9-732DA35E8E75}"/>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6" name="Footer Placeholder 5">
            <a:extLst>
              <a:ext uri="{FF2B5EF4-FFF2-40B4-BE49-F238E27FC236}">
                <a16:creationId xmlns:a16="http://schemas.microsoft.com/office/drawing/2014/main" id="{0B7DA77F-6066-43A7-A024-2BBD5310C8D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AD162418-154F-4C00-9528-0B31BB45F03C}"/>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1891214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BB86-D62C-45A8-BC72-A053AC72B2E2}"/>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C8E409B-9310-4901-9EFD-20F80A2A1825}"/>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40780B-35D6-48AA-A20D-AE2236AA5A4F}"/>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CF4D5E-7D3E-41F0-968F-E1B783C28F8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8974A2-4A86-46AF-AEA9-CCBDA75BD3E5}"/>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6A2BF-4926-4AC1-93BC-04E8712769CE}"/>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8" name="Footer Placeholder 7">
            <a:extLst>
              <a:ext uri="{FF2B5EF4-FFF2-40B4-BE49-F238E27FC236}">
                <a16:creationId xmlns:a16="http://schemas.microsoft.com/office/drawing/2014/main" id="{0618784C-05B2-4F31-BD92-922D67C62B6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8A779C58-EDA9-4516-A74E-AE605067F431}"/>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3209097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D809-52B0-4CD5-B15F-3CD45EF3F3AC}"/>
              </a:ext>
            </a:extLst>
          </p:cNvPr>
          <p:cNvSpPr>
            <a:spLocks noGrp="1"/>
          </p:cNvSpPr>
          <p:nvPr>
            <p:ph type="title"/>
          </p:nvPr>
        </p:nvSpPr>
        <p:spPr>
          <a:xfrm>
            <a:off x="838200" y="288008"/>
            <a:ext cx="10515600" cy="868763"/>
          </a:xfrm>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D1E8177-1ABF-49ED-83D1-C031739FBB48}"/>
              </a:ext>
            </a:extLst>
          </p:cNvPr>
          <p:cNvSpPr>
            <a:spLocks noGrp="1"/>
          </p:cNvSpPr>
          <p:nvPr>
            <p:ph type="dt" sz="half" idx="10"/>
          </p:nvPr>
        </p:nvSpPr>
        <p:spPr>
          <a:xfrm>
            <a:off x="838200" y="6279233"/>
            <a:ext cx="2743200" cy="239300"/>
          </a:xfrm>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4" name="Footer Placeholder 3">
            <a:extLst>
              <a:ext uri="{FF2B5EF4-FFF2-40B4-BE49-F238E27FC236}">
                <a16:creationId xmlns:a16="http://schemas.microsoft.com/office/drawing/2014/main" id="{4C3F3F74-5DED-4B21-8128-468166279E85}"/>
              </a:ext>
            </a:extLst>
          </p:cNvPr>
          <p:cNvSpPr>
            <a:spLocks noGrp="1"/>
          </p:cNvSpPr>
          <p:nvPr>
            <p:ph type="ftr" sz="quarter" idx="11"/>
          </p:nvPr>
        </p:nvSpPr>
        <p:spPr>
          <a:xfrm>
            <a:off x="4038600" y="6279233"/>
            <a:ext cx="4114800" cy="239300"/>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BB7622C-8179-4A9A-BF04-7DEBC45F9591}"/>
              </a:ext>
            </a:extLst>
          </p:cNvPr>
          <p:cNvSpPr>
            <a:spLocks noGrp="1"/>
          </p:cNvSpPr>
          <p:nvPr>
            <p:ph type="sldNum" sz="quarter" idx="12"/>
          </p:nvPr>
        </p:nvSpPr>
        <p:spPr>
          <a:xfrm>
            <a:off x="8610600" y="6279233"/>
            <a:ext cx="2743200" cy="239300"/>
          </a:xfrm>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4247579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59C823-CE4A-4375-B39B-3295B4A11C37}"/>
              </a:ext>
            </a:extLst>
          </p:cNvPr>
          <p:cNvSpPr>
            <a:spLocks noGrp="1"/>
          </p:cNvSpPr>
          <p:nvPr>
            <p:ph type="dt" sz="half" idx="10"/>
          </p:nvPr>
        </p:nvSpPr>
        <p:spPr/>
        <p:txBody>
          <a:bodyPr/>
          <a:lstStyle/>
          <a:p>
            <a:fld id="{809AB628-8739-45C4-9F92-57380DA81C33}" type="datetimeFigureOut">
              <a:rPr lang="en-US" smtClean="0"/>
              <a:t>7/19/2022</a:t>
            </a:fld>
            <a:endParaRPr lang="en-US"/>
          </a:p>
        </p:txBody>
      </p:sp>
      <p:sp>
        <p:nvSpPr>
          <p:cNvPr id="3" name="Footer Placeholder 2">
            <a:extLst>
              <a:ext uri="{FF2B5EF4-FFF2-40B4-BE49-F238E27FC236}">
                <a16:creationId xmlns:a16="http://schemas.microsoft.com/office/drawing/2014/main" id="{C0478ECD-FAB1-4B1E-8E2D-6D29FE73D8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A51FB0-C908-4EA2-9D9E-9BF164C13AFA}"/>
              </a:ext>
            </a:extLst>
          </p:cNvPr>
          <p:cNvSpPr>
            <a:spLocks noGrp="1"/>
          </p:cNvSpPr>
          <p:nvPr>
            <p:ph type="sldNum" sz="quarter" idx="12"/>
          </p:nvPr>
        </p:nvSpPr>
        <p:spPr/>
        <p:txBody>
          <a:bodyPr/>
          <a:lstStyle/>
          <a:p>
            <a:fld id="{974BF894-551C-471D-83FF-D74623DAF1FC}" type="slidenum">
              <a:rPr lang="en-US" smtClean="0"/>
              <a:t>‹#›</a:t>
            </a:fld>
            <a:endParaRPr lang="en-US"/>
          </a:p>
        </p:txBody>
      </p:sp>
    </p:spTree>
    <p:extLst>
      <p:ext uri="{BB962C8B-B14F-4D97-AF65-F5344CB8AC3E}">
        <p14:creationId xmlns:p14="http://schemas.microsoft.com/office/powerpoint/2010/main" val="3422201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8C4-5923-4B51-AD24-97206FE24FD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D129C48-F589-4074-9A3A-FF8774E7A126}"/>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B6A4E4-7210-41CF-9535-1D079ECB9D5D}"/>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9FE52-1667-4CF8-B8B9-11689BC345D2}"/>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6" name="Footer Placeholder 5">
            <a:extLst>
              <a:ext uri="{FF2B5EF4-FFF2-40B4-BE49-F238E27FC236}">
                <a16:creationId xmlns:a16="http://schemas.microsoft.com/office/drawing/2014/main" id="{C27958F2-FABF-4C16-9ADF-6FE59EE8C6D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54D267B9-37E1-460C-91C9-35CB551F59BF}"/>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286417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EC7C-0A26-4BF3-B2D0-BD8D576EA81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6201137-A3EA-4BD0-9BE3-D266E7CF06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24EB32-6DD9-499D-B89D-FC54C67E3CA7}"/>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5" name="Footer Placeholder 4">
            <a:extLst>
              <a:ext uri="{FF2B5EF4-FFF2-40B4-BE49-F238E27FC236}">
                <a16:creationId xmlns:a16="http://schemas.microsoft.com/office/drawing/2014/main" id="{6B47DF4B-146A-45FA-A7E1-7687972279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D331B59-88EC-4545-A532-B6C30E7F596D}"/>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2975806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BD80-30F6-4CE1-9860-D5DF84FFA1BE}"/>
              </a:ext>
            </a:extLst>
          </p:cNvPr>
          <p:cNvSpPr>
            <a:spLocks noGrp="1"/>
          </p:cNvSpPr>
          <p:nvPr>
            <p:ph type="title"/>
          </p:nvPr>
        </p:nvSpPr>
        <p:spPr>
          <a:xfrm>
            <a:off x="839788" y="468217"/>
            <a:ext cx="3932237" cy="1600200"/>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7F1F833-43BC-4679-8AC9-E8F110D7801E}"/>
              </a:ext>
            </a:extLst>
          </p:cNvPr>
          <p:cNvSpPr>
            <a:spLocks noGrp="1"/>
          </p:cNvSpPr>
          <p:nvPr>
            <p:ph type="pic" idx="1"/>
          </p:nvPr>
        </p:nvSpPr>
        <p:spPr>
          <a:xfrm>
            <a:off x="5183188" y="998442"/>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FCE4B57-4E4F-4F56-8470-2DB45E5E3546}"/>
              </a:ext>
            </a:extLst>
          </p:cNvPr>
          <p:cNvSpPr>
            <a:spLocks noGrp="1"/>
          </p:cNvSpPr>
          <p:nvPr>
            <p:ph type="body" sz="half" idx="2"/>
          </p:nvPr>
        </p:nvSpPr>
        <p:spPr>
          <a:xfrm>
            <a:off x="839788" y="2068417"/>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F3AC4-FB9F-488C-BCE6-93894AE4564D}"/>
              </a:ext>
            </a:extLst>
          </p:cNvPr>
          <p:cNvSpPr>
            <a:spLocks noGrp="1"/>
          </p:cNvSpPr>
          <p:nvPr>
            <p:ph type="dt" sz="half" idx="10"/>
          </p:nvPr>
        </p:nvSpPr>
        <p:spPr>
          <a:xfrm>
            <a:off x="838200" y="6367367"/>
            <a:ext cx="2743200" cy="365125"/>
          </a:xfrm>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6" name="Footer Placeholder 5">
            <a:extLst>
              <a:ext uri="{FF2B5EF4-FFF2-40B4-BE49-F238E27FC236}">
                <a16:creationId xmlns:a16="http://schemas.microsoft.com/office/drawing/2014/main" id="{E028CBEF-1F4B-40C0-8FC1-A3CCB1CAD334}"/>
              </a:ext>
            </a:extLst>
          </p:cNvPr>
          <p:cNvSpPr>
            <a:spLocks noGrp="1"/>
          </p:cNvSpPr>
          <p:nvPr>
            <p:ph type="ftr" sz="quarter" idx="11"/>
          </p:nvPr>
        </p:nvSpPr>
        <p:spPr>
          <a:xfrm>
            <a:off x="4038600" y="6367367"/>
            <a:ext cx="4114800" cy="365125"/>
          </a:xfrm>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9D1080D8-367D-4903-8B9B-65383EB76B3E}"/>
              </a:ext>
            </a:extLst>
          </p:cNvPr>
          <p:cNvSpPr>
            <a:spLocks noGrp="1"/>
          </p:cNvSpPr>
          <p:nvPr>
            <p:ph type="sldNum" sz="quarter" idx="12"/>
          </p:nvPr>
        </p:nvSpPr>
        <p:spPr>
          <a:xfrm>
            <a:off x="8610600" y="6367367"/>
            <a:ext cx="2743200" cy="365125"/>
          </a:xfrm>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1520425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F7698-B755-495A-93CC-7BB62BF57EF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EFBD4269-ECB8-4A92-8AFA-4796C094872B}"/>
              </a:ext>
            </a:extLst>
          </p:cNvPr>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213AD-B65A-42D9-90DC-615E3744D86D}"/>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5" name="Footer Placeholder 4">
            <a:extLst>
              <a:ext uri="{FF2B5EF4-FFF2-40B4-BE49-F238E27FC236}">
                <a16:creationId xmlns:a16="http://schemas.microsoft.com/office/drawing/2014/main" id="{7C6BCEDF-28EE-4B19-853D-20ED54593C9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7ADEAC3-01D7-4A1B-913E-5F037A671C7E}"/>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50567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17BE9-4986-4A0D-A5CE-D88F1E46032E}"/>
              </a:ext>
            </a:extLst>
          </p:cNvPr>
          <p:cNvSpPr>
            <a:spLocks noGrp="1"/>
          </p:cNvSpPr>
          <p:nvPr>
            <p:ph type="title" orient="vert"/>
          </p:nvPr>
        </p:nvSpPr>
        <p:spPr>
          <a:xfrm>
            <a:off x="8724900" y="365125"/>
            <a:ext cx="2628900" cy="5811838"/>
          </a:xfrm>
        </p:spPr>
        <p:txBody>
          <a:bodyPr vert="eaVert"/>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DAA879E-55F1-4D25-85BA-88AAC1AB6D26}"/>
              </a:ext>
            </a:extLst>
          </p:cNvPr>
          <p:cNvSpPr>
            <a:spLocks noGrp="1"/>
          </p:cNvSpPr>
          <p:nvPr>
            <p:ph type="body" orient="vert" idx="1"/>
          </p:nvPr>
        </p:nvSpPr>
        <p:spPr>
          <a:xfrm>
            <a:off x="838200" y="365125"/>
            <a:ext cx="7734300" cy="58118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F5BAE-B7B9-4143-A9BB-2F19CDE758A0}"/>
              </a:ext>
            </a:extLst>
          </p:cNvPr>
          <p:cNvSpPr>
            <a:spLocks noGrp="1"/>
          </p:cNvSpPr>
          <p:nvPr>
            <p:ph type="dt" sz="half" idx="10"/>
          </p:nvPr>
        </p:nvSpPr>
        <p:spPr/>
        <p:txBody>
          <a:bodyPr/>
          <a:lstStyle>
            <a:lvl1pPr>
              <a:defRPr>
                <a:solidFill>
                  <a:schemeClr val="bg1"/>
                </a:solidFill>
              </a:defRPr>
            </a:lvl1pPr>
          </a:lstStyle>
          <a:p>
            <a:fld id="{809AB628-8739-45C4-9F92-57380DA81C33}" type="datetimeFigureOut">
              <a:rPr lang="en-US" smtClean="0"/>
              <a:pPr/>
              <a:t>7/19/2022</a:t>
            </a:fld>
            <a:endParaRPr lang="en-US"/>
          </a:p>
        </p:txBody>
      </p:sp>
      <p:sp>
        <p:nvSpPr>
          <p:cNvPr id="5" name="Footer Placeholder 4">
            <a:extLst>
              <a:ext uri="{FF2B5EF4-FFF2-40B4-BE49-F238E27FC236}">
                <a16:creationId xmlns:a16="http://schemas.microsoft.com/office/drawing/2014/main" id="{7EA91F6F-0019-47EC-AFDF-76F58E4C63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2059C54-779F-4535-8088-80195FB70C0E}"/>
              </a:ext>
            </a:extLst>
          </p:cNvPr>
          <p:cNvSpPr>
            <a:spLocks noGrp="1"/>
          </p:cNvSpPr>
          <p:nvPr>
            <p:ph type="sldNum" sz="quarter" idx="12"/>
          </p:nvPr>
        </p:nvSpPr>
        <p:spPr/>
        <p:txBody>
          <a:bodyPr/>
          <a:lstStyle>
            <a:lvl1pPr>
              <a:defRPr>
                <a:solidFill>
                  <a:schemeClr val="bg1"/>
                </a:solidFill>
              </a:defRPr>
            </a:lvl1pPr>
          </a:lstStyle>
          <a:p>
            <a:fld id="{974BF894-551C-471D-83FF-D74623DAF1FC}" type="slidenum">
              <a:rPr lang="en-US" smtClean="0"/>
              <a:pPr/>
              <a:t>‹#›</a:t>
            </a:fld>
            <a:endParaRPr lang="en-US"/>
          </a:p>
        </p:txBody>
      </p:sp>
    </p:spTree>
    <p:extLst>
      <p:ext uri="{BB962C8B-B14F-4D97-AF65-F5344CB8AC3E}">
        <p14:creationId xmlns:p14="http://schemas.microsoft.com/office/powerpoint/2010/main" val="726101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D30F0-5C1C-4933-8D5B-018C21D4505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3961365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D30F0-5C1C-4933-8D5B-018C21D4505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2933701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D30F0-5C1C-4933-8D5B-018C21D4505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2437471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D30F0-5C1C-4933-8D5B-018C21D45056}"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4120812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D30F0-5C1C-4933-8D5B-018C21D45056}"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342215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D30F0-5C1C-4933-8D5B-018C21D45056}"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1060160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30F0-5C1C-4933-8D5B-018C21D45056}"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329773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1C00-2827-4BE6-A231-0DD9CAB10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027E4C2-62E5-4F7E-B8F4-0646392F5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8982C-0280-4B8F-836B-81FB246169A0}"/>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5" name="Footer Placeholder 4">
            <a:extLst>
              <a:ext uri="{FF2B5EF4-FFF2-40B4-BE49-F238E27FC236}">
                <a16:creationId xmlns:a16="http://schemas.microsoft.com/office/drawing/2014/main" id="{72AC015A-0453-46E3-B600-A348585F716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7B2963-8686-4E6F-ABE3-04B14B970C94}"/>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1524236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D30F0-5C1C-4933-8D5B-018C21D45056}"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477300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D30F0-5C1C-4933-8D5B-018C21D45056}"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2981959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D30F0-5C1C-4933-8D5B-018C21D4505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200887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D30F0-5C1C-4933-8D5B-018C21D4505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21B7-B026-4FB9-83EB-39509F28C73A}" type="slidenum">
              <a:rPr lang="en-US" smtClean="0"/>
              <a:t>‹#›</a:t>
            </a:fld>
            <a:endParaRPr lang="en-US"/>
          </a:p>
        </p:txBody>
      </p:sp>
    </p:spTree>
    <p:extLst>
      <p:ext uri="{BB962C8B-B14F-4D97-AF65-F5344CB8AC3E}">
        <p14:creationId xmlns:p14="http://schemas.microsoft.com/office/powerpoint/2010/main" val="976834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封面/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C54B231-ABD5-40C2-AFB2-D9E5AE9B4C03}" type="datetimeFigureOut">
              <a:rPr lang="zh-CN" altLang="en-US"/>
              <a:pPr>
                <a:defRPr/>
              </a:pPr>
              <a:t>2022/7/19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AEC63E5D-498C-431A-88BE-9BEE063C748F}" type="slidenum">
              <a:rPr lang="zh-CN" altLang="en-US"/>
              <a:pPr>
                <a:defRPr/>
              </a:pPr>
              <a:t>‹#›</a:t>
            </a:fld>
            <a:endParaRPr lang="zh-CN" altLang="en-US"/>
          </a:p>
        </p:txBody>
      </p:sp>
    </p:spTree>
    <p:extLst>
      <p:ext uri="{BB962C8B-B14F-4D97-AF65-F5344CB8AC3E}">
        <p14:creationId xmlns:p14="http://schemas.microsoft.com/office/powerpoint/2010/main" val="181483523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446853"/>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0521-7E66-4E6A-8361-F5F88A5567C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83FAFC1-F690-4C0E-BE88-21A2A2053B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D8DA129-B397-4B9B-9E74-1B67858970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C15B28F-63F4-44E6-8985-33F0F92AF780}"/>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6" name="Footer Placeholder 5">
            <a:extLst>
              <a:ext uri="{FF2B5EF4-FFF2-40B4-BE49-F238E27FC236}">
                <a16:creationId xmlns:a16="http://schemas.microsoft.com/office/drawing/2014/main" id="{1D4A7AE9-E7E0-4078-BDC7-413C6C62A0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DDE6ACF-01C5-45D2-86CB-41A8E135DA88}"/>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96085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8C3E-0EA7-44D4-AEFA-20064111B3A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D607DF0-05CF-4054-8FBF-8E7393E93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AF022-E652-4A7E-9AF9-26ACE3984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E2277BF-D9DA-4C16-9862-B23784F7C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DF6DD-E95E-42FD-80C9-43E3A8E069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FACAD14-8078-4FED-B411-515EDA5EF5AA}"/>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8" name="Footer Placeholder 7">
            <a:extLst>
              <a:ext uri="{FF2B5EF4-FFF2-40B4-BE49-F238E27FC236}">
                <a16:creationId xmlns:a16="http://schemas.microsoft.com/office/drawing/2014/main" id="{8FB063B6-8CB8-4917-9B70-5077E87D686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DC75FB3-B444-4120-9D32-076F6D5ABF1F}"/>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250343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580B-F890-4B0D-9F2A-52EBBE854C9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13079E9-BFEB-4236-BDF1-89F26C101032}"/>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4" name="Footer Placeholder 3">
            <a:extLst>
              <a:ext uri="{FF2B5EF4-FFF2-40B4-BE49-F238E27FC236}">
                <a16:creationId xmlns:a16="http://schemas.microsoft.com/office/drawing/2014/main" id="{1FEE3582-B23E-43FE-B16E-CD2410FE24DE}"/>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146B7D2-38CA-46CA-8010-91F420163FBB}"/>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127173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8593D-7506-405C-A158-A815B100D4BF}"/>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3" name="Footer Placeholder 2">
            <a:extLst>
              <a:ext uri="{FF2B5EF4-FFF2-40B4-BE49-F238E27FC236}">
                <a16:creationId xmlns:a16="http://schemas.microsoft.com/office/drawing/2014/main" id="{8665600A-8669-4886-A33A-B15B32FFE50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A07A0EA6-BA00-4920-B147-0E170560E530}"/>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21174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CB49-7002-42AC-B82A-A7C993B51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67B55E6-EBDF-483C-90A7-4DAB673F0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83D8D9A-3A58-4B59-BEA2-25FDEC2FF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2148A-9D2A-4B43-86DA-740E9BB91F9C}"/>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6" name="Footer Placeholder 5">
            <a:extLst>
              <a:ext uri="{FF2B5EF4-FFF2-40B4-BE49-F238E27FC236}">
                <a16:creationId xmlns:a16="http://schemas.microsoft.com/office/drawing/2014/main" id="{B0C2D3DA-868A-458A-AAC6-37239B8A3DC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E034904-7F0D-4503-B3AA-AE6184863139}"/>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127106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C470-EFE7-4091-A7C8-A25364908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4C14A5E-72F2-4BEA-A0FD-F8522C771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94B4277-B22C-41DE-983B-9F434CBEC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34889-AF06-4155-9E44-6F9112190A9E}"/>
              </a:ext>
            </a:extLst>
          </p:cNvPr>
          <p:cNvSpPr>
            <a:spLocks noGrp="1"/>
          </p:cNvSpPr>
          <p:nvPr>
            <p:ph type="dt" sz="half" idx="10"/>
          </p:nvPr>
        </p:nvSpPr>
        <p:spPr/>
        <p:txBody>
          <a:bodyPr/>
          <a:lstStyle/>
          <a:p>
            <a:fld id="{769F39EC-16B8-4792-910A-BDC303A25B52}" type="datetimeFigureOut">
              <a:rPr lang="vi-VN" smtClean="0"/>
              <a:t>19/07/2022</a:t>
            </a:fld>
            <a:endParaRPr lang="vi-VN"/>
          </a:p>
        </p:txBody>
      </p:sp>
      <p:sp>
        <p:nvSpPr>
          <p:cNvPr id="6" name="Footer Placeholder 5">
            <a:extLst>
              <a:ext uri="{FF2B5EF4-FFF2-40B4-BE49-F238E27FC236}">
                <a16:creationId xmlns:a16="http://schemas.microsoft.com/office/drawing/2014/main" id="{90795C0B-9857-47AD-8F76-B6CD6733D37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BCB1A7D-DAEB-4BB9-A945-972207F850B4}"/>
              </a:ext>
            </a:extLst>
          </p:cNvPr>
          <p:cNvSpPr>
            <a:spLocks noGrp="1"/>
          </p:cNvSpPr>
          <p:nvPr>
            <p:ph type="sldNum" sz="quarter" idx="12"/>
          </p:nvPr>
        </p:nvSpPr>
        <p:spPr/>
        <p:txBody>
          <a:bodyPr/>
          <a:lstStyle/>
          <a:p>
            <a:fld id="{3B00AAE6-426F-4787-B138-017EBF49DC64}" type="slidenum">
              <a:rPr lang="vi-VN" smtClean="0"/>
              <a:t>‹#›</a:t>
            </a:fld>
            <a:endParaRPr lang="vi-VN"/>
          </a:p>
        </p:txBody>
      </p:sp>
    </p:spTree>
    <p:extLst>
      <p:ext uri="{BB962C8B-B14F-4D97-AF65-F5344CB8AC3E}">
        <p14:creationId xmlns:p14="http://schemas.microsoft.com/office/powerpoint/2010/main" val="218910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21C7C-0471-4F39-BE14-7599A83CC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4DEC8ED-DC7A-4084-92AB-516F7CAE6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A6975F-6E83-478D-A07C-CC9AEE3CF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F39EC-16B8-4792-910A-BDC303A25B52}" type="datetimeFigureOut">
              <a:rPr lang="vi-VN" smtClean="0"/>
              <a:t>19/07/2022</a:t>
            </a:fld>
            <a:endParaRPr lang="vi-VN"/>
          </a:p>
        </p:txBody>
      </p:sp>
      <p:sp>
        <p:nvSpPr>
          <p:cNvPr id="5" name="Footer Placeholder 4">
            <a:extLst>
              <a:ext uri="{FF2B5EF4-FFF2-40B4-BE49-F238E27FC236}">
                <a16:creationId xmlns:a16="http://schemas.microsoft.com/office/drawing/2014/main" id="{305E251E-2D56-44E5-A429-AC303FD83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6598F44-BCF0-4632-9911-57033D0F6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0AAE6-426F-4787-B138-017EBF49DC64}" type="slidenum">
              <a:rPr lang="vi-VN" smtClean="0"/>
              <a:t>‹#›</a:t>
            </a:fld>
            <a:endParaRPr lang="vi-VN"/>
          </a:p>
        </p:txBody>
      </p:sp>
    </p:spTree>
    <p:extLst>
      <p:ext uri="{BB962C8B-B14F-4D97-AF65-F5344CB8AC3E}">
        <p14:creationId xmlns:p14="http://schemas.microsoft.com/office/powerpoint/2010/main" val="273799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CC178-E7B8-4C96-9A69-26292566EB69}"/>
              </a:ext>
            </a:extLst>
          </p:cNvPr>
          <p:cNvSpPr>
            <a:spLocks noGrp="1"/>
          </p:cNvSpPr>
          <p:nvPr>
            <p:ph type="title"/>
          </p:nvPr>
        </p:nvSpPr>
        <p:spPr>
          <a:xfrm>
            <a:off x="838200" y="892366"/>
            <a:ext cx="10515600" cy="5807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C32EA-7333-47F6-8089-2B41E1168139}"/>
              </a:ext>
            </a:extLst>
          </p:cNvPr>
          <p:cNvSpPr>
            <a:spLocks noGrp="1"/>
          </p:cNvSpPr>
          <p:nvPr>
            <p:ph type="body" idx="1"/>
          </p:nvPr>
        </p:nvSpPr>
        <p:spPr>
          <a:xfrm>
            <a:off x="838200" y="1652530"/>
            <a:ext cx="10515600" cy="4524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1A73A-E8E7-40DD-A88A-9138AD6BE1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809AB628-8739-45C4-9F92-57380DA81C33}" type="datetimeFigureOut">
              <a:rPr lang="en-US" smtClean="0"/>
              <a:pPr/>
              <a:t>7/19/2022</a:t>
            </a:fld>
            <a:endParaRPr lang="en-US"/>
          </a:p>
        </p:txBody>
      </p:sp>
      <p:sp>
        <p:nvSpPr>
          <p:cNvPr id="5" name="Footer Placeholder 4">
            <a:extLst>
              <a:ext uri="{FF2B5EF4-FFF2-40B4-BE49-F238E27FC236}">
                <a16:creationId xmlns:a16="http://schemas.microsoft.com/office/drawing/2014/main" id="{F467D0ED-E1E2-4608-9581-CAEC2C454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71198FC-AA2E-4164-B41E-22822F5AC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74BF894-551C-471D-83FF-D74623DAF1FC}" type="slidenum">
              <a:rPr lang="en-US" smtClean="0"/>
              <a:pPr/>
              <a:t>‹#›</a:t>
            </a:fld>
            <a:endParaRPr lang="en-US"/>
          </a:p>
        </p:txBody>
      </p:sp>
      <p:sp>
        <p:nvSpPr>
          <p:cNvPr id="7" name="TextBox 6">
            <a:extLst>
              <a:ext uri="{FF2B5EF4-FFF2-40B4-BE49-F238E27FC236}">
                <a16:creationId xmlns:a16="http://schemas.microsoft.com/office/drawing/2014/main" id="{016E74FC-5954-4861-9E00-76B86E6DCB15}"/>
              </a:ext>
            </a:extLst>
          </p:cNvPr>
          <p:cNvSpPr txBox="1"/>
          <p:nvPr userDrawn="1"/>
        </p:nvSpPr>
        <p:spPr>
          <a:xfrm>
            <a:off x="4572000" y="-509032"/>
            <a:ext cx="3117007" cy="369332"/>
          </a:xfrm>
          <a:prstGeom prst="rect">
            <a:avLst/>
          </a:prstGeom>
          <a:noFill/>
        </p:spPr>
        <p:txBody>
          <a:bodyPr wrap="none" rtlCol="0">
            <a:spAutoFit/>
          </a:bodyPr>
          <a:lstStyle/>
          <a:p>
            <a:r>
              <a:rPr lang="en-US"/>
              <a:t>Made by Lê Gia- Lê Văn Định </a:t>
            </a:r>
            <a:r>
              <a:rPr lang="en-US">
                <a:sym typeface="Wingdings" panose="05000000000000000000" pitchFamily="2" charset="2"/>
              </a:rPr>
              <a:t></a:t>
            </a:r>
            <a:endParaRPr lang="en-US"/>
          </a:p>
        </p:txBody>
      </p:sp>
      <p:pic>
        <p:nvPicPr>
          <p:cNvPr id="8" name="Picture 4">
            <a:extLst>
              <a:ext uri="{FF2B5EF4-FFF2-40B4-BE49-F238E27FC236}">
                <a16:creationId xmlns:a16="http://schemas.microsoft.com/office/drawing/2014/main" id="{E630E471-231F-49FF-B033-9453616C5AE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541" y="167746"/>
            <a:ext cx="11840809" cy="66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5FEB782-06DE-4212-998C-780D9596EDC7}"/>
              </a:ext>
            </a:extLst>
          </p:cNvPr>
          <p:cNvSpPr txBox="1"/>
          <p:nvPr userDrawn="1"/>
        </p:nvSpPr>
        <p:spPr>
          <a:xfrm>
            <a:off x="4664701" y="237136"/>
            <a:ext cx="5442067" cy="584775"/>
          </a:xfrm>
          <a:prstGeom prst="rect">
            <a:avLst/>
          </a:prstGeom>
          <a:noFill/>
        </p:spPr>
        <p:txBody>
          <a:bodyPr wrap="none" rtlCol="0">
            <a:spAutoFit/>
          </a:bodyPr>
          <a:lstStyle/>
          <a:p>
            <a:pPr algn="ctr"/>
            <a:r>
              <a:rPr lang="en-US" sz="3200">
                <a:solidFill>
                  <a:schemeClr val="bg1"/>
                </a:solidFill>
                <a:latin typeface="AvantGarde-Demi" pitchFamily="18" charset="0"/>
                <a:ea typeface="AvantGarde-Demi" pitchFamily="18" charset="0"/>
                <a:cs typeface="AvantGarde-Demi" pitchFamily="18" charset="0"/>
              </a:rPr>
              <a:t>LŨY</a:t>
            </a:r>
            <a:r>
              <a:rPr lang="en-US" sz="3200" baseline="0">
                <a:solidFill>
                  <a:schemeClr val="bg1"/>
                </a:solidFill>
                <a:latin typeface="AvantGarde-Demi" pitchFamily="18" charset="0"/>
                <a:ea typeface="AvantGarde-Demi" pitchFamily="18" charset="0"/>
                <a:cs typeface="AvantGarde-Demi" pitchFamily="18" charset="0"/>
              </a:rPr>
              <a:t> THỪA – HÀM SỐ LŨY THỪA</a:t>
            </a:r>
            <a:endParaRPr lang="en-US" sz="3200">
              <a:solidFill>
                <a:schemeClr val="bg1"/>
              </a:solidFill>
              <a:latin typeface="AvantGarde-Demi" pitchFamily="18" charset="0"/>
              <a:ea typeface="AvantGarde-Demi" pitchFamily="18" charset="0"/>
              <a:cs typeface="AvantGarde-Demi" pitchFamily="18" charset="0"/>
            </a:endParaRPr>
          </a:p>
        </p:txBody>
      </p:sp>
      <p:sp>
        <p:nvSpPr>
          <p:cNvPr id="10" name="TextBox 9">
            <a:extLst>
              <a:ext uri="{FF2B5EF4-FFF2-40B4-BE49-F238E27FC236}">
                <a16:creationId xmlns:a16="http://schemas.microsoft.com/office/drawing/2014/main" id="{5418F232-1E86-47AA-A331-261F58A6C26C}"/>
              </a:ext>
            </a:extLst>
          </p:cNvPr>
          <p:cNvSpPr txBox="1"/>
          <p:nvPr userDrawn="1"/>
        </p:nvSpPr>
        <p:spPr>
          <a:xfrm>
            <a:off x="1836853" y="256661"/>
            <a:ext cx="596638" cy="584775"/>
          </a:xfrm>
          <a:prstGeom prst="rect">
            <a:avLst/>
          </a:prstGeom>
          <a:noFill/>
        </p:spPr>
        <p:txBody>
          <a:bodyPr wrap="none" rtlCol="0">
            <a:spAutoFit/>
          </a:bodyPr>
          <a:lstStyle/>
          <a:p>
            <a:pPr algn="ctr"/>
            <a:r>
              <a:rPr lang="en-US" sz="1600" b="1" baseline="0">
                <a:solidFill>
                  <a:schemeClr val="bg1"/>
                </a:solidFill>
                <a:latin typeface="AvantGarde-Demi" pitchFamily="18" charset="0"/>
                <a:ea typeface="AvantGarde-Demi" pitchFamily="18" charset="0"/>
                <a:cs typeface="AvantGarde-Demi" pitchFamily="18" charset="0"/>
              </a:rPr>
              <a:t>GIẢI </a:t>
            </a:r>
          </a:p>
          <a:p>
            <a:pPr algn="ctr"/>
            <a:r>
              <a:rPr lang="en-US" sz="1600" b="1" baseline="0">
                <a:solidFill>
                  <a:schemeClr val="bg1"/>
                </a:solidFill>
                <a:latin typeface="AvantGarde-Demi" pitchFamily="18" charset="0"/>
                <a:ea typeface="AvantGarde-Demi" pitchFamily="18" charset="0"/>
                <a:cs typeface="AvantGarde-Demi" pitchFamily="18" charset="0"/>
              </a:rPr>
              <a:t>TÍCH</a:t>
            </a:r>
            <a:endParaRPr lang="en-US" sz="1600" b="1" dirty="0">
              <a:solidFill>
                <a:schemeClr val="bg1"/>
              </a:solidFill>
              <a:latin typeface="AvantGarde-Demi" pitchFamily="18" charset="0"/>
              <a:ea typeface="AvantGarde-Demi" pitchFamily="18" charset="0"/>
              <a:cs typeface="AvantGarde-Demi" pitchFamily="18" charset="0"/>
            </a:endParaRPr>
          </a:p>
        </p:txBody>
      </p:sp>
      <p:sp>
        <p:nvSpPr>
          <p:cNvPr id="11" name="TextBox 10">
            <a:extLst>
              <a:ext uri="{FF2B5EF4-FFF2-40B4-BE49-F238E27FC236}">
                <a16:creationId xmlns:a16="http://schemas.microsoft.com/office/drawing/2014/main" id="{B8BCE123-08BA-436D-AEF4-A1D0C1D5548D}"/>
              </a:ext>
            </a:extLst>
          </p:cNvPr>
          <p:cNvSpPr txBox="1"/>
          <p:nvPr userDrawn="1"/>
        </p:nvSpPr>
        <p:spPr>
          <a:xfrm>
            <a:off x="873929" y="292933"/>
            <a:ext cx="970137" cy="553998"/>
          </a:xfrm>
          <a:prstGeom prst="rect">
            <a:avLst/>
          </a:prstGeom>
          <a:noFill/>
        </p:spPr>
        <p:txBody>
          <a:bodyPr wrap="square" rtlCol="0">
            <a:spAutoFit/>
          </a:bodyPr>
          <a:lstStyle/>
          <a:p>
            <a:pPr algn="ctr">
              <a:lnSpc>
                <a:spcPct val="100000"/>
              </a:lnSpc>
            </a:pPr>
            <a:r>
              <a:rPr lang="en-US" sz="1200">
                <a:solidFill>
                  <a:schemeClr val="bg1"/>
                </a:solidFill>
                <a:latin typeface="AvantGarde-Demi" pitchFamily="18" charset="0"/>
                <a:ea typeface="AvantGarde-Demi" pitchFamily="18" charset="0"/>
                <a:cs typeface="AvantGarde-Demi" pitchFamily="18" charset="0"/>
              </a:rPr>
              <a:t>LỚP</a:t>
            </a:r>
            <a:endParaRPr lang="en-US" sz="1800">
              <a:solidFill>
                <a:schemeClr val="bg1"/>
              </a:solidFill>
              <a:latin typeface="AvantGarde-Demi" pitchFamily="18" charset="0"/>
              <a:ea typeface="AvantGarde-Demi" pitchFamily="18" charset="0"/>
              <a:cs typeface="AvantGarde-Demi" pitchFamily="18" charset="0"/>
            </a:endParaRPr>
          </a:p>
          <a:p>
            <a:pPr algn="ctr">
              <a:lnSpc>
                <a:spcPct val="100000"/>
              </a:lnSpc>
            </a:pPr>
            <a:r>
              <a:rPr lang="en-US" sz="1800" b="1">
                <a:solidFill>
                  <a:schemeClr val="bg1"/>
                </a:solidFill>
                <a:effectLst>
                  <a:outerShdw blurRad="38100" dist="38100" dir="2700000" algn="tl">
                    <a:srgbClr val="000000">
                      <a:alpha val="43137"/>
                    </a:srgbClr>
                  </a:outerShdw>
                </a:effectLst>
                <a:latin typeface="AvantGarde-Demi" pitchFamily="18" charset="0"/>
                <a:ea typeface="AvantGarde-Demi" pitchFamily="18" charset="0"/>
                <a:cs typeface="AvantGarde-Demi" pitchFamily="18" charset="0"/>
              </a:rPr>
              <a:t>12</a:t>
            </a:r>
            <a:endParaRPr lang="en-US" sz="1800" b="1" dirty="0">
              <a:solidFill>
                <a:schemeClr val="bg1"/>
              </a:solidFill>
              <a:effectLst>
                <a:outerShdw blurRad="38100" dist="38100" dir="2700000" algn="tl">
                  <a:srgbClr val="000000">
                    <a:alpha val="43137"/>
                  </a:srgbClr>
                </a:outerShdw>
              </a:effectLst>
              <a:latin typeface="AvantGarde-Demi" pitchFamily="18" charset="0"/>
              <a:ea typeface="AvantGarde-Demi" pitchFamily="18" charset="0"/>
              <a:cs typeface="AvantGarde-Demi" pitchFamily="18" charset="0"/>
            </a:endParaRPr>
          </a:p>
        </p:txBody>
      </p:sp>
      <p:sp>
        <p:nvSpPr>
          <p:cNvPr id="12" name="TextBox 11">
            <a:extLst>
              <a:ext uri="{FF2B5EF4-FFF2-40B4-BE49-F238E27FC236}">
                <a16:creationId xmlns:a16="http://schemas.microsoft.com/office/drawing/2014/main" id="{F8754D57-FBBE-4FB1-A9DD-4979BB199ED5}"/>
              </a:ext>
            </a:extLst>
          </p:cNvPr>
          <p:cNvSpPr txBox="1"/>
          <p:nvPr userDrawn="1"/>
        </p:nvSpPr>
        <p:spPr>
          <a:xfrm>
            <a:off x="2614454" y="262156"/>
            <a:ext cx="1091966" cy="584775"/>
          </a:xfrm>
          <a:prstGeom prst="rect">
            <a:avLst/>
          </a:prstGeom>
          <a:noFill/>
        </p:spPr>
        <p:txBody>
          <a:bodyPr wrap="none" rtlCol="0">
            <a:spAutoFit/>
          </a:bodyPr>
          <a:lstStyle/>
          <a:p>
            <a:pPr algn="ctr"/>
            <a:r>
              <a:rPr lang="en-US" sz="1600" b="0">
                <a:solidFill>
                  <a:schemeClr val="bg1"/>
                </a:solidFill>
                <a:latin typeface="AvantGarde-Demi" pitchFamily="18" charset="0"/>
                <a:ea typeface="AvantGarde-Demi" pitchFamily="18" charset="0"/>
                <a:cs typeface="AvantGarde-Demi" pitchFamily="18" charset="0"/>
              </a:rPr>
              <a:t>BÀI</a:t>
            </a:r>
            <a:r>
              <a:rPr lang="en-US" sz="1600" b="0" baseline="0">
                <a:solidFill>
                  <a:schemeClr val="bg1"/>
                </a:solidFill>
                <a:latin typeface="AvantGarde-Demi" pitchFamily="18" charset="0"/>
                <a:ea typeface="AvantGarde-Demi" pitchFamily="18" charset="0"/>
                <a:cs typeface="AvantGarde-Demi" pitchFamily="18" charset="0"/>
              </a:rPr>
              <a:t> 2</a:t>
            </a:r>
            <a:endParaRPr lang="en-US" sz="1600" b="0" baseline="0" dirty="0">
              <a:solidFill>
                <a:schemeClr val="bg1"/>
              </a:solidFill>
              <a:latin typeface="AvantGarde-Demi" pitchFamily="18" charset="0"/>
              <a:ea typeface="AvantGarde-Demi" pitchFamily="18" charset="0"/>
              <a:cs typeface="AvantGarde-Demi" pitchFamily="18" charset="0"/>
            </a:endParaRPr>
          </a:p>
          <a:p>
            <a:pPr algn="ctr"/>
            <a:r>
              <a:rPr lang="en-US" sz="1600" b="0" baseline="0" err="1">
                <a:solidFill>
                  <a:schemeClr val="bg1"/>
                </a:solidFill>
                <a:latin typeface="AvantGarde-Demi" pitchFamily="18" charset="0"/>
                <a:ea typeface="AvantGarde-Demi" pitchFamily="18" charset="0"/>
                <a:cs typeface="AvantGarde-Demi" pitchFamily="18" charset="0"/>
              </a:rPr>
              <a:t>Chương</a:t>
            </a:r>
            <a:r>
              <a:rPr lang="en-US" sz="1600" b="0" baseline="0">
                <a:solidFill>
                  <a:schemeClr val="bg1"/>
                </a:solidFill>
                <a:latin typeface="AvantGarde-Demi" pitchFamily="18" charset="0"/>
                <a:ea typeface="AvantGarde-Demi" pitchFamily="18" charset="0"/>
                <a:cs typeface="AvantGarde-Demi" pitchFamily="18" charset="0"/>
              </a:rPr>
              <a:t> </a:t>
            </a:r>
            <a:r>
              <a:rPr lang="vi-VN" sz="1600" b="1" baseline="0">
                <a:solidFill>
                  <a:schemeClr val="bg1"/>
                </a:solidFill>
                <a:latin typeface="Tahoma" pitchFamily="34" charset="0"/>
                <a:ea typeface="Tahoma" pitchFamily="34" charset="0"/>
                <a:cs typeface="Tahoma" pitchFamily="34" charset="0"/>
              </a:rPr>
              <a:t>I</a:t>
            </a:r>
            <a:r>
              <a:rPr lang="en-US" sz="1600" b="1" baseline="0">
                <a:solidFill>
                  <a:schemeClr val="bg1"/>
                </a:solidFill>
                <a:latin typeface="Tahoma" pitchFamily="34" charset="0"/>
                <a:ea typeface="Tahoma" pitchFamily="34" charset="0"/>
                <a:cs typeface="Tahoma" pitchFamily="34" charset="0"/>
              </a:rPr>
              <a:t>I</a:t>
            </a:r>
            <a:endParaRPr lang="en-US" sz="1600" b="1" dirty="0">
              <a:solidFill>
                <a:schemeClr val="bg1"/>
              </a:solidFill>
              <a:latin typeface="AvantGarde-Demi" pitchFamily="18" charset="0"/>
              <a:ea typeface="AvantGarde-Demi" pitchFamily="18" charset="0"/>
              <a:cs typeface="AvantGarde-Demi" pitchFamily="18" charset="0"/>
            </a:endParaRPr>
          </a:p>
        </p:txBody>
      </p:sp>
    </p:spTree>
    <p:extLst>
      <p:ext uri="{BB962C8B-B14F-4D97-AF65-F5344CB8AC3E}">
        <p14:creationId xmlns:p14="http://schemas.microsoft.com/office/powerpoint/2010/main" val="4037371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30F0-5C1C-4933-8D5B-018C21D45056}" type="datetimeFigureOut">
              <a:rPr lang="en-US" smtClean="0"/>
              <a:t>7/19/2022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C21B7-B026-4FB9-83EB-39509F28C73A}" type="slidenum">
              <a:rPr lang="en-US" smtClean="0"/>
              <a:t>‹#›</a:t>
            </a:fld>
            <a:endParaRPr lang="en-US"/>
          </a:p>
        </p:txBody>
      </p:sp>
    </p:spTree>
    <p:extLst>
      <p:ext uri="{BB962C8B-B14F-4D97-AF65-F5344CB8AC3E}">
        <p14:creationId xmlns:p14="http://schemas.microsoft.com/office/powerpoint/2010/main" val="2047252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E0E2BC-07FF-46E8-95B4-6CBC944D33BB}"/>
              </a:ext>
            </a:extLst>
          </p:cNvPr>
          <p:cNvSpPr/>
          <p:nvPr/>
        </p:nvSpPr>
        <p:spPr>
          <a:xfrm>
            <a:off x="678278" y="494857"/>
            <a:ext cx="10623422" cy="313932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err="1">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Tiết</a:t>
            </a:r>
            <a:r>
              <a:rPr kumimoji="0" lang="en-US" sz="5400" b="0" i="0" u="none" strike="noStrike" kern="0" cap="none" spc="0" normalizeH="0" baseline="0" noProof="0">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24 </a:t>
            </a:r>
            <a:r>
              <a:rPr kumimoji="0" lang="en-US" sz="5400" b="0" i="0" u="none" strike="noStrike" kern="0" cap="none" spc="0" normalizeH="0" baseline="0" noProof="0" dirty="0">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0" cap="none" spc="0" normalizeH="0" baseline="0" noProof="0" err="1">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US" sz="5400" b="0" i="0" u="none" strike="noStrike" kern="0" cap="none" spc="0" normalizeH="0" baseline="0" noProof="0">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14:</a:t>
            </a:r>
            <a:endParaRPr kumimoji="0" lang="en-US" sz="5400" b="0" i="0" u="none" strike="noStrike" kern="0" cap="none" spc="0" normalizeH="0" baseline="0" noProof="0" dirty="0">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1" u="none" strike="noStrike" kern="0" cap="none" spc="0" normalizeH="0" baseline="0" noProof="0">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Quyền và nghĩa vụ lao động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1" u="none" strike="noStrike" kern="0" cap="none" spc="0" normalizeH="0" baseline="0" noProof="0">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của công dân (tiếp)</a:t>
            </a:r>
            <a:endParaRPr kumimoji="0" lang="en-US" sz="7200" b="0" i="1" u="none" strike="noStrike" kern="0" cap="none" spc="0" normalizeH="0" baseline="0" noProof="0" dirty="0">
              <a:ln w="0"/>
              <a:solidFill>
                <a:srgbClr val="FFFF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3" name="Picture 3">
            <a:extLst>
              <a:ext uri="{FF2B5EF4-FFF2-40B4-BE49-F238E27FC236}">
                <a16:creationId xmlns:a16="http://schemas.microsoft.com/office/drawing/2014/main" id="{F6188E67-AD14-4788-AF5D-124040E35E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26244" y="3962399"/>
            <a:ext cx="6265662" cy="2662906"/>
          </a:xfrm>
          <a:prstGeom prst="rect">
            <a:avLst/>
          </a:prstGeom>
        </p:spPr>
      </p:pic>
    </p:spTree>
    <p:extLst>
      <p:ext uri="{BB962C8B-B14F-4D97-AF65-F5344CB8AC3E}">
        <p14:creationId xmlns:p14="http://schemas.microsoft.com/office/powerpoint/2010/main" val="20677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988840"/>
            <a:ext cx="11905488" cy="295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pt-BR"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Nhận anh T vào làm việc tại cơ sở của mình.</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pt-BR"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Nhận anh T vào làm và trả lương thấp hơn mọi người.</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pt-BR"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Không nhận vì anh T chưa đủ tuổi để làm công việc nặng nhọc.</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pt-BR"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Khuyên</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giới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thiệu</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thêm</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3" name="Rectangle 2"/>
          <p:cNvSpPr/>
          <p:nvPr/>
        </p:nvSpPr>
        <p:spPr>
          <a:xfrm>
            <a:off x="457200" y="116632"/>
            <a:ext cx="11393424" cy="1569660"/>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pt-BR"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Ông N là chủ một cơ sơ khai </a:t>
            </a:r>
            <a:r>
              <a:rPr kumimoji="0" lang="pt-BR" altLang="en-US" sz="32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thác cát. </a:t>
            </a:r>
            <a:r>
              <a:rPr kumimoji="0" lang="pt-BR"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Anh T ở cùng xóm (17 tuổi) đến xin ông vào làm việc. Cách ứng xử nào sau đây của ông N thực hiện đúng quyền và nghĩa vụ lao động của công dân?</a:t>
            </a:r>
            <a:endParaRPr kumimoji="0" lang="en-US" alt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Oval 3"/>
          <p:cNvSpPr/>
          <p:nvPr/>
        </p:nvSpPr>
        <p:spPr>
          <a:xfrm>
            <a:off x="457200" y="3602473"/>
            <a:ext cx="442913" cy="469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08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Text Box 5"/>
          <p:cNvSpPr txBox="1">
            <a:spLocks noChangeArrowheads="1"/>
          </p:cNvSpPr>
          <p:nvPr/>
        </p:nvSpPr>
        <p:spPr bwMode="auto">
          <a:xfrm>
            <a:off x="203582" y="207963"/>
            <a:ext cx="1161046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400" dirty="0">
                <a:solidFill>
                  <a:prstClr val="black"/>
                </a:solidFill>
                <a:latin typeface=".VnTime" panose="020B7200000000000000" pitchFamily="34" charset="0"/>
                <a:cs typeface="Arial" panose="020B0604020202020204" pitchFamily="34"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Em</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hãy</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xác</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định</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ai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là</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người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có</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hành</a:t>
            </a:r>
            <a:r>
              <a:rPr lang="en-US" altLang="en-US" sz="2200" b="1" dirty="0">
                <a:solidFill>
                  <a:srgbClr val="FF0000"/>
                </a:solidFill>
                <a:latin typeface="Times New Roman" panose="02020603050405020304" pitchFamily="18" charset="0"/>
                <a:cs typeface="Times New Roman" panose="02020603050405020304" pitchFamily="18" charset="0"/>
              </a:rPr>
              <a:t> vi </a:t>
            </a:r>
            <a:r>
              <a:rPr lang="en-US" altLang="en-US" sz="2200" b="1" dirty="0" err="1">
                <a:solidFill>
                  <a:srgbClr val="FF0000"/>
                </a:solidFill>
                <a:latin typeface="Times New Roman" panose="02020603050405020304" pitchFamily="18" charset="0"/>
                <a:cs typeface="Times New Roman" panose="02020603050405020304" pitchFamily="18" charset="0"/>
              </a:rPr>
              <a:t>vi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phạm</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Luật</a:t>
            </a:r>
            <a:r>
              <a:rPr lang="en-US" altLang="en-US" sz="2200" b="1" dirty="0">
                <a:solidFill>
                  <a:srgbClr val="FF0000"/>
                </a:solidFill>
                <a:latin typeface="Times New Roman" panose="02020603050405020304" pitchFamily="18" charset="0"/>
                <a:cs typeface="Times New Roman" panose="02020603050405020304" pitchFamily="18" charset="0"/>
              </a:rPr>
              <a:t> Lao </a:t>
            </a:r>
            <a:r>
              <a:rPr lang="en-US" altLang="en-US" sz="2200" b="1" dirty="0" err="1">
                <a:solidFill>
                  <a:srgbClr val="FF0000"/>
                </a:solidFill>
                <a:latin typeface="Times New Roman" panose="02020603050405020304" pitchFamily="18" charset="0"/>
                <a:cs typeface="Times New Roman" panose="02020603050405020304" pitchFamily="18" charset="0"/>
              </a:rPr>
              <a:t>động</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trong</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các</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trường</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hợp</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dưới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đây</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người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lao</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động</a:t>
            </a:r>
            <a:r>
              <a:rPr lang="en-US" altLang="en-US" sz="2200" b="1" dirty="0">
                <a:solidFill>
                  <a:srgbClr val="FF0000"/>
                </a:solidFill>
                <a:latin typeface="Times New Roman" panose="02020603050405020304" pitchFamily="18" charset="0"/>
                <a:cs typeface="Times New Roman" panose="02020603050405020304" pitchFamily="18" charset="0"/>
              </a:rPr>
              <a:t> hay </a:t>
            </a:r>
            <a:r>
              <a:rPr lang="en-US" altLang="en-US" sz="2200" b="1" dirty="0" err="1">
                <a:solidFill>
                  <a:srgbClr val="FF0000"/>
                </a:solidFill>
                <a:latin typeface="Times New Roman" panose="02020603050405020304" pitchFamily="18" charset="0"/>
                <a:cs typeface="Times New Roman" panose="02020603050405020304" pitchFamily="18" charset="0"/>
              </a:rPr>
              <a:t>người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sử</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dirty="0" err="1">
                <a:solidFill>
                  <a:srgbClr val="FF0000"/>
                </a:solidFill>
                <a:latin typeface="Times New Roman" panose="02020603050405020304" pitchFamily="18" charset="0"/>
                <a:cs typeface="Times New Roman" panose="02020603050405020304" pitchFamily="18" charset="0"/>
              </a:rPr>
              <a:t>dụng</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altLang="en-US" sz="2200" b="1" err="1">
                <a:solidFill>
                  <a:srgbClr val="FF0000"/>
                </a:solidFill>
                <a:latin typeface="Times New Roman" panose="02020603050405020304" pitchFamily="18" charset="0"/>
                <a:cs typeface="Times New Roman" panose="02020603050405020304" pitchFamily="18" charset="0"/>
              </a:rPr>
              <a:t>lao</a:t>
            </a:r>
            <a:r>
              <a:rPr lang="en-US" altLang="en-US" sz="2200" b="1">
                <a:solidFill>
                  <a:srgbClr val="FF0000"/>
                </a:solidFill>
                <a:latin typeface="Times New Roman" panose="02020603050405020304" pitchFamily="18" charset="0"/>
                <a:cs typeface="Times New Roman" panose="02020603050405020304" pitchFamily="18" charset="0"/>
              </a:rPr>
              <a:t> động</a:t>
            </a:r>
            <a:r>
              <a:rPr lang="en-US" altLang="en-US" sz="2200" dirty="0">
                <a:solidFill>
                  <a:srgbClr val="FF0000"/>
                </a:solidFill>
                <a:latin typeface="Times New Roman" panose="02020603050405020304" pitchFamily="18" charset="0"/>
                <a:cs typeface="Times New Roman" panose="02020603050405020304" pitchFamily="18" charset="0"/>
              </a:rPr>
              <a:t>)</a:t>
            </a:r>
          </a:p>
        </p:txBody>
      </p:sp>
      <p:sp>
        <p:nvSpPr>
          <p:cNvPr id="67588" name="Text Box 7"/>
          <p:cNvSpPr txBox="1">
            <a:spLocks noChangeArrowheads="1"/>
          </p:cNvSpPr>
          <p:nvPr/>
        </p:nvSpPr>
        <p:spPr bwMode="auto">
          <a:xfrm>
            <a:off x="1812925" y="232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endParaRPr lang="en-US" altLang="en-US" sz="2400">
              <a:solidFill>
                <a:prstClr val="black"/>
              </a:solidFill>
              <a:latin typeface=".VnTime" panose="020B7200000000000000" pitchFamily="34" charset="0"/>
              <a:cs typeface="Arial" panose="020B0604020202020204" pitchFamily="34" charset="0"/>
            </a:endParaRPr>
          </a:p>
        </p:txBody>
      </p:sp>
      <p:graphicFrame>
        <p:nvGraphicFramePr>
          <p:cNvPr id="92165" name="Group 5"/>
          <p:cNvGraphicFramePr>
            <a:graphicFrameLocks noGrp="1"/>
          </p:cNvGraphicFramePr>
          <p:nvPr>
            <p:ph idx="4294967295"/>
            <p:extLst>
              <p:ext uri="{D42A27DB-BD31-4B8C-83A1-F6EECF244321}">
                <p14:modId xmlns:p14="http://schemas.microsoft.com/office/powerpoint/2010/main" val="391623914"/>
              </p:ext>
            </p:extLst>
          </p:nvPr>
        </p:nvGraphicFramePr>
        <p:xfrm>
          <a:off x="290767" y="1279341"/>
          <a:ext cx="11610465" cy="5273172"/>
        </p:xfrm>
        <a:graphic>
          <a:graphicData uri="http://schemas.openxmlformats.org/drawingml/2006/table">
            <a:tbl>
              <a:tblPr/>
              <a:tblGrid>
                <a:gridCol w="7737665">
                  <a:extLst>
                    <a:ext uri="{9D8B030D-6E8A-4147-A177-3AD203B41FA5}">
                      <a16:colId xmlns:a16="http://schemas.microsoft.com/office/drawing/2014/main" val="20000"/>
                    </a:ext>
                  </a:extLst>
                </a:gridCol>
                <a:gridCol w="1973172">
                  <a:extLst>
                    <a:ext uri="{9D8B030D-6E8A-4147-A177-3AD203B41FA5}">
                      <a16:colId xmlns:a16="http://schemas.microsoft.com/office/drawing/2014/main" val="20001"/>
                    </a:ext>
                  </a:extLst>
                </a:gridCol>
                <a:gridCol w="1899628">
                  <a:extLst>
                    <a:ext uri="{9D8B030D-6E8A-4147-A177-3AD203B41FA5}">
                      <a16:colId xmlns:a16="http://schemas.microsoft.com/office/drawing/2014/main" val="20002"/>
                    </a:ext>
                  </a:extLst>
                </a:gridCol>
              </a:tblGrid>
              <a:tr h="639763">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dirty="0" err="1">
                          <a:ln>
                            <a:noFill/>
                          </a:ln>
                          <a:solidFill>
                            <a:srgbClr val="66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Hành</a:t>
                      </a:r>
                      <a:r>
                        <a:rPr kumimoji="0" lang="en-US" sz="2000" b="1" i="0" u="none" strike="noStrike" cap="none" normalizeH="0" baseline="0" dirty="0">
                          <a:ln>
                            <a:noFill/>
                          </a:ln>
                          <a:solidFill>
                            <a:srgbClr val="66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vi </a:t>
                      </a:r>
                      <a:r>
                        <a:rPr kumimoji="0" lang="en-US" sz="2000" b="1" i="0" u="none" strike="noStrike" cap="none" normalizeH="0" baseline="0" dirty="0" err="1">
                          <a:ln>
                            <a:noFill/>
                          </a:ln>
                          <a:solidFill>
                            <a:srgbClr val="66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vi</a:t>
                      </a:r>
                      <a:r>
                        <a:rPr kumimoji="0" lang="en-US" sz="2000" b="1" i="0" u="none" strike="noStrike" cap="none" normalizeH="0" baseline="0" dirty="0">
                          <a:ln>
                            <a:noFill/>
                          </a:ln>
                          <a:solidFill>
                            <a:srgbClr val="66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a:ln>
                            <a:noFill/>
                          </a:ln>
                          <a:solidFill>
                            <a:srgbClr val="66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phạm</a:t>
                      </a:r>
                      <a:endParaRPr kumimoji="0" lang="en-US" sz="2000" b="1" i="0" u="none" strike="noStrike" cap="none" normalizeH="0" baseline="0" dirty="0">
                        <a:ln>
                          <a:noFill/>
                        </a:ln>
                        <a:solidFill>
                          <a:srgbClr val="66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rgbClr val="66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Người lao động</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rgbClr val="66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Người sử dụng LĐ</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rPr>
                        <a:t>a. Thuê trẻ em 14 tuổi làm thợ may công nghiệp</a:t>
                      </a:r>
                      <a:r>
                        <a:rPr kumimoji="0" lang="en-US" sz="2000" b="0" i="0" u="none" strike="noStrike" cap="none" normalizeH="0" baseline="0">
                          <a:ln>
                            <a:noFill/>
                          </a:ln>
                          <a:solidFill>
                            <a:schemeClr val="tx1"/>
                          </a:solidFill>
                          <a:effectLst/>
                          <a:latin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9763">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 </a:t>
                      </a:r>
                      <a:r>
                        <a:rPr kumimoji="0" lang="en-US" sz="2000" b="1" i="0" u="none" strike="noStrike" cap="none" normalizeH="0" baseline="0">
                          <a:ln>
                            <a:noFill/>
                          </a:ln>
                          <a:solidFill>
                            <a:schemeClr val="tx1"/>
                          </a:solidFill>
                          <a:effectLst/>
                          <a:latin typeface="Times New Roman" panose="02020603050405020304" pitchFamily="18" charset="0"/>
                        </a:rPr>
                        <a:t>Đi xuất khẩu lao động chưa hết thời hạn đã bỏ việc, trốn ở lại nước ngoài</a:t>
                      </a:r>
                      <a:r>
                        <a:rPr kumimoji="0" lang="en-US" sz="2000" b="0" i="0" u="none" strike="noStrike" cap="none" normalizeH="0" baseline="0">
                          <a:ln>
                            <a:noFill/>
                          </a:ln>
                          <a:solidFill>
                            <a:schemeClr val="tx1"/>
                          </a:solidFill>
                          <a:effectLst/>
                          <a:latin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dirty="0">
                          <a:ln>
                            <a:noFill/>
                          </a:ln>
                          <a:solidFill>
                            <a:schemeClr val="tx1"/>
                          </a:solidFill>
                          <a:effectLst/>
                          <a:latin typeface="Times New Roman" panose="02020603050405020304" pitchFamily="18" charset="0"/>
                        </a:rPr>
                        <a:t>c. </a:t>
                      </a:r>
                      <a:r>
                        <a:rPr kumimoji="0" lang="en-US" sz="2000" b="1" i="0" u="none" strike="noStrike" cap="none" normalizeH="0" baseline="0" dirty="0" err="1">
                          <a:ln>
                            <a:noFill/>
                          </a:ln>
                          <a:solidFill>
                            <a:schemeClr val="tx1"/>
                          </a:solidFill>
                          <a:effectLst/>
                          <a:latin typeface="Times New Roman" panose="02020603050405020304" pitchFamily="18" charset="0"/>
                        </a:rPr>
                        <a:t>Không</a:t>
                      </a:r>
                      <a:r>
                        <a:rPr kumimoji="0" lang="en-US" sz="2000" b="1" i="0" u="none" strike="noStrike" cap="none" normalizeH="0" baseline="0" dirty="0">
                          <a:ln>
                            <a:noFill/>
                          </a:ln>
                          <a:solidFill>
                            <a:schemeClr val="tx1"/>
                          </a:solidFill>
                          <a:effectLst/>
                          <a:latin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rPr>
                        <a:t>trả</a:t>
                      </a:r>
                      <a:r>
                        <a:rPr kumimoji="0" lang="en-US" sz="2000" b="1" i="0" u="none" strike="noStrike" cap="none" normalizeH="0" baseline="0" dirty="0">
                          <a:ln>
                            <a:noFill/>
                          </a:ln>
                          <a:solidFill>
                            <a:schemeClr val="tx1"/>
                          </a:solidFill>
                          <a:effectLst/>
                          <a:latin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rPr>
                        <a:t>công</a:t>
                      </a:r>
                      <a:r>
                        <a:rPr kumimoji="0" lang="en-US" sz="2000" b="1" i="0" u="none" strike="noStrike" cap="none" normalizeH="0" baseline="0" dirty="0">
                          <a:ln>
                            <a:noFill/>
                          </a:ln>
                          <a:solidFill>
                            <a:schemeClr val="tx1"/>
                          </a:solidFill>
                          <a:effectLst/>
                          <a:latin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rPr>
                        <a:t>cho</a:t>
                      </a:r>
                      <a:r>
                        <a:rPr kumimoji="0" lang="en-US" sz="2000" b="1" i="0" u="none" strike="noStrike" cap="none" normalizeH="0" baseline="0" dirty="0">
                          <a:ln>
                            <a:noFill/>
                          </a:ln>
                          <a:solidFill>
                            <a:schemeClr val="tx1"/>
                          </a:solidFill>
                          <a:effectLst/>
                          <a:latin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rPr>
                        <a:t>người</a:t>
                      </a:r>
                      <a:r>
                        <a:rPr kumimoji="0" lang="en-US" sz="2000" b="1" i="0" u="none" strike="noStrike" cap="none" normalizeH="0" baseline="0" dirty="0">
                          <a:ln>
                            <a:noFill/>
                          </a:ln>
                          <a:solidFill>
                            <a:schemeClr val="tx1"/>
                          </a:solidFill>
                          <a:effectLst/>
                          <a:latin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rPr>
                        <a:t>thử</a:t>
                      </a:r>
                      <a:r>
                        <a:rPr kumimoji="0" lang="en-US" sz="2000" b="1" i="0" u="none" strike="noStrike" cap="none" normalizeH="0" baseline="0" dirty="0">
                          <a:ln>
                            <a:noFill/>
                          </a:ln>
                          <a:solidFill>
                            <a:schemeClr val="tx1"/>
                          </a:solidFill>
                          <a:effectLst/>
                          <a:latin typeface="Times New Roman" panose="02020603050405020304" pitchFamily="18" charset="0"/>
                        </a:rPr>
                        <a:t> </a:t>
                      </a:r>
                      <a:r>
                        <a:rPr kumimoji="0" lang="en-US" sz="2000" b="1" i="0" u="none" strike="noStrike" cap="none" normalizeH="0" baseline="0" dirty="0" err="1">
                          <a:ln>
                            <a:noFill/>
                          </a:ln>
                          <a:solidFill>
                            <a:schemeClr val="tx1"/>
                          </a:solidFill>
                          <a:effectLst/>
                          <a:latin typeface="Times New Roman" panose="02020603050405020304" pitchFamily="18" charset="0"/>
                        </a:rPr>
                        <a:t>viêc</a:t>
                      </a:r>
                      <a:r>
                        <a:rPr kumimoji="0" lang="en-US" sz="2000" b="0" i="0" u="none" strike="noStrike" cap="none" normalizeH="0" baseline="0" dirty="0">
                          <a:ln>
                            <a:noFill/>
                          </a:ln>
                          <a:solidFill>
                            <a:schemeClr val="tx1"/>
                          </a:solidFill>
                          <a:effectLst/>
                          <a:latin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rPr>
                        <a:t>d. Kéo dài thời gian thử việc</a:t>
                      </a:r>
                      <a:r>
                        <a:rPr kumimoji="0" lang="en-US" sz="2000" b="0" i="0" u="none" strike="noStrike" cap="none" normalizeH="0" baseline="0">
                          <a:ln>
                            <a:noFill/>
                          </a:ln>
                          <a:solidFill>
                            <a:schemeClr val="tx1"/>
                          </a:solidFill>
                          <a:effectLst/>
                          <a:latin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125">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rPr>
                        <a:t>đ. Không sử dụng trang bị bảo hộ lao động khi làm việc</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25">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rPr>
                        <a:t>e. Tự ý bỏ việc không báo trước</a:t>
                      </a:r>
                      <a:r>
                        <a:rPr kumimoji="0" lang="en-US" sz="2000" b="0" i="0" u="none" strike="noStrike" cap="none" normalizeH="0" baseline="0">
                          <a:ln>
                            <a:noFill/>
                          </a:ln>
                          <a:solidFill>
                            <a:schemeClr val="tx1"/>
                          </a:solidFill>
                          <a:effectLst/>
                          <a:latin typeface="Times New Roman" panose="02020603050405020304" pitchFamily="18" charset="0"/>
                        </a:rPr>
                        <a:t> </a:t>
                      </a:r>
                      <a:endParaRPr kumimoji="0" lang="en-US" sz="2000" b="1" i="0" u="none" strike="noStrike" cap="none" normalizeH="0" baseline="0">
                        <a:ln>
                          <a:noFill/>
                        </a:ln>
                        <a:solidFill>
                          <a:schemeClr val="tx1"/>
                        </a:solidFill>
                        <a:effectLst/>
                        <a:latin typeface="Times New Roman" panose="02020603050405020304"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125">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rPr>
                        <a:t>g. Nghỉ việc dài ngày không có lý do</a:t>
                      </a:r>
                      <a:r>
                        <a:rPr kumimoji="0" lang="en-US" sz="2000" b="0" i="0" u="none" strike="noStrike" cap="none" normalizeH="0" baseline="0">
                          <a:ln>
                            <a:noFill/>
                          </a:ln>
                          <a:solidFill>
                            <a:schemeClr val="tx1"/>
                          </a:solidFill>
                          <a:effectLst/>
                          <a:latin typeface="Times New Roman" panose="02020603050405020304" pitchFamily="18" charset="0"/>
                        </a:rPr>
                        <a:t> </a:t>
                      </a:r>
                      <a:endParaRPr kumimoji="0" lang="en-US" sz="2000" b="1" i="0" u="none" strike="noStrike" cap="none" normalizeH="0" baseline="0">
                        <a:ln>
                          <a:noFill/>
                        </a:ln>
                        <a:solidFill>
                          <a:schemeClr val="tx1"/>
                        </a:solidFill>
                        <a:effectLst/>
                        <a:latin typeface="Times New Roman" panose="02020603050405020304"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125">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rPr>
                        <a:t>h. Không trả đủ tiền công theo thoả thuân</a:t>
                      </a:r>
                      <a:r>
                        <a:rPr kumimoji="0" lang="en-US" sz="2000" b="0" i="0" u="none" strike="noStrike" cap="none" normalizeH="0" baseline="0">
                          <a:ln>
                            <a:noFill/>
                          </a:ln>
                          <a:solidFill>
                            <a:schemeClr val="tx1"/>
                          </a:solidFill>
                          <a:effectLst/>
                          <a:latin typeface="Times New Roman" panose="02020603050405020304" pitchFamily="18" charset="0"/>
                        </a:rPr>
                        <a:t> </a:t>
                      </a:r>
                      <a:endParaRPr kumimoji="0" lang="en-US" sz="2000" b="1" i="0" u="none" strike="noStrike" cap="none" normalizeH="0" baseline="0">
                        <a:ln>
                          <a:noFill/>
                        </a:ln>
                        <a:solidFill>
                          <a:schemeClr val="tx1"/>
                        </a:solidFill>
                        <a:effectLst/>
                        <a:latin typeface="Times New Roman" panose="02020603050405020304"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52983">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rPr>
                        <a:t>i. Không cung cấp trang, thiết bị bảo hộ lao động cho người làm việc trong môi trường độc hại như đã cam kết trong hơp đồng lao động</a:t>
                      </a:r>
                      <a:r>
                        <a:rPr kumimoji="0" lang="en-US" sz="2000" b="0" i="0" u="none" strike="noStrike" cap="none" normalizeH="0" baseline="0">
                          <a:ln>
                            <a:noFill/>
                          </a:ln>
                          <a:solidFill>
                            <a:schemeClr val="tx1"/>
                          </a:solidFill>
                          <a:effectLst/>
                          <a:latin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125">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2000" b="1" i="0" u="none" strike="noStrike" cap="none" normalizeH="0" baseline="0">
                          <a:ln>
                            <a:noFill/>
                          </a:ln>
                          <a:solidFill>
                            <a:schemeClr val="tx1"/>
                          </a:solidFill>
                          <a:effectLst/>
                          <a:latin typeface="Times New Roman" panose="02020603050405020304" pitchFamily="18" charset="0"/>
                        </a:rPr>
                        <a:t>k. Tự ý đuổi việc người lao động khi chưa hết hạn hợp đồng</a:t>
                      </a:r>
                      <a:r>
                        <a:rPr kumimoji="0" lang="en-US" sz="2000" b="0" i="0" u="none" strike="noStrike" cap="none" normalizeH="0" baseline="0">
                          <a:ln>
                            <a:noFill/>
                          </a:ln>
                          <a:solidFill>
                            <a:schemeClr val="tx1"/>
                          </a:solidFill>
                          <a:effectLst/>
                          <a:latin typeface="Times New Roman" panose="02020603050405020304" pitchFamily="18"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a:ln>
                          <a:noFill/>
                        </a:ln>
                        <a:solidFill>
                          <a:srgbClr val="00FF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Arial" panose="020B0604020202020204" pitchFamily="34" charset="0"/>
                        <a:defRPr sz="24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defRPr sz="20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sz="2000" b="1" i="0" u="none" strike="noStrike" cap="none" normalizeH="0" baseline="0" dirty="0">
                        <a:ln>
                          <a:noFill/>
                        </a:ln>
                        <a:solidFill>
                          <a:srgbClr val="FF0000"/>
                        </a:solidFill>
                        <a:effectLst/>
                        <a:latin typeface="Times New Roman" panose="02020603050405020304" pitchFamily="18"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57754" name="Text Box 58"/>
          <p:cNvSpPr txBox="1">
            <a:spLocks noChangeArrowheads="1"/>
          </p:cNvSpPr>
          <p:nvPr/>
        </p:nvSpPr>
        <p:spPr bwMode="auto">
          <a:xfrm>
            <a:off x="10521060" y="1870074"/>
            <a:ext cx="4517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a:solidFill>
                  <a:srgbClr val="FF0000"/>
                </a:solidFill>
                <a:latin typeface=".VnTime" panose="020B7200000000000000" pitchFamily="34" charset="0"/>
                <a:cs typeface="Arial" panose="020B0604020202020204" pitchFamily="34" charset="0"/>
              </a:rPr>
              <a:t>x</a:t>
            </a:r>
          </a:p>
        </p:txBody>
      </p:sp>
      <p:sp>
        <p:nvSpPr>
          <p:cNvPr id="157755" name="Text Box 59"/>
          <p:cNvSpPr txBox="1">
            <a:spLocks noChangeArrowheads="1"/>
          </p:cNvSpPr>
          <p:nvPr/>
        </p:nvSpPr>
        <p:spPr bwMode="auto">
          <a:xfrm>
            <a:off x="8492966" y="2430630"/>
            <a:ext cx="3381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600" dirty="0">
                <a:solidFill>
                  <a:srgbClr val="FF0000"/>
                </a:solidFill>
                <a:latin typeface=".VnTime" panose="020B7200000000000000" pitchFamily="34" charset="0"/>
                <a:cs typeface="Arial" panose="020B0604020202020204" pitchFamily="34" charset="0"/>
              </a:rPr>
              <a:t>x</a:t>
            </a:r>
          </a:p>
        </p:txBody>
      </p:sp>
      <p:sp>
        <p:nvSpPr>
          <p:cNvPr id="157756" name="Text Box 60"/>
          <p:cNvSpPr txBox="1">
            <a:spLocks noChangeArrowheads="1"/>
          </p:cNvSpPr>
          <p:nvPr/>
        </p:nvSpPr>
        <p:spPr bwMode="auto">
          <a:xfrm>
            <a:off x="10554095" y="2935069"/>
            <a:ext cx="41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600">
                <a:solidFill>
                  <a:srgbClr val="FF0000"/>
                </a:solidFill>
                <a:latin typeface=".VnTime" panose="020B7200000000000000" pitchFamily="34" charset="0"/>
                <a:cs typeface="Arial" panose="020B0604020202020204" pitchFamily="34" charset="0"/>
              </a:rPr>
              <a:t>x</a:t>
            </a:r>
          </a:p>
        </p:txBody>
      </p:sp>
      <p:sp>
        <p:nvSpPr>
          <p:cNvPr id="157757" name="Text Box 61"/>
          <p:cNvSpPr txBox="1">
            <a:spLocks noChangeArrowheads="1"/>
          </p:cNvSpPr>
          <p:nvPr/>
        </p:nvSpPr>
        <p:spPr bwMode="auto">
          <a:xfrm>
            <a:off x="10577860" y="3435440"/>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a:solidFill>
                  <a:srgbClr val="FF0000"/>
                </a:solidFill>
                <a:latin typeface=".VnTime" panose="020B7200000000000000" pitchFamily="34" charset="0"/>
                <a:cs typeface="Arial" panose="020B0604020202020204" pitchFamily="34" charset="0"/>
              </a:rPr>
              <a:t>x</a:t>
            </a:r>
          </a:p>
        </p:txBody>
      </p:sp>
      <p:sp>
        <p:nvSpPr>
          <p:cNvPr id="157758" name="Text Box 62"/>
          <p:cNvSpPr txBox="1">
            <a:spLocks noChangeArrowheads="1"/>
          </p:cNvSpPr>
          <p:nvPr/>
        </p:nvSpPr>
        <p:spPr bwMode="auto">
          <a:xfrm>
            <a:off x="8566043" y="3727827"/>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a:solidFill>
                  <a:srgbClr val="FF0000"/>
                </a:solidFill>
                <a:latin typeface=".VnTime" panose="020B7200000000000000" pitchFamily="34" charset="0"/>
                <a:cs typeface="Arial" panose="020B0604020202020204" pitchFamily="34" charset="0"/>
              </a:rPr>
              <a:t>x</a:t>
            </a:r>
          </a:p>
        </p:txBody>
      </p:sp>
      <p:sp>
        <p:nvSpPr>
          <p:cNvPr id="157759" name="Text Box 63"/>
          <p:cNvSpPr txBox="1">
            <a:spLocks noChangeArrowheads="1"/>
          </p:cNvSpPr>
          <p:nvPr/>
        </p:nvSpPr>
        <p:spPr bwMode="auto">
          <a:xfrm>
            <a:off x="8549184" y="4110887"/>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a:solidFill>
                  <a:srgbClr val="FF0000"/>
                </a:solidFill>
                <a:latin typeface=".VnTime" panose="020B7200000000000000" pitchFamily="34" charset="0"/>
                <a:cs typeface="Arial" panose="020B0604020202020204" pitchFamily="34" charset="0"/>
              </a:rPr>
              <a:t>x</a:t>
            </a:r>
          </a:p>
        </p:txBody>
      </p:sp>
      <p:sp>
        <p:nvSpPr>
          <p:cNvPr id="157760" name="Text Box 64"/>
          <p:cNvSpPr txBox="1">
            <a:spLocks noChangeArrowheads="1"/>
          </p:cNvSpPr>
          <p:nvPr/>
        </p:nvSpPr>
        <p:spPr bwMode="auto">
          <a:xfrm>
            <a:off x="8492966" y="4555395"/>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a:solidFill>
                  <a:srgbClr val="FF0000"/>
                </a:solidFill>
                <a:latin typeface=".VnTime" panose="020B7200000000000000" pitchFamily="34" charset="0"/>
                <a:cs typeface="Arial" panose="020B0604020202020204" pitchFamily="34" charset="0"/>
              </a:rPr>
              <a:t>x</a:t>
            </a:r>
          </a:p>
        </p:txBody>
      </p:sp>
      <p:sp>
        <p:nvSpPr>
          <p:cNvPr id="157761" name="Text Box 65"/>
          <p:cNvSpPr txBox="1">
            <a:spLocks noChangeArrowheads="1"/>
          </p:cNvSpPr>
          <p:nvPr/>
        </p:nvSpPr>
        <p:spPr bwMode="auto">
          <a:xfrm>
            <a:off x="10619723" y="4901625"/>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a:solidFill>
                  <a:srgbClr val="FF0000"/>
                </a:solidFill>
                <a:latin typeface=".VnTime" panose="020B7200000000000000" pitchFamily="34" charset="0"/>
                <a:cs typeface="Arial" panose="020B0604020202020204" pitchFamily="34" charset="0"/>
              </a:rPr>
              <a:t>x</a:t>
            </a:r>
          </a:p>
        </p:txBody>
      </p:sp>
      <p:sp>
        <p:nvSpPr>
          <p:cNvPr id="157762" name="Text Box 66"/>
          <p:cNvSpPr txBox="1">
            <a:spLocks noChangeArrowheads="1"/>
          </p:cNvSpPr>
          <p:nvPr/>
        </p:nvSpPr>
        <p:spPr bwMode="auto">
          <a:xfrm>
            <a:off x="10554095" y="5465290"/>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a:solidFill>
                  <a:srgbClr val="FF0000"/>
                </a:solidFill>
                <a:latin typeface=".VnTime" panose="020B7200000000000000" pitchFamily="34" charset="0"/>
                <a:cs typeface="Arial" panose="020B0604020202020204" pitchFamily="34" charset="0"/>
              </a:rPr>
              <a:t>x</a:t>
            </a:r>
          </a:p>
        </p:txBody>
      </p:sp>
      <p:sp>
        <p:nvSpPr>
          <p:cNvPr id="157763" name="Text Box 67"/>
          <p:cNvSpPr txBox="1">
            <a:spLocks noChangeArrowheads="1"/>
          </p:cNvSpPr>
          <p:nvPr/>
        </p:nvSpPr>
        <p:spPr bwMode="auto">
          <a:xfrm>
            <a:off x="10521060" y="6025423"/>
            <a:ext cx="3914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a:solidFill>
                  <a:srgbClr val="FF0000"/>
                </a:solidFill>
                <a:latin typeface=".VnTime" panose="020B7200000000000000" pitchFamily="34" charset="0"/>
                <a:cs typeface="Arial" panose="020B0604020202020204" pitchFamily="34" charset="0"/>
              </a:rPr>
              <a:t>x</a:t>
            </a:r>
          </a:p>
        </p:txBody>
      </p:sp>
    </p:spTree>
    <p:extLst>
      <p:ext uri="{BB962C8B-B14F-4D97-AF65-F5344CB8AC3E}">
        <p14:creationId xmlns:p14="http://schemas.microsoft.com/office/powerpoint/2010/main" val="5728878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checkerboard(across)">
                                      <p:cBhvr>
                                        <p:cTn id="7" dur="500"/>
                                        <p:tgtEl>
                                          <p:spTgt spid="92165"/>
                                        </p:tgtEl>
                                      </p:cBhvr>
                                    </p:animEffect>
                                  </p:childTnLst>
                                </p:cTn>
                              </p:par>
                              <p:par>
                                <p:cTn id="8" presetID="3" presetClass="entr" presetSubtype="10" fill="hold" nodeType="withEffect">
                                  <p:stCondLst>
                                    <p:cond delay="0"/>
                                  </p:stCondLst>
                                  <p:childTnLst>
                                    <p:set>
                                      <p:cBhvr>
                                        <p:cTn id="9" dur="1" fill="hold">
                                          <p:stCondLst>
                                            <p:cond delay="0"/>
                                          </p:stCondLst>
                                        </p:cTn>
                                        <p:tgtEl>
                                          <p:spTgt spid="92165"/>
                                        </p:tgtEl>
                                        <p:attrNameLst>
                                          <p:attrName>style.visibility</p:attrName>
                                        </p:attrNameLst>
                                      </p:cBhvr>
                                      <p:to>
                                        <p:strVal val="visible"/>
                                      </p:to>
                                    </p:set>
                                    <p:animEffect transition="in" filter="blinds(horizontal)">
                                      <p:cBhvr>
                                        <p:cTn id="10" dur="500"/>
                                        <p:tgtEl>
                                          <p:spTgt spid="921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7754"/>
                                        </p:tgtEl>
                                        <p:attrNameLst>
                                          <p:attrName>style.visibility</p:attrName>
                                        </p:attrNameLst>
                                      </p:cBhvr>
                                      <p:to>
                                        <p:strVal val="visible"/>
                                      </p:to>
                                    </p:set>
                                    <p:animEffect transition="in" filter="blinds(horizontal)">
                                      <p:cBhvr>
                                        <p:cTn id="15" dur="500"/>
                                        <p:tgtEl>
                                          <p:spTgt spid="157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7755"/>
                                        </p:tgtEl>
                                        <p:attrNameLst>
                                          <p:attrName>style.visibility</p:attrName>
                                        </p:attrNameLst>
                                      </p:cBhvr>
                                      <p:to>
                                        <p:strVal val="visible"/>
                                      </p:to>
                                    </p:set>
                                    <p:animEffect transition="in" filter="blinds(horizontal)">
                                      <p:cBhvr>
                                        <p:cTn id="20" dur="500"/>
                                        <p:tgtEl>
                                          <p:spTgt spid="1577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7756"/>
                                        </p:tgtEl>
                                        <p:attrNameLst>
                                          <p:attrName>style.visibility</p:attrName>
                                        </p:attrNameLst>
                                      </p:cBhvr>
                                      <p:to>
                                        <p:strVal val="visible"/>
                                      </p:to>
                                    </p:set>
                                    <p:animEffect transition="in" filter="blinds(horizontal)">
                                      <p:cBhvr>
                                        <p:cTn id="25" dur="500"/>
                                        <p:tgtEl>
                                          <p:spTgt spid="1577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7757"/>
                                        </p:tgtEl>
                                        <p:attrNameLst>
                                          <p:attrName>style.visibility</p:attrName>
                                        </p:attrNameLst>
                                      </p:cBhvr>
                                      <p:to>
                                        <p:strVal val="visible"/>
                                      </p:to>
                                    </p:set>
                                    <p:animEffect transition="in" filter="blinds(horizontal)">
                                      <p:cBhvr>
                                        <p:cTn id="30" dur="500"/>
                                        <p:tgtEl>
                                          <p:spTgt spid="15775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7758"/>
                                        </p:tgtEl>
                                        <p:attrNameLst>
                                          <p:attrName>style.visibility</p:attrName>
                                        </p:attrNameLst>
                                      </p:cBhvr>
                                      <p:to>
                                        <p:strVal val="visible"/>
                                      </p:to>
                                    </p:set>
                                    <p:animEffect transition="in" filter="blinds(horizontal)">
                                      <p:cBhvr>
                                        <p:cTn id="35" dur="500"/>
                                        <p:tgtEl>
                                          <p:spTgt spid="1577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7759"/>
                                        </p:tgtEl>
                                        <p:attrNameLst>
                                          <p:attrName>style.visibility</p:attrName>
                                        </p:attrNameLst>
                                      </p:cBhvr>
                                      <p:to>
                                        <p:strVal val="visible"/>
                                      </p:to>
                                    </p:set>
                                    <p:animEffect transition="in" filter="blinds(horizontal)">
                                      <p:cBhvr>
                                        <p:cTn id="40" dur="500"/>
                                        <p:tgtEl>
                                          <p:spTgt spid="15775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7760"/>
                                        </p:tgtEl>
                                        <p:attrNameLst>
                                          <p:attrName>style.visibility</p:attrName>
                                        </p:attrNameLst>
                                      </p:cBhvr>
                                      <p:to>
                                        <p:strVal val="visible"/>
                                      </p:to>
                                    </p:set>
                                    <p:animEffect transition="in" filter="blinds(horizontal)">
                                      <p:cBhvr>
                                        <p:cTn id="45" dur="500"/>
                                        <p:tgtEl>
                                          <p:spTgt spid="15776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7761"/>
                                        </p:tgtEl>
                                        <p:attrNameLst>
                                          <p:attrName>style.visibility</p:attrName>
                                        </p:attrNameLst>
                                      </p:cBhvr>
                                      <p:to>
                                        <p:strVal val="visible"/>
                                      </p:to>
                                    </p:set>
                                    <p:animEffect transition="in" filter="blinds(horizontal)">
                                      <p:cBhvr>
                                        <p:cTn id="50" dur="500"/>
                                        <p:tgtEl>
                                          <p:spTgt spid="1577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57762"/>
                                        </p:tgtEl>
                                        <p:attrNameLst>
                                          <p:attrName>style.visibility</p:attrName>
                                        </p:attrNameLst>
                                      </p:cBhvr>
                                      <p:to>
                                        <p:strVal val="visible"/>
                                      </p:to>
                                    </p:set>
                                    <p:animEffect transition="in" filter="blinds(horizontal)">
                                      <p:cBhvr>
                                        <p:cTn id="55" dur="500"/>
                                        <p:tgtEl>
                                          <p:spTgt spid="15776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7763"/>
                                        </p:tgtEl>
                                        <p:attrNameLst>
                                          <p:attrName>style.visibility</p:attrName>
                                        </p:attrNameLst>
                                      </p:cBhvr>
                                      <p:to>
                                        <p:strVal val="visible"/>
                                      </p:to>
                                    </p:set>
                                    <p:animEffect transition="in" filter="blinds(horizontal)">
                                      <p:cBhvr>
                                        <p:cTn id="60" dur="500"/>
                                        <p:tgtEl>
                                          <p:spTgt spid="15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54" grpId="0"/>
      <p:bldP spid="157755" grpId="0"/>
      <p:bldP spid="157756" grpId="0"/>
      <p:bldP spid="157757" grpId="0"/>
      <p:bldP spid="157758" grpId="0"/>
      <p:bldP spid="157759" grpId="0"/>
      <p:bldP spid="157760" grpId="0"/>
      <p:bldP spid="157761" grpId="0"/>
      <p:bldP spid="157762" grpId="0"/>
      <p:bldP spid="1577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0416" y="460364"/>
            <a:ext cx="10919791" cy="5386090"/>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ca </a:t>
            </a:r>
            <a:r>
              <a:rPr lang="en-US" sz="3200" b="1" dirty="0" err="1">
                <a:solidFill>
                  <a:srgbClr val="FF0000"/>
                </a:solidFill>
                <a:latin typeface="Times New Roman" panose="02020603050405020304" pitchFamily="18" charset="0"/>
                <a:cs typeface="Times New Roman" panose="02020603050405020304" pitchFamily="18" charset="0"/>
              </a:rPr>
              <a:t>dao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1.Tay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tay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miệng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trễ</a:t>
            </a:r>
            <a:r>
              <a:rPr lang="en-US" sz="3200" dirty="0">
                <a:solidFill>
                  <a:srgbClr val="002060"/>
                </a:solidFill>
                <a:latin typeface="Times New Roman" panose="02020603050405020304" pitchFamily="18" charset="0"/>
                <a:cs typeface="Times New Roman" panose="02020603050405020304" pitchFamily="18" charset="0"/>
              </a:rPr>
              <a:t>.</a:t>
            </a:r>
          </a:p>
          <a:p>
            <a:r>
              <a:rPr lang="en-US" sz="3200" dirty="0">
                <a:solidFill>
                  <a:srgbClr val="002060"/>
                </a:solidFill>
                <a:latin typeface="Times New Roman" panose="02020603050405020304" pitchFamily="18" charset="0"/>
                <a:cs typeface="Times New Roman" panose="02020603050405020304" pitchFamily="18" charset="0"/>
              </a:rPr>
              <a:t>2. </a:t>
            </a:r>
            <a:r>
              <a:rPr lang="vi-VN" sz="3200" dirty="0">
                <a:solidFill>
                  <a:srgbClr val="002060"/>
                </a:solidFill>
                <a:latin typeface="Times New Roman" panose="02020603050405020304" pitchFamily="18" charset="0"/>
                <a:cs typeface="Times New Roman" panose="02020603050405020304" pitchFamily="18" charset="0"/>
              </a:rPr>
              <a:t>Giàu đâu những kẻ ngủ trưa, </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S</a:t>
            </a:r>
            <a:r>
              <a:rPr lang="vi-VN" sz="3200" dirty="0">
                <a:solidFill>
                  <a:srgbClr val="002060"/>
                </a:solidFill>
                <a:latin typeface="Times New Roman" panose="02020603050405020304" pitchFamily="18" charset="0"/>
                <a:cs typeface="Times New Roman" panose="02020603050405020304" pitchFamily="18" charset="0"/>
              </a:rPr>
              <a:t>ang đâu những kẻ say sưa tối ngày.</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3.</a:t>
            </a:r>
            <a:r>
              <a:rPr lang="vi-VN" sz="3200" dirty="0">
                <a:solidFill>
                  <a:srgbClr val="002060"/>
                </a:solidFill>
                <a:latin typeface="Times New Roman" panose="02020603050405020304" pitchFamily="18" charset="0"/>
                <a:cs typeface="Times New Roman" panose="02020603050405020304" pitchFamily="18" charset="0"/>
              </a:rPr>
              <a:t> Nước lã mà vã nên hồ</a:t>
            </a:r>
          </a:p>
          <a:p>
            <a:r>
              <a:rPr lang="vi-VN" sz="3200" dirty="0">
                <a:solidFill>
                  <a:srgbClr val="002060"/>
                </a:solidFill>
                <a:latin typeface="Times New Roman" panose="02020603050405020304" pitchFamily="18" charset="0"/>
                <a:cs typeface="Times New Roman" panose="02020603050405020304" pitchFamily="18" charset="0"/>
              </a:rPr>
              <a:t>Tay không mà dựng cơ đồ mới ngoan</a:t>
            </a:r>
          </a:p>
          <a:p>
            <a:r>
              <a:rPr lang="en-US" sz="3200" dirty="0">
                <a:solidFill>
                  <a:srgbClr val="002060"/>
                </a:solidFill>
                <a:latin typeface="Times New Roman" panose="02020603050405020304" pitchFamily="18" charset="0"/>
                <a:cs typeface="Times New Roman" panose="02020603050405020304" pitchFamily="18" charset="0"/>
              </a:rPr>
              <a:t>4.</a:t>
            </a:r>
            <a:r>
              <a:rPr lang="vi-VN" sz="3200" dirty="0">
                <a:solidFill>
                  <a:srgbClr val="002060"/>
                </a:solidFill>
                <a:latin typeface="Times New Roman" panose="02020603050405020304" pitchFamily="18" charset="0"/>
                <a:cs typeface="Times New Roman" panose="02020603050405020304" pitchFamily="18" charset="0"/>
              </a:rPr>
              <a:t> Rủ nhau đi cấy đi cày</a:t>
            </a:r>
          </a:p>
          <a:p>
            <a:r>
              <a:rPr lang="vi-VN" sz="3200" dirty="0">
                <a:solidFill>
                  <a:srgbClr val="002060"/>
                </a:solidFill>
                <a:latin typeface="Times New Roman" panose="02020603050405020304" pitchFamily="18" charset="0"/>
                <a:cs typeface="Times New Roman" panose="02020603050405020304" pitchFamily="18" charset="0"/>
              </a:rPr>
              <a:t>Bây giờ khó nhọc, có ngày phong lưu</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5.  </a:t>
            </a:r>
            <a:r>
              <a:rPr lang="vi-VN" sz="3200" dirty="0">
                <a:solidFill>
                  <a:srgbClr val="002060"/>
                </a:solidFill>
                <a:latin typeface="Times New Roman" panose="02020603050405020304" pitchFamily="18" charset="0"/>
                <a:cs typeface="Times New Roman" panose="02020603050405020304" pitchFamily="18" charset="0"/>
              </a:rPr>
              <a:t>Có làm thì mới có ăn </a:t>
            </a:r>
          </a:p>
          <a:p>
            <a:r>
              <a:rPr lang="vi-VN" sz="3200" dirty="0">
                <a:solidFill>
                  <a:srgbClr val="002060"/>
                </a:solidFill>
                <a:latin typeface="Times New Roman" panose="02020603050405020304" pitchFamily="18" charset="0"/>
                <a:cs typeface="Times New Roman" panose="02020603050405020304" pitchFamily="18" charset="0"/>
              </a:rPr>
              <a:t>Không dưng ai dễ đem phần đến cho.</a:t>
            </a:r>
            <a:endParaRPr lang="en-US" sz="3200" dirty="0">
              <a:solidFill>
                <a:srgbClr val="002060"/>
              </a:solidFill>
              <a:latin typeface="Times New Roman" panose="02020603050405020304" pitchFamily="18" charset="0"/>
              <a:cs typeface="Times New Roman" panose="02020603050405020304" pitchFamily="18" charset="0"/>
            </a:endParaRPr>
          </a:p>
          <a:p>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10" name="Cloud Callout 9"/>
          <p:cNvSpPr/>
          <p:nvPr/>
        </p:nvSpPr>
        <p:spPr>
          <a:xfrm>
            <a:off x="1575453" y="1602296"/>
            <a:ext cx="8721486" cy="3102226"/>
          </a:xfrm>
          <a:prstGeom prst="cloudCallout">
            <a:avLst/>
          </a:prstGeom>
        </p:spPr>
        <p:style>
          <a:lnRef idx="2">
            <a:schemeClr val="accent5"/>
          </a:lnRef>
          <a:fillRef idx="1">
            <a:schemeClr val="lt1"/>
          </a:fillRef>
          <a:effectRef idx="0">
            <a:schemeClr val="accent5"/>
          </a:effectRef>
          <a:fontRef idx="minor">
            <a:schemeClr val="dk1"/>
          </a:fontRef>
        </p:style>
        <p:txBody>
          <a:bodyPr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defRPr/>
            </a:pPr>
            <a:r>
              <a:rPr lang="en-US" altLang="en-US" sz="3200" b="1" i="1">
                <a:solidFill>
                  <a:srgbClr val="FF0000"/>
                </a:solidFill>
                <a:latin typeface="Times New Roman" panose="02020603050405020304" pitchFamily="18" charset="0"/>
                <a:cs typeface="Times New Roman" panose="02020603050405020304" pitchFamily="18" charset="0"/>
              </a:rPr>
              <a:t>Tìm </a:t>
            </a:r>
            <a:r>
              <a:rPr lang="en-US" altLang="en-US" sz="3200" b="1" i="1" dirty="0" err="1">
                <a:solidFill>
                  <a:srgbClr val="FF0000"/>
                </a:solidFill>
                <a:latin typeface="Times New Roman" panose="02020603050405020304" pitchFamily="18" charset="0"/>
                <a:cs typeface="Times New Roman" panose="02020603050405020304" pitchFamily="18" charset="0"/>
              </a:rPr>
              <a:t>những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câu</a:t>
            </a:r>
            <a:r>
              <a:rPr lang="en-US" altLang="en-US" sz="3200" b="1" i="1" dirty="0">
                <a:solidFill>
                  <a:srgbClr val="FF0000"/>
                </a:solidFill>
                <a:latin typeface="Times New Roman" panose="02020603050405020304" pitchFamily="18" charset="0"/>
                <a:cs typeface="Times New Roman" panose="02020603050405020304" pitchFamily="18" charset="0"/>
              </a:rPr>
              <a:t> ca </a:t>
            </a:r>
            <a:r>
              <a:rPr lang="en-US" altLang="en-US" sz="3200" b="1" i="1" dirty="0" err="1">
                <a:solidFill>
                  <a:srgbClr val="FF0000"/>
                </a:solidFill>
                <a:latin typeface="Times New Roman" panose="02020603050405020304" pitchFamily="18" charset="0"/>
                <a:cs typeface="Times New Roman" panose="02020603050405020304" pitchFamily="18" charset="0"/>
              </a:rPr>
              <a:t>dao</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tục</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ngữ</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thành</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err="1">
                <a:solidFill>
                  <a:srgbClr val="FF0000"/>
                </a:solidFill>
                <a:latin typeface="Times New Roman" panose="02020603050405020304" pitchFamily="18" charset="0"/>
                <a:cs typeface="Times New Roman" panose="02020603050405020304" pitchFamily="18" charset="0"/>
              </a:rPr>
              <a:t>ngữ</a:t>
            </a:r>
            <a:r>
              <a:rPr lang="en-US" altLang="en-US" sz="3200" b="1" i="1">
                <a:solidFill>
                  <a:srgbClr val="FF0000"/>
                </a:solidFill>
                <a:latin typeface="Times New Roman" panose="02020603050405020304" pitchFamily="18" charset="0"/>
                <a:cs typeface="Times New Roman" panose="02020603050405020304" pitchFamily="18" charset="0"/>
              </a:rPr>
              <a:t> nói </a:t>
            </a:r>
            <a:r>
              <a:rPr lang="en-US" altLang="en-US" sz="3200" b="1" i="1" dirty="0" err="1">
                <a:solidFill>
                  <a:srgbClr val="FF0000"/>
                </a:solidFill>
                <a:latin typeface="Times New Roman" panose="02020603050405020304" pitchFamily="18" charset="0"/>
                <a:cs typeface="Times New Roman" panose="02020603050405020304" pitchFamily="18" charset="0"/>
              </a:rPr>
              <a:t>về</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lao</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động</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006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 calcmode="lin" valueType="num">
                                      <p:cBhvr>
                                        <p:cTn id="16" dur="500"/>
                                        <p:tgtEl>
                                          <p:spTgt spid="10"/>
                                        </p:tgtEl>
                                        <p:attrNameLst>
                                          <p:attrName>style.rotation</p:attrName>
                                        </p:attrNameLst>
                                      </p:cBhvr>
                                      <p:tavLst>
                                        <p:tav tm="0">
                                          <p:val>
                                            <p:fltVal val="0"/>
                                          </p:val>
                                        </p:tav>
                                        <p:tav tm="100000">
                                          <p:val>
                                            <p:fltVal val="90"/>
                                          </p:val>
                                        </p:tav>
                                      </p:tavLst>
                                    </p:anim>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01CA0F3-F903-41B5-AFD9-8BE943478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76" b="3176"/>
          <a:stretch/>
        </p:blipFill>
        <p:spPr bwMode="auto">
          <a:xfrm>
            <a:off x="2593962" y="927652"/>
            <a:ext cx="7295622" cy="38431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AA9546-2FAC-4064-841F-F6FA81B10B5E}"/>
              </a:ext>
            </a:extLst>
          </p:cNvPr>
          <p:cNvSpPr txBox="1"/>
          <p:nvPr/>
        </p:nvSpPr>
        <p:spPr>
          <a:xfrm>
            <a:off x="224356" y="172278"/>
            <a:ext cx="1149056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Giảm hàng loạt các loại phí, lệ phí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Giảm thuế cho doanh nghiệp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Hỗ trợ người lao động tạm hoãn hợp đồng, nghỉ không lương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Hỗ trợ lao động tự do</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8322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2.70833E-6 7.40741E-7 L 0.18698 0.30208 " pathEditMode="relative" rAng="0" ptsTypes="AA">
                                      <p:cBhvr>
                                        <p:cTn id="6" dur="2000" fill="hold"/>
                                        <p:tgtEl>
                                          <p:spTgt spid="3074"/>
                                        </p:tgtEl>
                                        <p:attrNameLst>
                                          <p:attrName>ppt_x</p:attrName>
                                          <p:attrName>ppt_y</p:attrName>
                                        </p:attrNameLst>
                                      </p:cBhvr>
                                      <p:rCtr x="9401" y="15093"/>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ự án mở rộng nhà máy Samsung Thái Nguyên">
            <a:extLst>
              <a:ext uri="{FF2B5EF4-FFF2-40B4-BE49-F238E27FC236}">
                <a16:creationId xmlns:a16="http://schemas.microsoft.com/office/drawing/2014/main" id="{88240F4D-24D8-4578-9638-F6593FEAD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835" y="84629"/>
            <a:ext cx="5277069" cy="34300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FFB5549-62A2-46AB-9D1D-E745EB2BE827}"/>
              </a:ext>
            </a:extLst>
          </p:cNvPr>
          <p:cNvPicPr>
            <a:picLocks noChangeAspect="1"/>
          </p:cNvPicPr>
          <p:nvPr/>
        </p:nvPicPr>
        <p:blipFill>
          <a:blip r:embed="rId3"/>
          <a:stretch>
            <a:fillRect/>
          </a:stretch>
        </p:blipFill>
        <p:spPr>
          <a:xfrm>
            <a:off x="156543" y="127490"/>
            <a:ext cx="6015580" cy="3387234"/>
          </a:xfrm>
          <a:prstGeom prst="rect">
            <a:avLst/>
          </a:prstGeom>
        </p:spPr>
      </p:pic>
      <p:sp>
        <p:nvSpPr>
          <p:cNvPr id="8" name="TextBox 7">
            <a:extLst>
              <a:ext uri="{FF2B5EF4-FFF2-40B4-BE49-F238E27FC236}">
                <a16:creationId xmlns:a16="http://schemas.microsoft.com/office/drawing/2014/main" id="{6E3CDD93-A33D-4B62-B5F3-4177768B5E58}"/>
              </a:ext>
            </a:extLst>
          </p:cNvPr>
          <p:cNvSpPr txBox="1"/>
          <p:nvPr/>
        </p:nvSpPr>
        <p:spPr>
          <a:xfrm>
            <a:off x="443947" y="3800061"/>
            <a:ext cx="11304105" cy="2677656"/>
          </a:xfrm>
          <a:prstGeom prst="rect">
            <a:avLst/>
          </a:prstGeom>
          <a:noFill/>
        </p:spPr>
        <p:txBody>
          <a:bodyPr wrap="square">
            <a:spAutoFit/>
          </a:bodyPr>
          <a:lstStyle/>
          <a:p>
            <a:r>
              <a:rPr lang="vi-VN" sz="2800" b="1" i="0">
                <a:solidFill>
                  <a:srgbClr val="000000"/>
                </a:solidFill>
                <a:effectLst/>
                <a:latin typeface="Arial" panose="020B0604020202020204" pitchFamily="34" charset="0"/>
              </a:rPr>
              <a:t>Giải quyết việc làm cho khoảng 70 nghìn lao động, giá trị xuất khẩu hàng hóa hàng năm lên tới hàng chục tỷ USD, cùng với đó là đóng góp nhiều nghìn tỷ đồng cho ngân sách Nhà nước…, Công ty TNHH Samsung Electronic Việt Nam Thái Nguyên (SEVT) đã và đang có rất nhiều ảnh hưởng đến việc phát triển kinh tế – xã hội chung của tỉnh. </a:t>
            </a:r>
            <a:endParaRPr lang="vi-VN" sz="2800"/>
          </a:p>
        </p:txBody>
      </p:sp>
      <p:sp>
        <p:nvSpPr>
          <p:cNvPr id="9" name="TextBox 8">
            <a:extLst>
              <a:ext uri="{FF2B5EF4-FFF2-40B4-BE49-F238E27FC236}">
                <a16:creationId xmlns:a16="http://schemas.microsoft.com/office/drawing/2014/main" id="{6CE1FF1F-646B-4482-A3EE-11768027CC40}"/>
              </a:ext>
            </a:extLst>
          </p:cNvPr>
          <p:cNvSpPr txBox="1"/>
          <p:nvPr/>
        </p:nvSpPr>
        <p:spPr>
          <a:xfrm>
            <a:off x="351182" y="4502428"/>
            <a:ext cx="113968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Tại sao SamSung chọn Việt Nam để đầu tư?</a:t>
            </a:r>
          </a:p>
        </p:txBody>
      </p:sp>
    </p:spTree>
    <p:extLst>
      <p:ext uri="{BB962C8B-B14F-4D97-AF65-F5344CB8AC3E}">
        <p14:creationId xmlns:p14="http://schemas.microsoft.com/office/powerpoint/2010/main" val="277672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B5E50E-966C-4816-9517-A2E895BB25B7}"/>
              </a:ext>
            </a:extLst>
          </p:cNvPr>
          <p:cNvSpPr txBox="1"/>
          <p:nvPr/>
        </p:nvSpPr>
        <p:spPr>
          <a:xfrm>
            <a:off x="627459" y="228123"/>
            <a:ext cx="10937082"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a:solidFill>
                  <a:prstClr val="black"/>
                </a:solidFill>
                <a:latin typeface="Arial" panose="020B0604020202020204" pitchFamily="34" charset="0"/>
              </a:rPr>
              <a:t>3</a:t>
            </a: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 Chính sách của Nhà nước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Khuyến khích, tạo điều kiện thuận lợi cho các tổ chức, cá nhân trong và ngoài nước đầu tư phát triển sản xuất kinh doanh để giải quyết việc làm cho người lao động</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lang="vi-VN" sz="4000">
                <a:solidFill>
                  <a:prstClr val="black"/>
                </a:solidFill>
                <a:latin typeface="Arial" panose="020B0604020202020204" pitchFamily="34" charset="0"/>
              </a:rPr>
              <a:t>Các hoạt động tạo ra việc làm, tự tạo việc làm, dạy nghề và học nghề để có việc làm, sản xuất, kinh doanh thu hút lao động đều được Nhà nước khuyến khích, tạo điều kiện thuận lợi hoặc giúp đỡ</a:t>
            </a:r>
            <a:endPar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755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DCD1A9-5BF6-4515-A570-A6AF96B93D4E}"/>
              </a:ext>
            </a:extLst>
          </p:cNvPr>
          <p:cNvPicPr>
            <a:picLocks noChangeAspect="1"/>
          </p:cNvPicPr>
          <p:nvPr/>
        </p:nvPicPr>
        <p:blipFill>
          <a:blip r:embed="rId2"/>
          <a:stretch>
            <a:fillRect/>
          </a:stretch>
        </p:blipFill>
        <p:spPr>
          <a:xfrm>
            <a:off x="7081266" y="2411158"/>
            <a:ext cx="4641342" cy="4316448"/>
          </a:xfrm>
          <a:prstGeom prst="rect">
            <a:avLst/>
          </a:prstGeom>
        </p:spPr>
      </p:pic>
      <p:sp>
        <p:nvSpPr>
          <p:cNvPr id="5" name="TextBox 4">
            <a:extLst>
              <a:ext uri="{FF2B5EF4-FFF2-40B4-BE49-F238E27FC236}">
                <a16:creationId xmlns:a16="http://schemas.microsoft.com/office/drawing/2014/main" id="{B1424949-B905-4724-91CA-6F0A5ED5CF42}"/>
              </a:ext>
            </a:extLst>
          </p:cNvPr>
          <p:cNvSpPr txBox="1"/>
          <p:nvPr/>
        </p:nvSpPr>
        <p:spPr>
          <a:xfrm>
            <a:off x="-585216" y="472166"/>
            <a:ext cx="98583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Tình huống</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6000">
                <a:solidFill>
                  <a:prstClr val="black"/>
                </a:solidFill>
                <a:latin typeface="Arial" panose="020B0604020202020204" pitchFamily="34" charset="0"/>
              </a:rPr>
              <a:t>Đặt vấn đề/ SGK-tr 48</a:t>
            </a:r>
            <a:endParaRPr kumimoji="0" lang="vi-VN" sz="6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004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0116CD-A42E-44F1-B635-2BA20EDE9D1D}"/>
              </a:ext>
            </a:extLst>
          </p:cNvPr>
          <p:cNvPicPr>
            <a:picLocks noChangeAspect="1"/>
          </p:cNvPicPr>
          <p:nvPr/>
        </p:nvPicPr>
        <p:blipFill>
          <a:blip r:embed="rId2"/>
          <a:stretch>
            <a:fillRect/>
          </a:stretch>
        </p:blipFill>
        <p:spPr>
          <a:xfrm>
            <a:off x="258416" y="447209"/>
            <a:ext cx="6063904" cy="5963582"/>
          </a:xfrm>
          <a:prstGeom prst="rect">
            <a:avLst/>
          </a:prstGeom>
        </p:spPr>
      </p:pic>
      <p:sp>
        <p:nvSpPr>
          <p:cNvPr id="5" name="TextBox 4">
            <a:extLst>
              <a:ext uri="{FF2B5EF4-FFF2-40B4-BE49-F238E27FC236}">
                <a16:creationId xmlns:a16="http://schemas.microsoft.com/office/drawing/2014/main" id="{00C726CB-A9B3-4CB7-B7F8-84B84CBB9151}"/>
              </a:ext>
            </a:extLst>
          </p:cNvPr>
          <p:cNvSpPr txBox="1"/>
          <p:nvPr/>
        </p:nvSpPr>
        <p:spPr>
          <a:xfrm>
            <a:off x="6679095" y="1659285"/>
            <a:ext cx="5347254" cy="3539430"/>
          </a:xfrm>
          <a:prstGeom prst="rect">
            <a:avLst/>
          </a:prstGeom>
          <a:solidFill>
            <a:schemeClr val="bg2"/>
          </a:solidFill>
          <a:ln>
            <a:solidFill>
              <a:schemeClr val="tx1">
                <a:lumMod val="95000"/>
                <a:lumOff val="5000"/>
              </a:schemeClr>
            </a:solidFill>
          </a:ln>
        </p:spPr>
        <p:txBody>
          <a:bodyPr wrap="square">
            <a:spAutoFit/>
          </a:bodyPr>
          <a:lstStyle/>
          <a:p>
            <a:r>
              <a:rPr lang="vi-VN" sz="2800" b="0">
                <a:solidFill>
                  <a:srgbClr val="000000"/>
                </a:solidFill>
                <a:effectLst/>
              </a:rPr>
              <a:t>Điều 13 Luật Lao động 2019:</a:t>
            </a:r>
          </a:p>
          <a:p>
            <a:r>
              <a:rPr lang="vi-VN" sz="2800" b="0">
                <a:solidFill>
                  <a:srgbClr val="000000"/>
                </a:solidFill>
                <a:effectLst/>
              </a:rPr>
              <a:t>Hợp đồng lao động là sự thỏa thuận giữa người lao động và người sử dụng lao động về việc làm có trả công, tiền lương, điều kiện lao động, quyền và nghĩa vụ của mỗi bên trong quan hệ lao động.</a:t>
            </a:r>
            <a:endParaRPr lang="vi-VN" sz="2800"/>
          </a:p>
        </p:txBody>
      </p:sp>
    </p:spTree>
    <p:extLst>
      <p:ext uri="{BB962C8B-B14F-4D97-AF65-F5344CB8AC3E}">
        <p14:creationId xmlns:p14="http://schemas.microsoft.com/office/powerpoint/2010/main" val="4816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547556" y="229889"/>
            <a:ext cx="11010460" cy="150810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b="1" dirty="0">
                <a:solidFill>
                  <a:prstClr val="black"/>
                </a:solidFill>
                <a:latin typeface=".VnTime" panose="020B7200000000000000" pitchFamily="34" charset="0"/>
                <a:cs typeface="Arial" panose="020B0604020202020204" pitchFamily="34"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Hà</a:t>
            </a:r>
            <a:r>
              <a:rPr lang="en-US" altLang="en-US" sz="3000" b="1" dirty="0">
                <a:solidFill>
                  <a:srgbClr val="C00000"/>
                </a:solidFill>
                <a:latin typeface="Times New Roman" panose="02020603050405020304" pitchFamily="18" charset="0"/>
                <a:cs typeface="Times New Roman" panose="02020603050405020304" pitchFamily="18" charset="0"/>
              </a:rPr>
              <a:t>, 16 </a:t>
            </a:r>
            <a:r>
              <a:rPr lang="en-US" altLang="en-US" sz="3000" b="1" dirty="0" err="1">
                <a:solidFill>
                  <a:srgbClr val="C00000"/>
                </a:solidFill>
                <a:latin typeface="Times New Roman" panose="02020603050405020304" pitchFamily="18" charset="0"/>
                <a:cs typeface="Times New Roman" panose="02020603050405020304" pitchFamily="18" charset="0"/>
              </a:rPr>
              <a:t>tuổi</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học</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hết</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lớp</a:t>
            </a:r>
            <a:r>
              <a:rPr lang="en-US" altLang="en-US" sz="3000" b="1" dirty="0">
                <a:solidFill>
                  <a:srgbClr val="C00000"/>
                </a:solidFill>
                <a:latin typeface="Times New Roman" panose="02020603050405020304" pitchFamily="18" charset="0"/>
                <a:cs typeface="Times New Roman" panose="02020603050405020304" pitchFamily="18" charset="0"/>
              </a:rPr>
              <a:t> 9, do </a:t>
            </a:r>
            <a:r>
              <a:rPr lang="en-US" altLang="en-US" sz="3000" b="1" dirty="0" err="1">
                <a:solidFill>
                  <a:srgbClr val="C00000"/>
                </a:solidFill>
                <a:latin typeface="Times New Roman" panose="02020603050405020304" pitchFamily="18" charset="0"/>
                <a:cs typeface="Times New Roman" panose="02020603050405020304" pitchFamily="18" charset="0"/>
              </a:rPr>
              <a:t>nhà</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đông</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em</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gia</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đình</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khó</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khăn</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Hà</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muốn</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có</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việc</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làm</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để</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giúp</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đỡ</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bố</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mẹ</a:t>
            </a:r>
            <a:r>
              <a:rPr lang="en-US" altLang="en-US" sz="3000" b="1" dirty="0">
                <a:solidFill>
                  <a:srgbClr val="C00000"/>
                </a:solidFill>
                <a:latin typeface="Times New Roman" panose="02020603050405020304" pitchFamily="18" charset="0"/>
                <a:cs typeface="Times New Roman" panose="02020603050405020304" pitchFamily="18" charset="0"/>
              </a:rPr>
              <a:t>. Theo </a:t>
            </a:r>
            <a:r>
              <a:rPr lang="en-US" altLang="en-US" sz="3000" b="1" dirty="0" err="1">
                <a:solidFill>
                  <a:srgbClr val="C00000"/>
                </a:solidFill>
                <a:latin typeface="Times New Roman" panose="02020603050405020304" pitchFamily="18" charset="0"/>
                <a:cs typeface="Times New Roman" panose="02020603050405020304" pitchFamily="18" charset="0"/>
              </a:rPr>
              <a:t>em</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Hà</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có</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thể</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tìm</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việc</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bằng</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cách</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nào</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trong</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các</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cách</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sau</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đây</a:t>
            </a:r>
            <a:r>
              <a:rPr lang="en-US" altLang="en-US" sz="3000" b="1" dirty="0">
                <a:solidFill>
                  <a:srgbClr val="C0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547556" y="2194561"/>
            <a:ext cx="11010460" cy="2779351"/>
          </a:xfrm>
          <a:prstGeom prst="rect">
            <a:avLst/>
          </a:prstGeom>
          <a:ln>
            <a:solidFill>
              <a:srgbClr val="FFC000"/>
            </a:solidFill>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150000"/>
              </a:lnSpc>
              <a:defRPr/>
            </a:pPr>
            <a:r>
              <a:rPr lang="en-US" sz="3000" dirty="0">
                <a:solidFill>
                  <a:prstClr val="black"/>
                </a:solidFill>
                <a:cs typeface="Times New Roman" panose="02020603050405020304" pitchFamily="18" charset="0"/>
              </a:rPr>
              <a:t>a. Xin </a:t>
            </a:r>
            <a:r>
              <a:rPr lang="en-US" sz="3000" dirty="0" err="1">
                <a:solidFill>
                  <a:prstClr val="black"/>
                </a:solidFill>
                <a:cs typeface="Times New Roman" panose="02020603050405020304" pitchFamily="18" charset="0"/>
              </a:rPr>
              <a:t>vào</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biên</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chế</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làm</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việc</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trong</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các</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cơ</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quan</a:t>
            </a:r>
            <a:r>
              <a:rPr lang="en-US" sz="3000" dirty="0">
                <a:solidFill>
                  <a:prstClr val="black"/>
                </a:solidFill>
                <a:cs typeface="Times New Roman" panose="02020603050405020304" pitchFamily="18" charset="0"/>
              </a:rPr>
              <a:t> </a:t>
            </a:r>
            <a:r>
              <a:rPr lang="en-US" sz="3000" err="1">
                <a:solidFill>
                  <a:prstClr val="black"/>
                </a:solidFill>
                <a:cs typeface="Times New Roman" panose="02020603050405020304" pitchFamily="18" charset="0"/>
              </a:rPr>
              <a:t>nhà</a:t>
            </a:r>
            <a:r>
              <a:rPr lang="en-US" sz="3000">
                <a:solidFill>
                  <a:prstClr val="black"/>
                </a:solidFill>
                <a:cs typeface="Times New Roman" panose="02020603050405020304" pitchFamily="18" charset="0"/>
              </a:rPr>
              <a:t> nước</a:t>
            </a:r>
            <a:endParaRPr lang="en-US" sz="3000" dirty="0">
              <a:solidFill>
                <a:prstClr val="black"/>
              </a:solidFill>
              <a:cs typeface="Times New Roman" panose="02020603050405020304" pitchFamily="18" charset="0"/>
            </a:endParaRPr>
          </a:p>
          <a:p>
            <a:pPr eaLnBrk="1" hangingPunct="1">
              <a:lnSpc>
                <a:spcPct val="150000"/>
              </a:lnSpc>
              <a:defRPr/>
            </a:pPr>
            <a:r>
              <a:rPr lang="en-US" sz="3000" dirty="0">
                <a:solidFill>
                  <a:prstClr val="black"/>
                </a:solidFill>
                <a:cs typeface="Times New Roman" panose="02020603050405020304" pitchFamily="18" charset="0"/>
              </a:rPr>
              <a:t>b. Xin </a:t>
            </a:r>
            <a:r>
              <a:rPr lang="en-US" sz="3000" dirty="0" err="1">
                <a:solidFill>
                  <a:prstClr val="black"/>
                </a:solidFill>
                <a:cs typeface="Times New Roman" panose="02020603050405020304" pitchFamily="18" charset="0"/>
              </a:rPr>
              <a:t>làm</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hợp</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đồng</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tại</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các</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cơ</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sở</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sản</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xuất</a:t>
            </a:r>
            <a:r>
              <a:rPr lang="en-US" sz="3000" dirty="0">
                <a:solidFill>
                  <a:prstClr val="black"/>
                </a:solidFill>
                <a:cs typeface="Times New Roman" panose="02020603050405020304" pitchFamily="18" charset="0"/>
              </a:rPr>
              <a:t> </a:t>
            </a:r>
            <a:r>
              <a:rPr lang="en-US" sz="3000" err="1">
                <a:solidFill>
                  <a:prstClr val="black"/>
                </a:solidFill>
                <a:cs typeface="Times New Roman" panose="02020603050405020304" pitchFamily="18" charset="0"/>
              </a:rPr>
              <a:t>kinh</a:t>
            </a:r>
            <a:r>
              <a:rPr lang="en-US" sz="3000">
                <a:solidFill>
                  <a:prstClr val="black"/>
                </a:solidFill>
                <a:cs typeface="Times New Roman" panose="02020603050405020304" pitchFamily="18" charset="0"/>
              </a:rPr>
              <a:t> doanh</a:t>
            </a:r>
            <a:endParaRPr lang="en-US" sz="3000" dirty="0">
              <a:solidFill>
                <a:prstClr val="black"/>
              </a:solidFill>
              <a:cs typeface="Times New Roman" panose="02020603050405020304" pitchFamily="18" charset="0"/>
            </a:endParaRPr>
          </a:p>
          <a:p>
            <a:pPr eaLnBrk="1" hangingPunct="1">
              <a:lnSpc>
                <a:spcPct val="150000"/>
              </a:lnSpc>
              <a:defRPr/>
            </a:pPr>
            <a:r>
              <a:rPr lang="en-US" sz="3000" dirty="0">
                <a:solidFill>
                  <a:prstClr val="black"/>
                </a:solidFill>
                <a:cs typeface="Times New Roman" panose="02020603050405020304" pitchFamily="18" charset="0"/>
              </a:rPr>
              <a:t>c. </a:t>
            </a:r>
            <a:r>
              <a:rPr lang="en-US" sz="3000" dirty="0" err="1">
                <a:solidFill>
                  <a:prstClr val="black"/>
                </a:solidFill>
                <a:cs typeface="Times New Roman" panose="02020603050405020304" pitchFamily="18" charset="0"/>
              </a:rPr>
              <a:t>Nhận</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hàng</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của</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cơ</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sở</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sản</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xuất</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về</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làm</a:t>
            </a:r>
            <a:r>
              <a:rPr lang="en-US" sz="3000" dirty="0">
                <a:solidFill>
                  <a:prstClr val="black"/>
                </a:solidFill>
                <a:cs typeface="Times New Roman" panose="02020603050405020304" pitchFamily="18" charset="0"/>
              </a:rPr>
              <a:t> </a:t>
            </a:r>
            <a:r>
              <a:rPr lang="en-US" sz="3000" err="1">
                <a:solidFill>
                  <a:prstClr val="black"/>
                </a:solidFill>
                <a:cs typeface="Times New Roman" panose="02020603050405020304" pitchFamily="18" charset="0"/>
              </a:rPr>
              <a:t>gia</a:t>
            </a:r>
            <a:r>
              <a:rPr lang="en-US" sz="3000">
                <a:solidFill>
                  <a:prstClr val="black"/>
                </a:solidFill>
                <a:cs typeface="Times New Roman" panose="02020603050405020304" pitchFamily="18" charset="0"/>
              </a:rPr>
              <a:t> công</a:t>
            </a:r>
            <a:endParaRPr lang="en-US" sz="3000" dirty="0">
              <a:solidFill>
                <a:prstClr val="black"/>
              </a:solidFill>
              <a:cs typeface="Times New Roman" panose="02020603050405020304" pitchFamily="18" charset="0"/>
            </a:endParaRPr>
          </a:p>
          <a:p>
            <a:pPr eaLnBrk="1" hangingPunct="1">
              <a:lnSpc>
                <a:spcPct val="150000"/>
              </a:lnSpc>
              <a:defRPr/>
            </a:pPr>
            <a:r>
              <a:rPr lang="en-US" sz="3000" dirty="0">
                <a:solidFill>
                  <a:prstClr val="black"/>
                </a:solidFill>
                <a:cs typeface="Times New Roman" panose="02020603050405020304" pitchFamily="18" charset="0"/>
              </a:rPr>
              <a:t>d. </a:t>
            </a:r>
            <a:r>
              <a:rPr lang="en-US" sz="3000" dirty="0" err="1">
                <a:solidFill>
                  <a:prstClr val="black"/>
                </a:solidFill>
                <a:cs typeface="Times New Roman" panose="02020603050405020304" pitchFamily="18" charset="0"/>
              </a:rPr>
              <a:t>Vay</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tiền</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ngân</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hàng</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để</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lập</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cơ</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sở</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sản</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xuất</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và</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thuê</a:t>
            </a:r>
            <a:r>
              <a:rPr lang="en-US" sz="3000" dirty="0">
                <a:solidFill>
                  <a:prstClr val="black"/>
                </a:solidFill>
                <a:cs typeface="Times New Roman" panose="02020603050405020304" pitchFamily="18" charset="0"/>
              </a:rPr>
              <a:t> </a:t>
            </a:r>
            <a:r>
              <a:rPr lang="en-US" sz="3000" dirty="0" err="1">
                <a:solidFill>
                  <a:prstClr val="black"/>
                </a:solidFill>
                <a:cs typeface="Times New Roman" panose="02020603050405020304" pitchFamily="18" charset="0"/>
              </a:rPr>
              <a:t>thêm</a:t>
            </a:r>
            <a:r>
              <a:rPr lang="en-US" sz="3000" dirty="0">
                <a:solidFill>
                  <a:prstClr val="black"/>
                </a:solidFill>
                <a:cs typeface="Times New Roman" panose="02020603050405020304" pitchFamily="18" charset="0"/>
              </a:rPr>
              <a:t> </a:t>
            </a:r>
            <a:r>
              <a:rPr lang="en-US" sz="3000" err="1">
                <a:solidFill>
                  <a:prstClr val="black"/>
                </a:solidFill>
                <a:cs typeface="Times New Roman" panose="02020603050405020304" pitchFamily="18" charset="0"/>
              </a:rPr>
              <a:t>lao</a:t>
            </a:r>
            <a:r>
              <a:rPr lang="en-US" sz="3000">
                <a:solidFill>
                  <a:prstClr val="black"/>
                </a:solidFill>
                <a:cs typeface="Times New Roman" panose="02020603050405020304" pitchFamily="18" charset="0"/>
              </a:rPr>
              <a:t> động</a:t>
            </a:r>
            <a:endParaRPr lang="en-US" sz="3000" dirty="0">
              <a:solidFill>
                <a:prstClr val="black"/>
              </a:solidFill>
              <a:effectLst>
                <a:outerShdw blurRad="38100" dist="38100" dir="2700000" algn="tl">
                  <a:srgbClr val="FFFFFF"/>
                </a:outerShdw>
              </a:effectLst>
              <a:cs typeface="Times New Roman" panose="02020603050405020304" pitchFamily="18" charset="0"/>
            </a:endParaRPr>
          </a:p>
        </p:txBody>
      </p:sp>
      <p:sp>
        <p:nvSpPr>
          <p:cNvPr id="6" name="Oval 5"/>
          <p:cNvSpPr/>
          <p:nvPr/>
        </p:nvSpPr>
        <p:spPr>
          <a:xfrm rot="19619978">
            <a:off x="424250" y="2950474"/>
            <a:ext cx="628048" cy="6198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3200">
              <a:solidFill>
                <a:srgbClr val="FFFFFF"/>
              </a:solidFill>
              <a:latin typeface="Arial" panose="020B0604020202020204" pitchFamily="34" charset="0"/>
            </a:endParaRPr>
          </a:p>
        </p:txBody>
      </p:sp>
      <p:sp>
        <p:nvSpPr>
          <p:cNvPr id="7" name="Oval 6"/>
          <p:cNvSpPr/>
          <p:nvPr/>
        </p:nvSpPr>
        <p:spPr>
          <a:xfrm>
            <a:off x="412526" y="3805853"/>
            <a:ext cx="593314" cy="5203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en-US" sz="3200">
              <a:solidFill>
                <a:srgbClr val="FFFFFF"/>
              </a:solidFill>
              <a:latin typeface="Arial" panose="020B0604020202020204" pitchFamily="34" charset="0"/>
            </a:endParaRPr>
          </a:p>
        </p:txBody>
      </p:sp>
    </p:spTree>
    <p:extLst>
      <p:ext uri="{BB962C8B-B14F-4D97-AF65-F5344CB8AC3E}">
        <p14:creationId xmlns:p14="http://schemas.microsoft.com/office/powerpoint/2010/main" val="30529659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B5E50E-966C-4816-9517-A2E895BB25B7}"/>
              </a:ext>
            </a:extLst>
          </p:cNvPr>
          <p:cNvSpPr txBox="1"/>
          <p:nvPr/>
        </p:nvSpPr>
        <p:spPr>
          <a:xfrm>
            <a:off x="596348" y="238387"/>
            <a:ext cx="11272993" cy="59246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a:solidFill>
                  <a:prstClr val="black"/>
                </a:solidFill>
                <a:latin typeface="Arial" panose="020B0604020202020204" pitchFamily="34" charset="0"/>
              </a:rPr>
              <a:t>4</a:t>
            </a: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 Một số quy định đối với người lao động chưa thành niên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9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Cấm nhận trẻ em chưa đủ 15 tuổi vào làm việc</a:t>
            </a:r>
          </a:p>
          <a:p>
            <a:pPr marR="0" lvl="0" algn="l" defTabSz="914400" rtl="0" eaLnBrk="1" fontAlgn="auto" latinLnBrk="0" hangingPunct="1">
              <a:lnSpc>
                <a:spcPct val="100000"/>
              </a:lnSpc>
              <a:spcBef>
                <a:spcPts val="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Cấm sử dụng người lao động dưới 18 tuổi làm những công việc nặng nhọc, nguy hiểm hoặc tiếp xúc với các chất độc hại</a:t>
            </a:r>
          </a:p>
          <a:p>
            <a:pPr marR="0" lvl="0" algn="l" defTabSz="914400" rtl="0" eaLnBrk="1" fontAlgn="auto" latinLnBrk="0" hangingPunct="1">
              <a:lnSpc>
                <a:spcPct val="100000"/>
              </a:lnSpc>
              <a:spcBef>
                <a:spcPts val="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Cấm lạm dụng sức lao động của người lao động dưới 18 tuổi. </a:t>
            </a:r>
          </a:p>
          <a:p>
            <a:pPr marR="0" lvl="0" algn="l" defTabSz="914400" rtl="0" eaLnBrk="1" fontAlgn="auto" latinLnBrk="0" hangingPunct="1">
              <a:lnSpc>
                <a:spcPct val="100000"/>
              </a:lnSpc>
              <a:spcBef>
                <a:spcPts val="0"/>
              </a:spcBef>
              <a:spcAft>
                <a:spcPts val="0"/>
              </a:spcAft>
              <a:buClrTx/>
              <a:buSzTx/>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 Cấm cưỡng bức, ngược đãi người lao động.</a:t>
            </a:r>
          </a:p>
        </p:txBody>
      </p:sp>
    </p:spTree>
    <p:extLst>
      <p:ext uri="{BB962C8B-B14F-4D97-AF65-F5344CB8AC3E}">
        <p14:creationId xmlns:p14="http://schemas.microsoft.com/office/powerpoint/2010/main" val="87650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Điểm mới của Bộ luật Hình sự sửa đổi năm 2017 - Luật Việt Tín">
            <a:extLst>
              <a:ext uri="{FF2B5EF4-FFF2-40B4-BE49-F238E27FC236}">
                <a16:creationId xmlns:a16="http://schemas.microsoft.com/office/drawing/2014/main" id="{323430BC-4055-435F-AE3D-BC8D57E03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76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FF7CA1-E8EE-48F5-8958-B00DA09DAACC}"/>
              </a:ext>
            </a:extLst>
          </p:cNvPr>
          <p:cNvSpPr txBox="1"/>
          <p:nvPr/>
        </p:nvSpPr>
        <p:spPr>
          <a:xfrm>
            <a:off x="4476750" y="344556"/>
            <a:ext cx="7715250" cy="5847755"/>
          </a:xfrm>
          <a:prstGeom prst="rect">
            <a:avLst/>
          </a:prstGeom>
          <a:noFill/>
        </p:spPr>
        <p:txBody>
          <a:bodyPr wrap="square">
            <a:spAutoFit/>
          </a:bodyPr>
          <a:lstStyle/>
          <a:p>
            <a:r>
              <a:rPr lang="vi-VN" sz="2200"/>
              <a:t>Điều 296:</a:t>
            </a:r>
          </a:p>
          <a:p>
            <a:r>
              <a:rPr lang="vi-VN" sz="2200"/>
              <a:t>1. Người nào sử dụng người dưới 16 tuổi làm những công việc nặng nhọc, nguy hiểm hoặc tiếp xúc với các chất độc hại theo danh mục mà Nhà nước quy định thuộc một trong các trường hợp sau đây, thì bị phạt tiền từ 30.000.000 đồng đến 200.000.000 đồng, phạt cải tạo không giam giữ đến 03 năm hoặc phạt tù từ 06 tháng đến 03 năm:</a:t>
            </a:r>
          </a:p>
          <a:p>
            <a:endParaRPr lang="vi-VN" sz="2200"/>
          </a:p>
          <a:p>
            <a:r>
              <a:rPr lang="vi-VN" sz="2200"/>
              <a:t>a) Đã bị xử phạt vi phạm hành chính về hành vi này hoặc đã bị kết án về tội này, chưa được xóa án tích mà còn vi phạm;</a:t>
            </a:r>
          </a:p>
          <a:p>
            <a:endParaRPr lang="vi-VN" sz="2200"/>
          </a:p>
          <a:p>
            <a:r>
              <a:rPr lang="vi-VN" sz="2200"/>
              <a:t>b) Gây thương tích hoặc gây tổn hại cho sức khỏe của 01 người với tỷ lệ tổn thương cơ thể từ 31% đến 60%;</a:t>
            </a:r>
          </a:p>
          <a:p>
            <a:endParaRPr lang="vi-VN" sz="2200"/>
          </a:p>
          <a:p>
            <a:r>
              <a:rPr lang="vi-VN" sz="2200"/>
              <a:t>c) Gây thương tích hoặc gây tổn hại cho sức khỏe của 02 người trở lên mà tổng tỷ lệ tổn thương cơ thể của những người này từ 31% đến 60%.</a:t>
            </a:r>
          </a:p>
        </p:txBody>
      </p:sp>
      <p:sp>
        <p:nvSpPr>
          <p:cNvPr id="5" name="TextBox 4">
            <a:extLst>
              <a:ext uri="{FF2B5EF4-FFF2-40B4-BE49-F238E27FC236}">
                <a16:creationId xmlns:a16="http://schemas.microsoft.com/office/drawing/2014/main" id="{737604E3-55A8-46E6-9A4E-54558584311B}"/>
              </a:ext>
            </a:extLst>
          </p:cNvPr>
          <p:cNvSpPr txBox="1"/>
          <p:nvPr/>
        </p:nvSpPr>
        <p:spPr>
          <a:xfrm>
            <a:off x="4680568" y="-66973"/>
            <a:ext cx="7715250" cy="6924973"/>
          </a:xfrm>
          <a:prstGeom prst="rect">
            <a:avLst/>
          </a:prstGeom>
          <a:noFill/>
        </p:spPr>
        <p:txBody>
          <a:bodyPr wrap="square">
            <a:spAutoFit/>
          </a:bodyPr>
          <a:lstStyle/>
          <a:p>
            <a:endParaRPr lang="vi-VN" sz="1200"/>
          </a:p>
          <a:p>
            <a:r>
              <a:rPr lang="vi-VN" sz="2400"/>
              <a:t>2. Phạm tội thuộc một trong các trường hợp sau đây, thì bị phạt tù từ 03 năm đến 07 năm:</a:t>
            </a:r>
          </a:p>
          <a:p>
            <a:endParaRPr lang="vi-VN" sz="2400"/>
          </a:p>
          <a:p>
            <a:r>
              <a:rPr lang="vi-VN" sz="2400"/>
              <a:t>a) Phạm tội 02 lần trở lên;</a:t>
            </a:r>
          </a:p>
          <a:p>
            <a:endParaRPr lang="vi-VN" sz="2400"/>
          </a:p>
          <a:p>
            <a:r>
              <a:rPr lang="vi-VN" sz="2400"/>
              <a:t>b) Đối với 02 người trở lên;</a:t>
            </a:r>
          </a:p>
          <a:p>
            <a:endParaRPr lang="vi-VN" sz="2400"/>
          </a:p>
          <a:p>
            <a:r>
              <a:rPr lang="vi-VN" sz="2400"/>
              <a:t>c) Làm chết 01 người hoặc gây thương tích hoặc gây tổn hại cho sức khỏe 01 người với tỷ lệ tổn thương cơ thể 61% trở lên;</a:t>
            </a:r>
          </a:p>
          <a:p>
            <a:endParaRPr lang="vi-VN" sz="2400"/>
          </a:p>
          <a:p>
            <a:r>
              <a:rPr lang="vi-VN" sz="2400"/>
              <a:t>d) Gây thương tích hoặc gây tổn hại cho sức khỏe của 02 người với tỷ lệ tổn thương cơ thể của mỗi người từ 31% đến 60%;</a:t>
            </a:r>
          </a:p>
          <a:p>
            <a:endParaRPr lang="vi-VN" sz="2400"/>
          </a:p>
          <a:p>
            <a:r>
              <a:rPr lang="vi-VN" sz="2400"/>
              <a:t>đ) Gây thương tích hoặc gây tổn hại cho sức khỏe của 03 người trở lên mà tổng tỷ lệ tổn thương cơ thể của những người này 61% trở lên.</a:t>
            </a:r>
          </a:p>
        </p:txBody>
      </p:sp>
      <p:sp>
        <p:nvSpPr>
          <p:cNvPr id="6" name="TextBox 5">
            <a:extLst>
              <a:ext uri="{FF2B5EF4-FFF2-40B4-BE49-F238E27FC236}">
                <a16:creationId xmlns:a16="http://schemas.microsoft.com/office/drawing/2014/main" id="{37674A25-9A80-4C4F-8637-B79CEB75A553}"/>
              </a:ext>
            </a:extLst>
          </p:cNvPr>
          <p:cNvSpPr txBox="1"/>
          <p:nvPr/>
        </p:nvSpPr>
        <p:spPr>
          <a:xfrm>
            <a:off x="4680568" y="129113"/>
            <a:ext cx="7715250" cy="6063198"/>
          </a:xfrm>
          <a:prstGeom prst="rect">
            <a:avLst/>
          </a:prstGeom>
          <a:noFill/>
        </p:spPr>
        <p:txBody>
          <a:bodyPr wrap="square">
            <a:spAutoFit/>
          </a:bodyPr>
          <a:lstStyle/>
          <a:p>
            <a:endParaRPr lang="vi-VN" sz="1200"/>
          </a:p>
          <a:p>
            <a:r>
              <a:rPr lang="vi-VN" sz="2800"/>
              <a:t>3. Phạm tội thuộc một trong các trường hợp sau đây, thì bị phạt tù từ 05 năm đến 10 năm.</a:t>
            </a:r>
          </a:p>
          <a:p>
            <a:endParaRPr lang="vi-VN" sz="2800"/>
          </a:p>
          <a:p>
            <a:r>
              <a:rPr lang="vi-VN" sz="2800"/>
              <a:t>a) Làm chết 02 người trở lên;</a:t>
            </a:r>
          </a:p>
          <a:p>
            <a:endParaRPr lang="vi-VN" sz="2800"/>
          </a:p>
          <a:p>
            <a:r>
              <a:rPr lang="vi-VN" sz="2800"/>
              <a:t>b) Gây thương tích hoặc gây tổn hại cho sức khỏe của 02 người trở lên với tỷ lệ tổn thương cơ thể của mỗi người 61% trở lên;</a:t>
            </a:r>
          </a:p>
          <a:p>
            <a:endParaRPr lang="vi-VN" sz="2800"/>
          </a:p>
          <a:p>
            <a:r>
              <a:rPr lang="vi-VN" sz="2800"/>
              <a:t>c) Gây thương tích hoặc gây tổn hại cho sức khỏe của 03 người trở lên mà tổng tỷ lệ tổn thương cơ thể của những người này 122% trở lên.</a:t>
            </a:r>
          </a:p>
          <a:p>
            <a:endParaRPr lang="vi-VN" sz="1200"/>
          </a:p>
        </p:txBody>
      </p:sp>
    </p:spTree>
    <p:extLst>
      <p:ext uri="{BB962C8B-B14F-4D97-AF65-F5344CB8AC3E}">
        <p14:creationId xmlns:p14="http://schemas.microsoft.com/office/powerpoint/2010/main" val="12368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g xa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g xanh" id="{83B61879-7340-43BD-9FE8-6891490162E5}" vid="{BF3633AA-A8B0-45CA-A0CD-5846EF67B6D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1306</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.VnTime</vt:lpstr>
      <vt:lpstr>Arial</vt:lpstr>
      <vt:lpstr>AvantGarde-Demi</vt:lpstr>
      <vt:lpstr>Calibri</vt:lpstr>
      <vt:lpstr>Calibri Light</vt:lpstr>
      <vt:lpstr>Cambria</vt:lpstr>
      <vt:lpstr>Tahoma</vt:lpstr>
      <vt:lpstr>Times New Roman</vt:lpstr>
      <vt:lpstr>Office Theme</vt:lpstr>
      <vt:lpstr>bang xanh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Thi Vui</dc:creator>
  <cp:lastModifiedBy>HP</cp:lastModifiedBy>
  <cp:revision>38</cp:revision>
  <dcterms:created xsi:type="dcterms:W3CDTF">2021-09-18T01:44:32Z</dcterms:created>
  <dcterms:modified xsi:type="dcterms:W3CDTF">2022-07-19T04:15:46Z</dcterms:modified>
</cp:coreProperties>
</file>