
<file path=[Content_Types].xml><?xml version="1.0" encoding="utf-8"?>
<Types xmlns="http://schemas.openxmlformats.org/package/2006/content-types">
  <Default Extension="bin" ContentType="application/vnd.openxmlformats-officedocument.oleObject"/>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6" r:id="rId1"/>
  </p:sldMasterIdLst>
  <p:notesMasterIdLst>
    <p:notesMasterId r:id="rId19"/>
  </p:notesMasterIdLst>
  <p:sldIdLst>
    <p:sldId id="286"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70" r:id="rId16"/>
    <p:sldId id="271" r:id="rId17"/>
    <p:sldId id="272" r:id="rId18"/>
  </p:sldIdLst>
  <p:sldSz cx="9144000" cy="5143500" type="screen16x9"/>
  <p:notesSz cx="6858000" cy="9144000"/>
  <p:embeddedFontLst>
    <p:embeddedFont>
      <p:font typeface=".VnTime" panose="020B7200000000000000" pitchFamily="3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71E09A-C4A2-432E-B8F6-7FFAA1716DFB}">
  <a:tblStyle styleId="{6971E09A-C4A2-432E-B8F6-7FFAA1716DF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58" autoAdjust="0"/>
    <p:restoredTop sz="94660"/>
  </p:normalViewPr>
  <p:slideViewPr>
    <p:cSldViewPr>
      <p:cViewPr varScale="1">
        <p:scale>
          <a:sx n="92" d="100"/>
          <a:sy n="92" d="100"/>
        </p:scale>
        <p:origin x="684"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571783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6180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591DB9A-C5AB-43B5-8A9B-8B05D4AAC1DE}"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984D8-CD71-45FD-B734-DA29BB0776A5}" type="slidenum">
              <a:rPr lang="en-US" smtClean="0"/>
              <a:t>‹#›</a:t>
            </a:fld>
            <a:endParaRPr lang="en-US"/>
          </a:p>
        </p:txBody>
      </p:sp>
    </p:spTree>
    <p:extLst>
      <p:ext uri="{BB962C8B-B14F-4D97-AF65-F5344CB8AC3E}">
        <p14:creationId xmlns:p14="http://schemas.microsoft.com/office/powerpoint/2010/main" val="3500300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1DB9A-C5AB-43B5-8A9B-8B05D4AAC1DE}"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984D8-CD71-45FD-B734-DA29BB0776A5}" type="slidenum">
              <a:rPr lang="en-US" smtClean="0"/>
              <a:t>‹#›</a:t>
            </a:fld>
            <a:endParaRPr lang="en-US"/>
          </a:p>
        </p:txBody>
      </p:sp>
    </p:spTree>
    <p:extLst>
      <p:ext uri="{BB962C8B-B14F-4D97-AF65-F5344CB8AC3E}">
        <p14:creationId xmlns:p14="http://schemas.microsoft.com/office/powerpoint/2010/main" val="219946567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1DB9A-C5AB-43B5-8A9B-8B05D4AAC1DE}"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984D8-CD71-45FD-B734-DA29BB0776A5}" type="slidenum">
              <a:rPr lang="en-US" smtClean="0"/>
              <a:t>‹#›</a:t>
            </a:fld>
            <a:endParaRPr lang="en-US"/>
          </a:p>
        </p:txBody>
      </p:sp>
    </p:spTree>
    <p:extLst>
      <p:ext uri="{BB962C8B-B14F-4D97-AF65-F5344CB8AC3E}">
        <p14:creationId xmlns:p14="http://schemas.microsoft.com/office/powerpoint/2010/main" val="67704441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Text Placeholder 2"/>
          <p:cNvSpPr>
            <a:spLocks noGrp="1"/>
          </p:cNvSpPr>
          <p:nvPr>
            <p:ph type="body"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200151"/>
            <a:ext cx="4038600" cy="3394472"/>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70D04EA-F47C-4A79-B118-85BC35D92B8F}" type="slidenum">
              <a:rPr lang="en-US"/>
              <a:pPr/>
              <a:t>‹#›</a:t>
            </a:fld>
            <a:endParaRPr lang="en-US"/>
          </a:p>
        </p:txBody>
      </p:sp>
    </p:spTree>
    <p:extLst>
      <p:ext uri="{BB962C8B-B14F-4D97-AF65-F5344CB8AC3E}">
        <p14:creationId xmlns:p14="http://schemas.microsoft.com/office/powerpoint/2010/main" val="3034430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1DB9A-C5AB-43B5-8A9B-8B05D4AAC1DE}"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984D8-CD71-45FD-B734-DA29BB0776A5}" type="slidenum">
              <a:rPr lang="en-US" smtClean="0"/>
              <a:t>‹#›</a:t>
            </a:fld>
            <a:endParaRPr lang="en-US"/>
          </a:p>
        </p:txBody>
      </p:sp>
    </p:spTree>
    <p:extLst>
      <p:ext uri="{BB962C8B-B14F-4D97-AF65-F5344CB8AC3E}">
        <p14:creationId xmlns:p14="http://schemas.microsoft.com/office/powerpoint/2010/main" val="176862519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91DB9A-C5AB-43B5-8A9B-8B05D4AAC1DE}"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984D8-CD71-45FD-B734-DA29BB0776A5}" type="slidenum">
              <a:rPr lang="en-US" smtClean="0"/>
              <a:t>‹#›</a:t>
            </a:fld>
            <a:endParaRPr lang="en-US"/>
          </a:p>
        </p:txBody>
      </p:sp>
    </p:spTree>
    <p:extLst>
      <p:ext uri="{BB962C8B-B14F-4D97-AF65-F5344CB8AC3E}">
        <p14:creationId xmlns:p14="http://schemas.microsoft.com/office/powerpoint/2010/main" val="326200264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1DB9A-C5AB-43B5-8A9B-8B05D4AAC1DE}" type="datetimeFigureOut">
              <a:rPr lang="en-US" smtClean="0"/>
              <a:t>7/19/2022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984D8-CD71-45FD-B734-DA29BB0776A5}" type="slidenum">
              <a:rPr lang="en-US" smtClean="0"/>
              <a:t>‹#›</a:t>
            </a:fld>
            <a:endParaRPr lang="en-US"/>
          </a:p>
        </p:txBody>
      </p:sp>
    </p:spTree>
    <p:extLst>
      <p:ext uri="{BB962C8B-B14F-4D97-AF65-F5344CB8AC3E}">
        <p14:creationId xmlns:p14="http://schemas.microsoft.com/office/powerpoint/2010/main" val="194726796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1DB9A-C5AB-43B5-8A9B-8B05D4AAC1DE}" type="datetimeFigureOut">
              <a:rPr lang="en-US" smtClean="0"/>
              <a:t>7/19/2022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984D8-CD71-45FD-B734-DA29BB0776A5}" type="slidenum">
              <a:rPr lang="en-US" smtClean="0"/>
              <a:t>‹#›</a:t>
            </a:fld>
            <a:endParaRPr lang="en-US"/>
          </a:p>
        </p:txBody>
      </p:sp>
    </p:spTree>
    <p:extLst>
      <p:ext uri="{BB962C8B-B14F-4D97-AF65-F5344CB8AC3E}">
        <p14:creationId xmlns:p14="http://schemas.microsoft.com/office/powerpoint/2010/main" val="255915648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1DB9A-C5AB-43B5-8A9B-8B05D4AAC1DE}" type="datetimeFigureOut">
              <a:rPr lang="en-US" smtClean="0"/>
              <a:t>7/19/2022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984D8-CD71-45FD-B734-DA29BB0776A5}" type="slidenum">
              <a:rPr lang="en-US" smtClean="0"/>
              <a:t>‹#›</a:t>
            </a:fld>
            <a:endParaRPr lang="en-US"/>
          </a:p>
        </p:txBody>
      </p:sp>
    </p:spTree>
    <p:extLst>
      <p:ext uri="{BB962C8B-B14F-4D97-AF65-F5344CB8AC3E}">
        <p14:creationId xmlns:p14="http://schemas.microsoft.com/office/powerpoint/2010/main" val="285661493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1DB9A-C5AB-43B5-8A9B-8B05D4AAC1DE}" type="datetimeFigureOut">
              <a:rPr lang="en-US" smtClean="0"/>
              <a:t>7/19/2022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984D8-CD71-45FD-B734-DA29BB0776A5}" type="slidenum">
              <a:rPr lang="en-US" smtClean="0"/>
              <a:t>‹#›</a:t>
            </a:fld>
            <a:endParaRPr lang="en-US"/>
          </a:p>
        </p:txBody>
      </p:sp>
    </p:spTree>
    <p:extLst>
      <p:ext uri="{BB962C8B-B14F-4D97-AF65-F5344CB8AC3E}">
        <p14:creationId xmlns:p14="http://schemas.microsoft.com/office/powerpoint/2010/main" val="156971058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91DB9A-C5AB-43B5-8A9B-8B05D4AAC1DE}" type="datetimeFigureOut">
              <a:rPr lang="en-US" smtClean="0"/>
              <a:t>7/19/2022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984D8-CD71-45FD-B734-DA29BB0776A5}" type="slidenum">
              <a:rPr lang="en-US" smtClean="0"/>
              <a:t>‹#›</a:t>
            </a:fld>
            <a:endParaRPr lang="en-US"/>
          </a:p>
        </p:txBody>
      </p:sp>
    </p:spTree>
    <p:extLst>
      <p:ext uri="{BB962C8B-B14F-4D97-AF65-F5344CB8AC3E}">
        <p14:creationId xmlns:p14="http://schemas.microsoft.com/office/powerpoint/2010/main" val="279963681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91DB9A-C5AB-43B5-8A9B-8B05D4AAC1DE}" type="datetimeFigureOut">
              <a:rPr lang="en-US" smtClean="0"/>
              <a:t>7/19/2022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984D8-CD71-45FD-B734-DA29BB0776A5}" type="slidenum">
              <a:rPr lang="en-US" smtClean="0"/>
              <a:t>‹#›</a:t>
            </a:fld>
            <a:endParaRPr lang="en-US"/>
          </a:p>
        </p:txBody>
      </p:sp>
    </p:spTree>
    <p:extLst>
      <p:ext uri="{BB962C8B-B14F-4D97-AF65-F5344CB8AC3E}">
        <p14:creationId xmlns:p14="http://schemas.microsoft.com/office/powerpoint/2010/main" val="31243621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591DB9A-C5AB-43B5-8A9B-8B05D4AAC1DE}" type="datetimeFigureOut">
              <a:rPr lang="en-US" smtClean="0"/>
              <a:t>7/19/2022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62984D8-CD71-45FD-B734-DA29BB0776A5}" type="slidenum">
              <a:rPr lang="en-US" smtClean="0"/>
              <a:t>‹#›</a:t>
            </a:fld>
            <a:endParaRPr lang="en-US"/>
          </a:p>
        </p:txBody>
      </p:sp>
    </p:spTree>
    <p:extLst>
      <p:ext uri="{BB962C8B-B14F-4D97-AF65-F5344CB8AC3E}">
        <p14:creationId xmlns:p14="http://schemas.microsoft.com/office/powerpoint/2010/main" val="270487440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2.bin"/><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2.xml"/><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Content Placeholder 3">
            <a:extLst>
              <a:ext uri="{FF2B5EF4-FFF2-40B4-BE49-F238E27FC236}">
                <a16:creationId xmlns:a16="http://schemas.microsoft.com/office/drawing/2014/main" id="{78913C7A-5EB8-01C5-AACD-F3719AD8B3D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1"/>
            <a:ext cx="8686800" cy="5174456"/>
          </a:xfrm>
        </p:spPr>
      </p:pic>
      <p:sp>
        <p:nvSpPr>
          <p:cNvPr id="2052" name="Rectangle 4">
            <a:extLst>
              <a:ext uri="{FF2B5EF4-FFF2-40B4-BE49-F238E27FC236}">
                <a16:creationId xmlns:a16="http://schemas.microsoft.com/office/drawing/2014/main" id="{227FE162-FA93-786A-DFEA-A6123DD72639}"/>
              </a:ext>
            </a:extLst>
          </p:cNvPr>
          <p:cNvSpPr>
            <a:spLocks noChangeArrowheads="1"/>
          </p:cNvSpPr>
          <p:nvPr/>
        </p:nvSpPr>
        <p:spPr bwMode="auto">
          <a:xfrm>
            <a:off x="1543050" y="627461"/>
            <a:ext cx="605790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700" b="1" i="1" dirty="0">
                <a:solidFill>
                  <a:srgbClr val="002060"/>
                </a:solidFill>
                <a:latin typeface="Times New Roman" panose="02020603050405020304" pitchFamily="18" charset="0"/>
                <a:cs typeface="Times New Roman" panose="02020603050405020304" pitchFamily="18" charset="0"/>
              </a:rPr>
              <a:t>TRƯỜNG THCS VÂN ĐỒN</a:t>
            </a:r>
          </a:p>
          <a:p>
            <a:pPr algn="ctr"/>
            <a:r>
              <a:rPr lang="en-US" altLang="en-US" sz="2700" b="1" i="1" dirty="0">
                <a:solidFill>
                  <a:srgbClr val="002060"/>
                </a:solidFill>
                <a:latin typeface="Times New Roman" panose="02020603050405020304" pitchFamily="18" charset="0"/>
                <a:cs typeface="Times New Roman" panose="02020603050405020304" pitchFamily="18" charset="0"/>
              </a:rPr>
              <a:t> </a:t>
            </a:r>
            <a:endParaRPr lang="en-US" altLang="en-US" sz="2700" dirty="0">
              <a:solidFill>
                <a:srgbClr val="000000"/>
              </a:solidFill>
            </a:endParaRPr>
          </a:p>
          <a:p>
            <a:pPr algn="ctr"/>
            <a:r>
              <a:rPr lang="en-US" altLang="en-US" sz="2700" b="1" i="1" dirty="0">
                <a:solidFill>
                  <a:srgbClr val="FF0000"/>
                </a:solidFill>
                <a:latin typeface="Times New Roman" panose="02020603050405020304" pitchFamily="18" charset="0"/>
                <a:cs typeface="Times New Roman" panose="02020603050405020304" pitchFamily="18" charset="0"/>
              </a:rPr>
              <a:t>MÔN GIÁO DỤC CÔNG DÂN  9</a:t>
            </a:r>
          </a:p>
          <a:p>
            <a:pPr algn="ctr"/>
            <a:r>
              <a:rPr lang="en-US" altLang="en-US" sz="2400" b="1" i="1" dirty="0">
                <a:solidFill>
                  <a:srgbClr val="FF0000"/>
                </a:solidFill>
                <a:latin typeface="Times New Roman" panose="02020603050405020304" pitchFamily="18" charset="0"/>
                <a:cs typeface="Times New Roman" panose="02020603050405020304" pitchFamily="18" charset="0"/>
              </a:rPr>
              <a:t>GV:LÊ KIM THÀNH</a:t>
            </a:r>
            <a:endParaRPr lang="vi-VN" altLang="en-US" sz="2400" b="1" i="1" dirty="0">
              <a:solidFill>
                <a:srgbClr val="FF0000"/>
              </a:solidFill>
              <a:latin typeface="Times New Roman" panose="02020603050405020304" pitchFamily="18" charset="0"/>
              <a:cs typeface="Times New Roman" panose="02020603050405020304" pitchFamily="18" charset="0"/>
            </a:endParaRPr>
          </a:p>
        </p:txBody>
      </p:sp>
      <p:pic>
        <p:nvPicPr>
          <p:cNvPr id="2053" name="Picture 2">
            <a:extLst>
              <a:ext uri="{FF2B5EF4-FFF2-40B4-BE49-F238E27FC236}">
                <a16:creationId xmlns:a16="http://schemas.microsoft.com/office/drawing/2014/main" id="{726D3EEF-5B9D-C79F-7153-A03CE6C2D9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3050" y="3200401"/>
            <a:ext cx="6057900" cy="1703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2984D8-CD71-45FD-B734-DA29BB0776A5}" type="slidenum">
              <a:rPr lang="en-US" smtClean="0"/>
              <a:t>10</a:t>
            </a:fld>
            <a:endParaRPr lang="en-US"/>
          </a:p>
        </p:txBody>
      </p:sp>
      <p:sp>
        <p:nvSpPr>
          <p:cNvPr id="6" name="Double Wave 5"/>
          <p:cNvSpPr/>
          <p:nvPr/>
        </p:nvSpPr>
        <p:spPr>
          <a:xfrm>
            <a:off x="609600" y="666750"/>
            <a:ext cx="7772400" cy="4038600"/>
          </a:xfrm>
          <a:prstGeom prst="doubleWav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7" name="Rectangle 5"/>
          <p:cNvSpPr txBox="1">
            <a:spLocks noChangeArrowheads="1"/>
          </p:cNvSpPr>
          <p:nvPr/>
        </p:nvSpPr>
        <p:spPr>
          <a:xfrm>
            <a:off x="1295400" y="1123950"/>
            <a:ext cx="6781800" cy="2525712"/>
          </a:xfrm>
          <a:prstGeom prst="rect">
            <a:avLst/>
          </a:prstGeom>
          <a:no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a:t> </a:t>
            </a:r>
            <a:r>
              <a:rPr lang="en-US" sz="3200"/>
              <a:t> “Nhà nước Cộng hoà xã hội chủ nghĩa Việt Nam là Nhà nước pháp quyền xã hội chủ nghĩa của nhân dân, do nhân dân, vì nhân dân. Tất cả mọi quyền lực của nhà nước thuộc về nhân dân…” </a:t>
            </a:r>
            <a:br>
              <a:rPr lang="en-US" sz="3200"/>
            </a:br>
            <a:r>
              <a:rPr lang="en-US" sz="3200" i="1" u="sng">
                <a:solidFill>
                  <a:srgbClr val="FF3300"/>
                </a:solidFill>
              </a:rPr>
              <a:t>( Điều 2 hiến pháp 1992</a:t>
            </a:r>
            <a:r>
              <a:rPr lang="en-US" sz="4000" i="1" u="sng">
                <a:solidFill>
                  <a:srgbClr val="FF3300"/>
                </a:solidFill>
              </a:rPr>
              <a:t>)</a:t>
            </a:r>
            <a:br>
              <a:rPr lang="en-US" sz="4000" i="1" u="sng">
                <a:solidFill>
                  <a:srgbClr val="FF3300"/>
                </a:solidFill>
              </a:rPr>
            </a:br>
            <a:endParaRPr lang="en-US" sz="4000" i="1" u="sng">
              <a:solidFill>
                <a:srgbClr val="FF3300"/>
              </a:solidFill>
            </a:endParaRPr>
          </a:p>
        </p:txBody>
      </p:sp>
    </p:spTree>
    <p:extLst>
      <p:ext uri="{BB962C8B-B14F-4D97-AF65-F5344CB8AC3E}">
        <p14:creationId xmlns:p14="http://schemas.microsoft.com/office/powerpoint/2010/main" val="279755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2984D8-CD71-45FD-B734-DA29BB0776A5}" type="slidenum">
              <a:rPr lang="en-US" smtClean="0"/>
              <a:t>11</a:t>
            </a:fld>
            <a:endParaRPr lang="en-US"/>
          </a:p>
        </p:txBody>
      </p:sp>
      <p:sp>
        <p:nvSpPr>
          <p:cNvPr id="3" name="WordArt 4"/>
          <p:cNvSpPr>
            <a:spLocks noChangeArrowheads="1" noChangeShapeType="1" noTextEdit="1"/>
          </p:cNvSpPr>
          <p:nvPr/>
        </p:nvSpPr>
        <p:spPr bwMode="auto">
          <a:xfrm>
            <a:off x="1600200" y="0"/>
            <a:ext cx="6329363" cy="742950"/>
          </a:xfrm>
          <a:prstGeom prst="rect">
            <a:avLst/>
          </a:prstGeom>
        </p:spPr>
        <p:txBody>
          <a:bodyPr wrap="none" fromWordArt="1">
            <a:prstTxWarp prst="textPlain">
              <a:avLst>
                <a:gd name="adj" fmla="val 50000"/>
              </a:avLst>
            </a:prstTxWarp>
          </a:bodyPr>
          <a:lstStyle/>
          <a:p>
            <a:pPr algn="ctr"/>
            <a:r>
              <a:rPr lang="en-US" sz="3600" kern="10">
                <a:ln w="9525">
                  <a:solidFill>
                    <a:srgbClr val="2D2D8A"/>
                  </a:solidFill>
                  <a:round/>
                  <a:headEnd/>
                  <a:tailEnd/>
                </a:ln>
                <a:solidFill>
                  <a:srgbClr val="FFFFFF"/>
                </a:solidFill>
                <a:latin typeface="Arial"/>
                <a:cs typeface="Arial"/>
              </a:rPr>
              <a:t>THẢO LUẬN NHÓM</a:t>
            </a:r>
          </a:p>
        </p:txBody>
      </p:sp>
      <p:sp>
        <p:nvSpPr>
          <p:cNvPr id="5" name="Rectangle 3"/>
          <p:cNvSpPr txBox="1">
            <a:spLocks noChangeArrowheads="1"/>
          </p:cNvSpPr>
          <p:nvPr/>
        </p:nvSpPr>
        <p:spPr>
          <a:xfrm>
            <a:off x="152400" y="1123950"/>
            <a:ext cx="8839200" cy="3028950"/>
          </a:xfrm>
          <a:prstGeom prst="rect">
            <a:avLst/>
          </a:prstGeom>
          <a:ln w="38100">
            <a:solidFill>
              <a:srgbClr val="339966"/>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Tx/>
              <a:buNone/>
              <a:defRPr/>
            </a:pPr>
            <a:r>
              <a:rPr lang="en-US" sz="4800" b="1">
                <a:solidFill>
                  <a:schemeClr val="accent2"/>
                </a:solidFill>
                <a:effectLst>
                  <a:outerShdw blurRad="38100" dist="38100" dir="2700000" algn="tl">
                    <a:srgbClr val="C0C0C0"/>
                  </a:outerShdw>
                </a:effectLst>
              </a:rPr>
              <a:t>Em ( hoặc gia đình em) đã tham gia bàn bạc hay  tham gia quyết định những công việc gì của trường lớp hoặc địa phương?</a:t>
            </a:r>
          </a:p>
          <a:p>
            <a:pPr>
              <a:defRPr/>
            </a:pPr>
            <a:endParaRPr lang="en-US" dirty="0">
              <a:solidFill>
                <a:schemeClr val="accent2"/>
              </a:solidFill>
            </a:endParaRPr>
          </a:p>
        </p:txBody>
      </p:sp>
    </p:spTree>
    <p:extLst>
      <p:ext uri="{BB962C8B-B14F-4D97-AF65-F5344CB8AC3E}">
        <p14:creationId xmlns:p14="http://schemas.microsoft.com/office/powerpoint/2010/main" val="341870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2984D8-CD71-45FD-B734-DA29BB0776A5}" type="slidenum">
              <a:rPr lang="en-US" smtClean="0"/>
              <a:t>12</a:t>
            </a:fld>
            <a:endParaRPr lang="en-US"/>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772" y="12848"/>
            <a:ext cx="9144000" cy="5143500"/>
          </a:xfrm>
          <a:prstGeom prst="rect">
            <a:avLst/>
          </a:prstGeom>
          <a:noFill/>
        </p:spPr>
      </p:pic>
      <p:sp>
        <p:nvSpPr>
          <p:cNvPr id="10" name="AutoShape 5"/>
          <p:cNvSpPr>
            <a:spLocks noChangeArrowheads="1"/>
          </p:cNvSpPr>
          <p:nvPr/>
        </p:nvSpPr>
        <p:spPr bwMode="auto">
          <a:xfrm>
            <a:off x="304800" y="361949"/>
            <a:ext cx="3886200" cy="3051175"/>
          </a:xfrm>
          <a:prstGeom prst="cloudCallout">
            <a:avLst>
              <a:gd name="adj1" fmla="val 3606"/>
              <a:gd name="adj2" fmla="val 66981"/>
            </a:avLst>
          </a:prstGeom>
          <a:solidFill>
            <a:schemeClr val="bg1"/>
          </a:solidFill>
          <a:ln w="9525">
            <a:solidFill>
              <a:schemeClr val="accent2"/>
            </a:solidFill>
            <a:round/>
            <a:headEnd/>
            <a:tailEnd/>
          </a:ln>
          <a:effectLst/>
        </p:spPr>
        <p:txBody>
          <a:bodyPr/>
          <a:lstStyle/>
          <a:p>
            <a:pPr algn="ctr" eaLnBrk="1" hangingPunct="1">
              <a:defRPr/>
            </a:pPr>
            <a:endParaRPr lang="en-US" sz="2800" b="1">
              <a:solidFill>
                <a:srgbClr val="FF3300"/>
              </a:solidFill>
              <a:effectLst>
                <a:outerShdw blurRad="38100" dist="38100" dir="2700000" algn="tl">
                  <a:srgbClr val="C0C0C0"/>
                </a:outerShdw>
              </a:effectLst>
            </a:endParaRPr>
          </a:p>
        </p:txBody>
      </p:sp>
      <p:sp>
        <p:nvSpPr>
          <p:cNvPr id="11" name="Text Box 10"/>
          <p:cNvSpPr txBox="1">
            <a:spLocks noChangeArrowheads="1"/>
          </p:cNvSpPr>
          <p:nvPr/>
        </p:nvSpPr>
        <p:spPr bwMode="auto">
          <a:xfrm>
            <a:off x="381000" y="971550"/>
            <a:ext cx="3816804" cy="2893100"/>
          </a:xfrm>
          <a:prstGeom prst="rect">
            <a:avLst/>
          </a:prstGeom>
          <a:noFill/>
          <a:ln w="9525">
            <a:noFill/>
            <a:miter lim="800000"/>
            <a:headEnd/>
            <a:tailEnd/>
          </a:ln>
          <a:effectLst/>
        </p:spPr>
        <p:txBody>
          <a:bodyPr wrap="square">
            <a:spAutoFit/>
          </a:bodyPr>
          <a:lstStyle/>
          <a:p>
            <a:pPr algn="ctr" eaLnBrk="1" hangingPunct="1">
              <a:defRPr/>
            </a:pPr>
            <a:r>
              <a:rPr lang="en-US" sz="2800" b="1" u="sng">
                <a:solidFill>
                  <a:srgbClr val="0066FF"/>
                </a:solidFill>
                <a:hlinkClick r:id="" action="ppaction://noaction"/>
              </a:rPr>
              <a:t>CÂU 1:</a:t>
            </a:r>
            <a:r>
              <a:rPr lang="en-US" sz="2800"/>
              <a:t> </a:t>
            </a:r>
            <a:r>
              <a:rPr lang="en-US" sz="2800" b="1">
                <a:solidFill>
                  <a:srgbClr val="FF3300"/>
                </a:solidFill>
                <a:effectLst>
                  <a:outerShdw blurRad="38100" dist="38100" dir="2700000" algn="tl">
                    <a:srgbClr val="C0C0C0"/>
                  </a:outerShdw>
                </a:effectLst>
              </a:rPr>
              <a:t>Em đã tham gia bàn bạc hay quyết định những công việc gì của trường lớp?</a:t>
            </a:r>
          </a:p>
          <a:p>
            <a:pPr eaLnBrk="1" hangingPunct="1">
              <a:spcBef>
                <a:spcPct val="50000"/>
              </a:spcBef>
              <a:defRPr/>
            </a:pPr>
            <a:endParaRPr lang="en-US" sz="2800"/>
          </a:p>
        </p:txBody>
      </p:sp>
      <p:sp>
        <p:nvSpPr>
          <p:cNvPr id="12" name="AutoShape 6"/>
          <p:cNvSpPr>
            <a:spLocks noChangeArrowheads="1"/>
          </p:cNvSpPr>
          <p:nvPr/>
        </p:nvSpPr>
        <p:spPr bwMode="auto">
          <a:xfrm>
            <a:off x="4377070" y="304800"/>
            <a:ext cx="4802372" cy="3108324"/>
          </a:xfrm>
          <a:prstGeom prst="cloudCallout">
            <a:avLst>
              <a:gd name="adj1" fmla="val -991"/>
              <a:gd name="adj2" fmla="val 67005"/>
            </a:avLst>
          </a:prstGeom>
          <a:solidFill>
            <a:schemeClr val="bg1"/>
          </a:solidFill>
          <a:ln w="9525">
            <a:solidFill>
              <a:srgbClr val="FF0000"/>
            </a:solidFill>
            <a:round/>
            <a:headEnd/>
            <a:tailEnd/>
          </a:ln>
          <a:effectLst/>
        </p:spPr>
        <p:txBody>
          <a:bodyPr/>
          <a:lstStyle/>
          <a:p>
            <a:pPr eaLnBrk="1" hangingPunct="1">
              <a:defRPr/>
            </a:pPr>
            <a:endParaRPr lang="en-US" sz="2800" b="1">
              <a:solidFill>
                <a:schemeClr val="accent2"/>
              </a:solidFill>
              <a:effectLst>
                <a:outerShdw blurRad="38100" dist="38100" dir="2700000" algn="tl">
                  <a:srgbClr val="C0C0C0"/>
                </a:outerShdw>
              </a:effectLst>
            </a:endParaRPr>
          </a:p>
          <a:p>
            <a:pPr algn="ctr" eaLnBrk="1" hangingPunct="1">
              <a:defRPr/>
            </a:pPr>
            <a:endParaRPr lang="en-US" sz="2800"/>
          </a:p>
        </p:txBody>
      </p:sp>
      <p:sp>
        <p:nvSpPr>
          <p:cNvPr id="13" name="Text Box 9"/>
          <p:cNvSpPr txBox="1">
            <a:spLocks noChangeArrowheads="1"/>
          </p:cNvSpPr>
          <p:nvPr/>
        </p:nvSpPr>
        <p:spPr bwMode="auto">
          <a:xfrm>
            <a:off x="4985123" y="728823"/>
            <a:ext cx="4192547" cy="2677656"/>
          </a:xfrm>
          <a:prstGeom prst="rect">
            <a:avLst/>
          </a:prstGeom>
          <a:noFill/>
          <a:ln w="9525">
            <a:noFill/>
            <a:miter lim="800000"/>
            <a:headEnd/>
            <a:tailEnd/>
          </a:ln>
          <a:effectLst/>
        </p:spPr>
        <p:txBody>
          <a:bodyPr wrap="square">
            <a:spAutoFit/>
          </a:bodyPr>
          <a:lstStyle/>
          <a:p>
            <a:pPr eaLnBrk="1" hangingPunct="1">
              <a:spcBef>
                <a:spcPct val="50000"/>
              </a:spcBef>
              <a:defRPr/>
            </a:pPr>
            <a:r>
              <a:rPr lang="en-US" sz="2800" b="1" u="sng">
                <a:solidFill>
                  <a:srgbClr val="FF3300"/>
                </a:solidFill>
                <a:hlinkClick r:id="" action="ppaction://noaction"/>
              </a:rPr>
              <a:t>CÂU 2:</a:t>
            </a:r>
            <a:r>
              <a:rPr lang="en-US" sz="2800">
                <a:solidFill>
                  <a:schemeClr val="tx1"/>
                </a:solidFill>
                <a:hlinkClick r:id="" action="ppaction://noaction"/>
              </a:rPr>
              <a:t> </a:t>
            </a:r>
            <a:r>
              <a:rPr lang="en-US" sz="2800" b="1">
                <a:solidFill>
                  <a:srgbClr val="0066FF"/>
                </a:solidFill>
                <a:effectLst>
                  <a:outerShdw blurRad="38100" dist="38100" dir="2700000" algn="tl">
                    <a:srgbClr val="C0C0C0"/>
                  </a:outerShdw>
                </a:effectLst>
              </a:rPr>
              <a:t>Gia đình em tham gia bàn bạc hay quyết định những công việc gì của địa phương?</a:t>
            </a:r>
            <a:br>
              <a:rPr lang="en-US" sz="2800" b="1">
                <a:solidFill>
                  <a:srgbClr val="0066FF"/>
                </a:solidFill>
                <a:effectLst>
                  <a:outerShdw blurRad="38100" dist="38100" dir="2700000" algn="tl">
                    <a:srgbClr val="C0C0C0"/>
                  </a:outerShdw>
                </a:effectLst>
              </a:rPr>
            </a:br>
            <a:endParaRPr lang="en-US" sz="2800" b="1">
              <a:solidFill>
                <a:srgbClr val="0066FF"/>
              </a:solidFill>
              <a:effectLst>
                <a:outerShdw blurRad="38100" dist="38100" dir="2700000" algn="tl">
                  <a:srgbClr val="C0C0C0"/>
                </a:outerShdw>
              </a:effectLst>
            </a:endParaRPr>
          </a:p>
        </p:txBody>
      </p:sp>
    </p:spTree>
    <p:extLst>
      <p:ext uri="{BB962C8B-B14F-4D97-AF65-F5344CB8AC3E}">
        <p14:creationId xmlns:p14="http://schemas.microsoft.com/office/powerpoint/2010/main" val="218853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2984D8-CD71-45FD-B734-DA29BB0776A5}" type="slidenum">
              <a:rPr lang="en-US" smtClean="0"/>
              <a:t>13</a:t>
            </a:fld>
            <a:endParaRPr lang="en-US"/>
          </a:p>
        </p:txBody>
      </p:sp>
      <p:sp>
        <p:nvSpPr>
          <p:cNvPr id="3" name="Rectangle 3"/>
          <p:cNvSpPr txBox="1">
            <a:spLocks noChangeArrowheads="1"/>
          </p:cNvSpPr>
          <p:nvPr/>
        </p:nvSpPr>
        <p:spPr>
          <a:xfrm>
            <a:off x="129363" y="222360"/>
            <a:ext cx="8915400" cy="4906963"/>
          </a:xfrm>
          <a:prstGeom prst="rect">
            <a:avLst/>
          </a:prstGeom>
          <a:noFill/>
          <a:ln w="38100">
            <a:solidFill>
              <a:srgbClr val="0000FF"/>
            </a:solidFill>
            <a:miter lim="800000"/>
            <a:headEnd/>
            <a:tailEnd/>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Tx/>
              <a:buNone/>
            </a:pPr>
            <a:r>
              <a:rPr lang="en-US" sz="4000" b="1" i="1" u="sng">
                <a:solidFill>
                  <a:schemeClr val="accent2"/>
                </a:solidFill>
                <a:latin typeface="Times New Roman" pitchFamily="18" charset="0"/>
              </a:rPr>
              <a:t>Bản thân em:</a:t>
            </a:r>
          </a:p>
          <a:p>
            <a:pPr>
              <a:lnSpc>
                <a:spcPct val="90000"/>
              </a:lnSpc>
              <a:buFontTx/>
              <a:buChar char="-"/>
            </a:pPr>
            <a:r>
              <a:rPr lang="en-US">
                <a:solidFill>
                  <a:srgbClr val="FF3300"/>
                </a:solidFill>
                <a:latin typeface="Times New Roman" pitchFamily="18" charset="0"/>
              </a:rPr>
              <a:t>Bầu lớp trưởng, lớp phó.</a:t>
            </a:r>
          </a:p>
          <a:p>
            <a:pPr>
              <a:lnSpc>
                <a:spcPct val="90000"/>
              </a:lnSpc>
              <a:buFontTx/>
              <a:buChar char="-"/>
            </a:pPr>
            <a:r>
              <a:rPr lang="en-US">
                <a:solidFill>
                  <a:srgbClr val="FF3300"/>
                </a:solidFill>
                <a:latin typeface="Times New Roman" pitchFamily="18" charset="0"/>
              </a:rPr>
              <a:t>Bàn bạc, quyết định việc quan tâm đến học sinh nghèo vượt khó.</a:t>
            </a:r>
          </a:p>
          <a:p>
            <a:pPr>
              <a:lnSpc>
                <a:spcPct val="90000"/>
              </a:lnSpc>
              <a:buFontTx/>
              <a:buChar char="-"/>
            </a:pPr>
            <a:r>
              <a:rPr lang="en-US">
                <a:solidFill>
                  <a:srgbClr val="FF3300"/>
                </a:solidFill>
                <a:latin typeface="Times New Roman" pitchFamily="18" charset="0"/>
              </a:rPr>
              <a:t>Ý kiến với nhà trường về bàn ghế, vệ sinh trường lớp.</a:t>
            </a:r>
          </a:p>
          <a:p>
            <a:pPr>
              <a:lnSpc>
                <a:spcPct val="90000"/>
              </a:lnSpc>
              <a:buFontTx/>
              <a:buChar char="-"/>
            </a:pPr>
            <a:r>
              <a:rPr lang="en-US">
                <a:solidFill>
                  <a:srgbClr val="FF3300"/>
                </a:solidFill>
                <a:latin typeface="Times New Roman" pitchFamily="18" charset="0"/>
              </a:rPr>
              <a:t>Tham gia bàn bạc, quyết định nội quy, các phong trào của lớp.</a:t>
            </a:r>
          </a:p>
          <a:p>
            <a:pPr>
              <a:lnSpc>
                <a:spcPct val="90000"/>
              </a:lnSpc>
              <a:buFontTx/>
              <a:buChar char="-"/>
            </a:pPr>
            <a:r>
              <a:rPr lang="en-US">
                <a:solidFill>
                  <a:srgbClr val="FF3300"/>
                </a:solidFill>
                <a:latin typeface="Times New Roman" pitchFamily="18" charset="0"/>
              </a:rPr>
              <a:t>………</a:t>
            </a:r>
          </a:p>
          <a:p>
            <a:pPr>
              <a:lnSpc>
                <a:spcPct val="90000"/>
              </a:lnSpc>
            </a:pPr>
            <a:endParaRPr lang="en-US">
              <a:solidFill>
                <a:srgbClr val="FF3300"/>
              </a:solidFill>
              <a:latin typeface="Times New Roman" pitchFamily="18" charset="0"/>
            </a:endParaRPr>
          </a:p>
        </p:txBody>
      </p:sp>
    </p:spTree>
    <p:extLst>
      <p:ext uri="{BB962C8B-B14F-4D97-AF65-F5344CB8AC3E}">
        <p14:creationId xmlns:p14="http://schemas.microsoft.com/office/powerpoint/2010/main" val="153276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2984D8-CD71-45FD-B734-DA29BB0776A5}" type="slidenum">
              <a:rPr lang="en-US" smtClean="0"/>
              <a:t>14</a:t>
            </a:fld>
            <a:endParaRPr lang="en-US"/>
          </a:p>
        </p:txBody>
      </p:sp>
      <p:sp>
        <p:nvSpPr>
          <p:cNvPr id="3" name="Rectangle 3"/>
          <p:cNvSpPr txBox="1">
            <a:spLocks noChangeArrowheads="1"/>
          </p:cNvSpPr>
          <p:nvPr/>
        </p:nvSpPr>
        <p:spPr>
          <a:xfrm>
            <a:off x="49619" y="133350"/>
            <a:ext cx="8991600" cy="4495800"/>
          </a:xfrm>
          <a:prstGeom prst="rect">
            <a:avLst/>
          </a:prstGeom>
          <a:noFill/>
          <a:ln w="28575">
            <a:solidFill>
              <a:srgbClr val="000080"/>
            </a:solidFill>
            <a:miter lim="800000"/>
            <a:headEnd/>
            <a:tailEnd/>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Tx/>
              <a:buNone/>
            </a:pPr>
            <a:r>
              <a:rPr lang="en-US" sz="2800" b="1" i="1" u="sng">
                <a:solidFill>
                  <a:schemeClr val="accent2"/>
                </a:solidFill>
                <a:latin typeface="Times New Roman" pitchFamily="18" charset="0"/>
              </a:rPr>
              <a:t>Đối với gia đình:</a:t>
            </a:r>
          </a:p>
          <a:p>
            <a:pPr>
              <a:lnSpc>
                <a:spcPct val="80000"/>
              </a:lnSpc>
              <a:buFontTx/>
              <a:buChar char="-"/>
            </a:pPr>
            <a:r>
              <a:rPr lang="en-US" sz="2800">
                <a:solidFill>
                  <a:srgbClr val="FF3300"/>
                </a:solidFill>
                <a:latin typeface="Times New Roman" pitchFamily="18" charset="0"/>
              </a:rPr>
              <a:t>Bầu tổ trưởng tổ dân phố.</a:t>
            </a:r>
          </a:p>
          <a:p>
            <a:pPr>
              <a:lnSpc>
                <a:spcPct val="80000"/>
              </a:lnSpc>
              <a:buFontTx/>
              <a:buChar char="-"/>
            </a:pPr>
            <a:r>
              <a:rPr lang="en-US" sz="2800">
                <a:solidFill>
                  <a:srgbClr val="FF3300"/>
                </a:solidFill>
                <a:latin typeface="Times New Roman" pitchFamily="18" charset="0"/>
              </a:rPr>
              <a:t>Bầu cử Quốc hội, HĐND các cấp.</a:t>
            </a:r>
          </a:p>
          <a:p>
            <a:pPr>
              <a:lnSpc>
                <a:spcPct val="80000"/>
              </a:lnSpc>
              <a:buFontTx/>
              <a:buChar char="-"/>
            </a:pPr>
            <a:r>
              <a:rPr lang="en-US" sz="2800">
                <a:solidFill>
                  <a:srgbClr val="FF3300"/>
                </a:solidFill>
                <a:latin typeface="Times New Roman" pitchFamily="18" charset="0"/>
              </a:rPr>
              <a:t>Ứng cử vào đại biểu Quốc hội, HĐND các cấp.</a:t>
            </a:r>
          </a:p>
          <a:p>
            <a:pPr>
              <a:lnSpc>
                <a:spcPct val="80000"/>
              </a:lnSpc>
              <a:buFontTx/>
              <a:buChar char="-"/>
            </a:pPr>
            <a:r>
              <a:rPr lang="en-US" sz="2800">
                <a:solidFill>
                  <a:srgbClr val="FF3300"/>
                </a:solidFill>
                <a:latin typeface="Times New Roman" pitchFamily="18" charset="0"/>
              </a:rPr>
              <a:t>Bàn bạc, quyết định: </a:t>
            </a:r>
          </a:p>
          <a:p>
            <a:pPr>
              <a:lnSpc>
                <a:spcPct val="80000"/>
              </a:lnSpc>
              <a:buFontTx/>
              <a:buNone/>
            </a:pPr>
            <a:r>
              <a:rPr lang="en-US" sz="2800">
                <a:solidFill>
                  <a:srgbClr val="FF3300"/>
                </a:solidFill>
                <a:latin typeface="Times New Roman" pitchFamily="18" charset="0"/>
              </a:rPr>
              <a:t>     + Việc xây dựng các công trình phúc lợi.</a:t>
            </a:r>
          </a:p>
          <a:p>
            <a:pPr>
              <a:lnSpc>
                <a:spcPct val="80000"/>
              </a:lnSpc>
              <a:buFontTx/>
              <a:buNone/>
            </a:pPr>
            <a:r>
              <a:rPr lang="en-US" sz="2800">
                <a:solidFill>
                  <a:srgbClr val="FF3300"/>
                </a:solidFill>
                <a:latin typeface="Times New Roman" pitchFamily="18" charset="0"/>
              </a:rPr>
              <a:t>     + Các quy ước của xã, thôn về nếp sống văn      minh.</a:t>
            </a:r>
          </a:p>
          <a:p>
            <a:pPr>
              <a:lnSpc>
                <a:spcPct val="80000"/>
              </a:lnSpc>
              <a:buFontTx/>
              <a:buNone/>
            </a:pPr>
            <a:r>
              <a:rPr lang="en-US" sz="2800">
                <a:solidFill>
                  <a:srgbClr val="FF3300"/>
                </a:solidFill>
                <a:latin typeface="Times New Roman" pitchFamily="18" charset="0"/>
              </a:rPr>
              <a:t>     + Chống tệ nạn xã hội.</a:t>
            </a:r>
          </a:p>
          <a:p>
            <a:pPr>
              <a:lnSpc>
                <a:spcPct val="80000"/>
              </a:lnSpc>
              <a:buFontTx/>
              <a:buNone/>
            </a:pPr>
            <a:r>
              <a:rPr lang="en-US" sz="2800">
                <a:solidFill>
                  <a:srgbClr val="FF3300"/>
                </a:solidFill>
                <a:latin typeface="Times New Roman" pitchFamily="18" charset="0"/>
              </a:rPr>
              <a:t>- Góp ý kiến vào dự thảo Hiến pháp</a:t>
            </a:r>
          </a:p>
          <a:p>
            <a:pPr>
              <a:lnSpc>
                <a:spcPct val="80000"/>
              </a:lnSpc>
              <a:buFontTx/>
              <a:buChar char="-"/>
            </a:pPr>
            <a:r>
              <a:rPr lang="en-US" sz="2800">
                <a:solidFill>
                  <a:srgbClr val="FF3300"/>
                </a:solidFill>
                <a:latin typeface="Times New Roman" pitchFamily="18" charset="0"/>
              </a:rPr>
              <a:t>………….</a:t>
            </a:r>
          </a:p>
          <a:p>
            <a:pPr>
              <a:lnSpc>
                <a:spcPct val="80000"/>
              </a:lnSpc>
            </a:pPr>
            <a:endParaRPr lang="en-US" sz="2800">
              <a:solidFill>
                <a:srgbClr val="FF3300"/>
              </a:solidFill>
              <a:latin typeface="Times New Roman" pitchFamily="18" charset="0"/>
            </a:endParaRPr>
          </a:p>
        </p:txBody>
      </p:sp>
    </p:spTree>
    <p:extLst>
      <p:ext uri="{BB962C8B-B14F-4D97-AF65-F5344CB8AC3E}">
        <p14:creationId xmlns:p14="http://schemas.microsoft.com/office/powerpoint/2010/main" val="27332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8" name="Oval 8"/>
          <p:cNvSpPr>
            <a:spLocks noChangeArrowheads="1"/>
          </p:cNvSpPr>
          <p:nvPr/>
        </p:nvSpPr>
        <p:spPr bwMode="auto">
          <a:xfrm>
            <a:off x="152400" y="4286250"/>
            <a:ext cx="533400" cy="514350"/>
          </a:xfrm>
          <a:prstGeom prst="ellipse">
            <a:avLst/>
          </a:prstGeom>
          <a:solidFill>
            <a:schemeClr val="bg1"/>
          </a:solidFill>
          <a:ln w="38100">
            <a:solidFill>
              <a:srgbClr val="FF0000"/>
            </a:solidFill>
            <a:round/>
            <a:headEnd/>
            <a:tailEnd/>
          </a:ln>
        </p:spPr>
        <p:txBody>
          <a:bodyPr wrap="none" anchor="ctr"/>
          <a:lstStyle/>
          <a:p>
            <a:pPr eaLnBrk="1" hangingPunct="1"/>
            <a:endParaRPr lang="en-US"/>
          </a:p>
        </p:txBody>
      </p:sp>
      <p:sp>
        <p:nvSpPr>
          <p:cNvPr id="20489" name="Oval 9"/>
          <p:cNvSpPr>
            <a:spLocks noChangeArrowheads="1"/>
          </p:cNvSpPr>
          <p:nvPr/>
        </p:nvSpPr>
        <p:spPr bwMode="auto">
          <a:xfrm>
            <a:off x="152400" y="2857500"/>
            <a:ext cx="533400" cy="514350"/>
          </a:xfrm>
          <a:prstGeom prst="ellipse">
            <a:avLst/>
          </a:prstGeom>
          <a:solidFill>
            <a:schemeClr val="bg1"/>
          </a:solidFill>
          <a:ln w="38100">
            <a:solidFill>
              <a:srgbClr val="FF0000"/>
            </a:solidFill>
            <a:round/>
            <a:headEnd/>
            <a:tailEnd/>
          </a:ln>
        </p:spPr>
        <p:txBody>
          <a:bodyPr wrap="none" anchor="ctr"/>
          <a:lstStyle/>
          <a:p>
            <a:pPr eaLnBrk="1" hangingPunct="1"/>
            <a:endParaRPr lang="en-US"/>
          </a:p>
        </p:txBody>
      </p:sp>
      <p:sp>
        <p:nvSpPr>
          <p:cNvPr id="20490" name="Oval 10"/>
          <p:cNvSpPr>
            <a:spLocks noChangeArrowheads="1"/>
          </p:cNvSpPr>
          <p:nvPr/>
        </p:nvSpPr>
        <p:spPr bwMode="auto">
          <a:xfrm>
            <a:off x="152400" y="1714500"/>
            <a:ext cx="533400" cy="514350"/>
          </a:xfrm>
          <a:prstGeom prst="ellipse">
            <a:avLst/>
          </a:prstGeom>
          <a:solidFill>
            <a:schemeClr val="bg1"/>
          </a:solidFill>
          <a:ln w="38100">
            <a:solidFill>
              <a:srgbClr val="FF0000"/>
            </a:solidFill>
            <a:round/>
            <a:headEnd/>
            <a:tailEnd/>
          </a:ln>
        </p:spPr>
        <p:txBody>
          <a:bodyPr wrap="none" anchor="ctr"/>
          <a:lstStyle/>
          <a:p>
            <a:pPr eaLnBrk="1" hangingPunct="1"/>
            <a:endParaRPr lang="en-US"/>
          </a:p>
        </p:txBody>
      </p:sp>
      <p:sp>
        <p:nvSpPr>
          <p:cNvPr id="20486" name="Oval 6"/>
          <p:cNvSpPr>
            <a:spLocks noChangeArrowheads="1"/>
          </p:cNvSpPr>
          <p:nvPr/>
        </p:nvSpPr>
        <p:spPr bwMode="auto">
          <a:xfrm>
            <a:off x="152400" y="857250"/>
            <a:ext cx="533400" cy="514350"/>
          </a:xfrm>
          <a:prstGeom prst="ellipse">
            <a:avLst/>
          </a:prstGeom>
          <a:solidFill>
            <a:schemeClr val="bg1"/>
          </a:solidFill>
          <a:ln w="38100">
            <a:solidFill>
              <a:srgbClr val="FF0000"/>
            </a:solidFill>
            <a:round/>
            <a:headEnd/>
            <a:tailEnd/>
          </a:ln>
        </p:spPr>
        <p:txBody>
          <a:bodyPr wrap="none" anchor="ctr"/>
          <a:lstStyle/>
          <a:p>
            <a:pPr eaLnBrk="1" hangingPunct="1"/>
            <a:endParaRPr lang="en-US"/>
          </a:p>
        </p:txBody>
      </p:sp>
      <p:sp>
        <p:nvSpPr>
          <p:cNvPr id="23558" name="Rectangle 4"/>
          <p:cNvSpPr>
            <a:spLocks noChangeArrowheads="1"/>
          </p:cNvSpPr>
          <p:nvPr/>
        </p:nvSpPr>
        <p:spPr bwMode="auto">
          <a:xfrm>
            <a:off x="0" y="0"/>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2800" b="1">
                <a:solidFill>
                  <a:schemeClr val="accent2"/>
                </a:solidFill>
                <a:latin typeface="Arial" charset="0"/>
              </a:rPr>
              <a:t>Trong các quyền sau, quyền nào thể hiện sự tham gia quản lí nhà nước, quản lí xã hội của công dân?</a:t>
            </a:r>
          </a:p>
        </p:txBody>
      </p:sp>
      <p:sp>
        <p:nvSpPr>
          <p:cNvPr id="20485" name="Rectangle 5"/>
          <p:cNvSpPr>
            <a:spLocks noChangeArrowheads="1"/>
          </p:cNvSpPr>
          <p:nvPr/>
        </p:nvSpPr>
        <p:spPr bwMode="auto">
          <a:xfrm>
            <a:off x="228600" y="914400"/>
            <a:ext cx="8915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sz="2800">
                <a:solidFill>
                  <a:srgbClr val="0066FF"/>
                </a:solidFill>
              </a:rPr>
              <a:t>a</a:t>
            </a:r>
            <a:r>
              <a:rPr lang="en-US" sz="2800">
                <a:solidFill>
                  <a:srgbClr val="0066FF"/>
                </a:solidFill>
                <a:latin typeface="Arial" charset="0"/>
              </a:rPr>
              <a:t>. </a:t>
            </a:r>
            <a:r>
              <a:rPr lang="en-US" sz="2800">
                <a:solidFill>
                  <a:srgbClr val="0066FF"/>
                </a:solidFill>
              </a:rPr>
              <a:t>Quyền bầu cử đại biểu Quốc hội, đại biểu hội đồng nhân dân.</a:t>
            </a:r>
          </a:p>
          <a:p>
            <a:pPr marL="342900" indent="-342900" eaLnBrk="1" hangingPunct="1">
              <a:spcBef>
                <a:spcPct val="20000"/>
              </a:spcBef>
            </a:pPr>
            <a:r>
              <a:rPr lang="en-US" sz="2800">
                <a:solidFill>
                  <a:srgbClr val="0066FF"/>
                </a:solidFill>
              </a:rPr>
              <a:t>b. Quyền ứng cử đại biểu Quốc hội, đại biểu hội đồng nhân dân.</a:t>
            </a:r>
          </a:p>
          <a:p>
            <a:pPr marL="342900" indent="-342900" eaLnBrk="1" hangingPunct="1">
              <a:spcBef>
                <a:spcPct val="20000"/>
              </a:spcBef>
            </a:pPr>
            <a:r>
              <a:rPr lang="en-US" sz="2800">
                <a:solidFill>
                  <a:srgbClr val="0066FF"/>
                </a:solidFill>
              </a:rPr>
              <a:t> c. Quyền được học tập.</a:t>
            </a:r>
          </a:p>
          <a:p>
            <a:pPr marL="342900" indent="-342900" eaLnBrk="1" hangingPunct="1">
              <a:spcBef>
                <a:spcPct val="20000"/>
              </a:spcBef>
            </a:pPr>
            <a:r>
              <a:rPr lang="en-US" sz="2800">
                <a:solidFill>
                  <a:srgbClr val="0066FF"/>
                </a:solidFill>
              </a:rPr>
              <a:t>d. Quyền khiếu nại, tố cáo. </a:t>
            </a:r>
          </a:p>
          <a:p>
            <a:pPr marL="342900" indent="-342900" eaLnBrk="1" hangingPunct="1">
              <a:spcBef>
                <a:spcPct val="20000"/>
              </a:spcBef>
            </a:pPr>
            <a:r>
              <a:rPr lang="en-US" sz="2800">
                <a:solidFill>
                  <a:srgbClr val="0066FF"/>
                </a:solidFill>
              </a:rPr>
              <a:t>e. Quyền bất khả xâm phạm về thân thể.</a:t>
            </a:r>
          </a:p>
          <a:p>
            <a:pPr marL="342900" indent="-342900" eaLnBrk="1" hangingPunct="1">
              <a:spcBef>
                <a:spcPct val="20000"/>
              </a:spcBef>
            </a:pPr>
            <a:r>
              <a:rPr lang="en-US" sz="2800">
                <a:solidFill>
                  <a:srgbClr val="0066FF"/>
                </a:solidFill>
              </a:rPr>
              <a:t>f. Quyền tự do kinh doanh.</a:t>
            </a:r>
          </a:p>
        </p:txBody>
      </p:sp>
    </p:spTree>
    <p:extLst>
      <p:ext uri="{BB962C8B-B14F-4D97-AF65-F5344CB8AC3E}">
        <p14:creationId xmlns:p14="http://schemas.microsoft.com/office/powerpoint/2010/main" val="19642555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20485">
                                            <p:txEl>
                                              <p:pRg st="0" end="0"/>
                                            </p:txEl>
                                          </p:spTgt>
                                        </p:tgtEl>
                                        <p:attrNameLst>
                                          <p:attrName>style.visibility</p:attrName>
                                        </p:attrNameLst>
                                      </p:cBhvr>
                                      <p:to>
                                        <p:strVal val="visible"/>
                                      </p:to>
                                    </p:set>
                                    <p:animEffect transition="in" filter="plus(in)">
                                      <p:cBhvr>
                                        <p:cTn id="7" dur="2000"/>
                                        <p:tgtEl>
                                          <p:spTgt spid="20485">
                                            <p:txEl>
                                              <p:pRg st="0" end="0"/>
                                            </p:txEl>
                                          </p:spTgt>
                                        </p:tgtEl>
                                      </p:cBhvr>
                                    </p:animEffect>
                                  </p:childTnLst>
                                </p:cTn>
                              </p:par>
                              <p:par>
                                <p:cTn id="8" presetID="13" presetClass="entr" presetSubtype="16" fill="hold" nodeType="withEffect">
                                  <p:stCondLst>
                                    <p:cond delay="0"/>
                                  </p:stCondLst>
                                  <p:childTnLst>
                                    <p:set>
                                      <p:cBhvr>
                                        <p:cTn id="9" dur="1" fill="hold">
                                          <p:stCondLst>
                                            <p:cond delay="0"/>
                                          </p:stCondLst>
                                        </p:cTn>
                                        <p:tgtEl>
                                          <p:spTgt spid="20485">
                                            <p:txEl>
                                              <p:pRg st="1" end="1"/>
                                            </p:txEl>
                                          </p:spTgt>
                                        </p:tgtEl>
                                        <p:attrNameLst>
                                          <p:attrName>style.visibility</p:attrName>
                                        </p:attrNameLst>
                                      </p:cBhvr>
                                      <p:to>
                                        <p:strVal val="visible"/>
                                      </p:to>
                                    </p:set>
                                    <p:animEffect transition="in" filter="plus(in)">
                                      <p:cBhvr>
                                        <p:cTn id="10" dur="2000"/>
                                        <p:tgtEl>
                                          <p:spTgt spid="20485">
                                            <p:txEl>
                                              <p:pRg st="1" end="1"/>
                                            </p:txEl>
                                          </p:spTgt>
                                        </p:tgtEl>
                                      </p:cBhvr>
                                    </p:animEffect>
                                  </p:childTnLst>
                                </p:cTn>
                              </p:par>
                              <p:par>
                                <p:cTn id="11" presetID="13" presetClass="entr" presetSubtype="16" fill="hold" nodeType="withEffect">
                                  <p:stCondLst>
                                    <p:cond delay="0"/>
                                  </p:stCondLst>
                                  <p:childTnLst>
                                    <p:set>
                                      <p:cBhvr>
                                        <p:cTn id="12" dur="1" fill="hold">
                                          <p:stCondLst>
                                            <p:cond delay="0"/>
                                          </p:stCondLst>
                                        </p:cTn>
                                        <p:tgtEl>
                                          <p:spTgt spid="20485">
                                            <p:txEl>
                                              <p:pRg st="2" end="2"/>
                                            </p:txEl>
                                          </p:spTgt>
                                        </p:tgtEl>
                                        <p:attrNameLst>
                                          <p:attrName>style.visibility</p:attrName>
                                        </p:attrNameLst>
                                      </p:cBhvr>
                                      <p:to>
                                        <p:strVal val="visible"/>
                                      </p:to>
                                    </p:set>
                                    <p:animEffect transition="in" filter="plus(in)">
                                      <p:cBhvr>
                                        <p:cTn id="13" dur="2000"/>
                                        <p:tgtEl>
                                          <p:spTgt spid="20485">
                                            <p:txEl>
                                              <p:pRg st="2" end="2"/>
                                            </p:txEl>
                                          </p:spTgt>
                                        </p:tgtEl>
                                      </p:cBhvr>
                                    </p:animEffect>
                                  </p:childTnLst>
                                </p:cTn>
                              </p:par>
                              <p:par>
                                <p:cTn id="14" presetID="13" presetClass="entr" presetSubtype="16" fill="hold" nodeType="withEffect">
                                  <p:stCondLst>
                                    <p:cond delay="0"/>
                                  </p:stCondLst>
                                  <p:childTnLst>
                                    <p:set>
                                      <p:cBhvr>
                                        <p:cTn id="15" dur="1" fill="hold">
                                          <p:stCondLst>
                                            <p:cond delay="0"/>
                                          </p:stCondLst>
                                        </p:cTn>
                                        <p:tgtEl>
                                          <p:spTgt spid="20485">
                                            <p:txEl>
                                              <p:pRg st="3" end="3"/>
                                            </p:txEl>
                                          </p:spTgt>
                                        </p:tgtEl>
                                        <p:attrNameLst>
                                          <p:attrName>style.visibility</p:attrName>
                                        </p:attrNameLst>
                                      </p:cBhvr>
                                      <p:to>
                                        <p:strVal val="visible"/>
                                      </p:to>
                                    </p:set>
                                    <p:animEffect transition="in" filter="plus(in)">
                                      <p:cBhvr>
                                        <p:cTn id="16" dur="2000"/>
                                        <p:tgtEl>
                                          <p:spTgt spid="20485">
                                            <p:txEl>
                                              <p:pRg st="3" end="3"/>
                                            </p:txEl>
                                          </p:spTgt>
                                        </p:tgtEl>
                                      </p:cBhvr>
                                    </p:animEffect>
                                  </p:childTnLst>
                                </p:cTn>
                              </p:par>
                              <p:par>
                                <p:cTn id="17" presetID="13" presetClass="entr" presetSubtype="16" fill="hold" nodeType="withEffect">
                                  <p:stCondLst>
                                    <p:cond delay="0"/>
                                  </p:stCondLst>
                                  <p:childTnLst>
                                    <p:set>
                                      <p:cBhvr>
                                        <p:cTn id="18" dur="1" fill="hold">
                                          <p:stCondLst>
                                            <p:cond delay="0"/>
                                          </p:stCondLst>
                                        </p:cTn>
                                        <p:tgtEl>
                                          <p:spTgt spid="20485">
                                            <p:txEl>
                                              <p:pRg st="4" end="4"/>
                                            </p:txEl>
                                          </p:spTgt>
                                        </p:tgtEl>
                                        <p:attrNameLst>
                                          <p:attrName>style.visibility</p:attrName>
                                        </p:attrNameLst>
                                      </p:cBhvr>
                                      <p:to>
                                        <p:strVal val="visible"/>
                                      </p:to>
                                    </p:set>
                                    <p:animEffect transition="in" filter="plus(in)">
                                      <p:cBhvr>
                                        <p:cTn id="19" dur="2000"/>
                                        <p:tgtEl>
                                          <p:spTgt spid="20485">
                                            <p:txEl>
                                              <p:pRg st="4" end="4"/>
                                            </p:txEl>
                                          </p:spTgt>
                                        </p:tgtEl>
                                      </p:cBhvr>
                                    </p:animEffect>
                                  </p:childTnLst>
                                </p:cTn>
                              </p:par>
                              <p:par>
                                <p:cTn id="20" presetID="13" presetClass="entr" presetSubtype="16" fill="hold" nodeType="withEffect">
                                  <p:stCondLst>
                                    <p:cond delay="0"/>
                                  </p:stCondLst>
                                  <p:childTnLst>
                                    <p:set>
                                      <p:cBhvr>
                                        <p:cTn id="21" dur="1" fill="hold">
                                          <p:stCondLst>
                                            <p:cond delay="0"/>
                                          </p:stCondLst>
                                        </p:cTn>
                                        <p:tgtEl>
                                          <p:spTgt spid="20485">
                                            <p:txEl>
                                              <p:pRg st="5" end="5"/>
                                            </p:txEl>
                                          </p:spTgt>
                                        </p:tgtEl>
                                        <p:attrNameLst>
                                          <p:attrName>style.visibility</p:attrName>
                                        </p:attrNameLst>
                                      </p:cBhvr>
                                      <p:to>
                                        <p:strVal val="visible"/>
                                      </p:to>
                                    </p:set>
                                    <p:animEffect transition="in" filter="plus(in)">
                                      <p:cBhvr>
                                        <p:cTn id="22" dur="2000"/>
                                        <p:tgtEl>
                                          <p:spTgt spid="20485">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20486"/>
                                        </p:tgtEl>
                                        <p:attrNameLst>
                                          <p:attrName>style.visibility</p:attrName>
                                        </p:attrNameLst>
                                      </p:cBhvr>
                                      <p:to>
                                        <p:strVal val="visible"/>
                                      </p:to>
                                    </p:set>
                                    <p:anim calcmode="lin" valueType="num">
                                      <p:cBhvr additive="base">
                                        <p:cTn id="27" dur="500" fill="hold"/>
                                        <p:tgtEl>
                                          <p:spTgt spid="20486"/>
                                        </p:tgtEl>
                                        <p:attrNameLst>
                                          <p:attrName>ppt_x</p:attrName>
                                        </p:attrNameLst>
                                      </p:cBhvr>
                                      <p:tavLst>
                                        <p:tav tm="0">
                                          <p:val>
                                            <p:strVal val="#ppt_x"/>
                                          </p:val>
                                        </p:tav>
                                        <p:tav tm="100000">
                                          <p:val>
                                            <p:strVal val="#ppt_x"/>
                                          </p:val>
                                        </p:tav>
                                      </p:tavLst>
                                    </p:anim>
                                    <p:anim calcmode="lin" valueType="num">
                                      <p:cBhvr additive="base">
                                        <p:cTn id="28" dur="500" fill="hold"/>
                                        <p:tgtEl>
                                          <p:spTgt spid="20486"/>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20490"/>
                                        </p:tgtEl>
                                        <p:attrNameLst>
                                          <p:attrName>style.visibility</p:attrName>
                                        </p:attrNameLst>
                                      </p:cBhvr>
                                      <p:to>
                                        <p:strVal val="visible"/>
                                      </p:to>
                                    </p:set>
                                    <p:anim calcmode="lin" valueType="num">
                                      <p:cBhvr additive="base">
                                        <p:cTn id="31" dur="500" fill="hold"/>
                                        <p:tgtEl>
                                          <p:spTgt spid="20490"/>
                                        </p:tgtEl>
                                        <p:attrNameLst>
                                          <p:attrName>ppt_x</p:attrName>
                                        </p:attrNameLst>
                                      </p:cBhvr>
                                      <p:tavLst>
                                        <p:tav tm="0">
                                          <p:val>
                                            <p:strVal val="#ppt_x"/>
                                          </p:val>
                                        </p:tav>
                                        <p:tav tm="100000">
                                          <p:val>
                                            <p:strVal val="#ppt_x"/>
                                          </p:val>
                                        </p:tav>
                                      </p:tavLst>
                                    </p:anim>
                                    <p:anim calcmode="lin" valueType="num">
                                      <p:cBhvr additive="base">
                                        <p:cTn id="32" dur="500" fill="hold"/>
                                        <p:tgtEl>
                                          <p:spTgt spid="20490"/>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20489"/>
                                        </p:tgtEl>
                                        <p:attrNameLst>
                                          <p:attrName>style.visibility</p:attrName>
                                        </p:attrNameLst>
                                      </p:cBhvr>
                                      <p:to>
                                        <p:strVal val="visible"/>
                                      </p:to>
                                    </p:set>
                                    <p:anim calcmode="lin" valueType="num">
                                      <p:cBhvr additive="base">
                                        <p:cTn id="35" dur="500" fill="hold"/>
                                        <p:tgtEl>
                                          <p:spTgt spid="20489"/>
                                        </p:tgtEl>
                                        <p:attrNameLst>
                                          <p:attrName>ppt_x</p:attrName>
                                        </p:attrNameLst>
                                      </p:cBhvr>
                                      <p:tavLst>
                                        <p:tav tm="0">
                                          <p:val>
                                            <p:strVal val="#ppt_x"/>
                                          </p:val>
                                        </p:tav>
                                        <p:tav tm="100000">
                                          <p:val>
                                            <p:strVal val="#ppt_x"/>
                                          </p:val>
                                        </p:tav>
                                      </p:tavLst>
                                    </p:anim>
                                    <p:anim calcmode="lin" valueType="num">
                                      <p:cBhvr additive="base">
                                        <p:cTn id="36" dur="500" fill="hold"/>
                                        <p:tgtEl>
                                          <p:spTgt spid="20489"/>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20488"/>
                                        </p:tgtEl>
                                        <p:attrNameLst>
                                          <p:attrName>style.visibility</p:attrName>
                                        </p:attrNameLst>
                                      </p:cBhvr>
                                      <p:to>
                                        <p:strVal val="visible"/>
                                      </p:to>
                                    </p:set>
                                    <p:anim calcmode="lin" valueType="num">
                                      <p:cBhvr additive="base">
                                        <p:cTn id="39" dur="500" fill="hold"/>
                                        <p:tgtEl>
                                          <p:spTgt spid="20488"/>
                                        </p:tgtEl>
                                        <p:attrNameLst>
                                          <p:attrName>ppt_x</p:attrName>
                                        </p:attrNameLst>
                                      </p:cBhvr>
                                      <p:tavLst>
                                        <p:tav tm="0">
                                          <p:val>
                                            <p:strVal val="#ppt_x"/>
                                          </p:val>
                                        </p:tav>
                                        <p:tav tm="100000">
                                          <p:val>
                                            <p:strVal val="#ppt_x"/>
                                          </p:val>
                                        </p:tav>
                                      </p:tavLst>
                                    </p:anim>
                                    <p:anim calcmode="lin" valueType="num">
                                      <p:cBhvr additive="base">
                                        <p:cTn id="40" dur="500" fill="hold"/>
                                        <p:tgtEl>
                                          <p:spTgt spid="2048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8" grpId="0" animBg="1"/>
      <p:bldP spid="20489" grpId="0" animBg="1"/>
      <p:bldP spid="20490" grpId="0" animBg="1"/>
      <p:bldP spid="2048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2984D8-CD71-45FD-B734-DA29BB0776A5}" type="slidenum">
              <a:rPr lang="en-US" smtClean="0"/>
              <a:t>16</a:t>
            </a:fld>
            <a:endParaRPr lang="en-US"/>
          </a:p>
        </p:txBody>
      </p:sp>
      <p:graphicFrame>
        <p:nvGraphicFramePr>
          <p:cNvPr id="5" name="Group 100"/>
          <p:cNvGraphicFramePr>
            <a:graphicFrameLocks noGrp="1"/>
          </p:cNvGraphicFramePr>
          <p:nvPr>
            <p:extLst>
              <p:ext uri="{D42A27DB-BD31-4B8C-83A1-F6EECF244321}">
                <p14:modId xmlns:p14="http://schemas.microsoft.com/office/powerpoint/2010/main" val="427230197"/>
              </p:ext>
            </p:extLst>
          </p:nvPr>
        </p:nvGraphicFramePr>
        <p:xfrm>
          <a:off x="457200" y="609600"/>
          <a:ext cx="1752600" cy="3992864"/>
        </p:xfrm>
        <a:graphic>
          <a:graphicData uri="http://schemas.openxmlformats.org/drawingml/2006/table">
            <a:tbl>
              <a:tblPr/>
              <a:tblGrid>
                <a:gridCol w="1752600">
                  <a:extLst>
                    <a:ext uri="{9D8B030D-6E8A-4147-A177-3AD203B41FA5}">
                      <a16:colId xmlns:a16="http://schemas.microsoft.com/office/drawing/2014/main" val="20000"/>
                    </a:ext>
                  </a:extLst>
                </a:gridCol>
              </a:tblGrid>
              <a:tr h="399256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accent2"/>
                          </a:solidFill>
                          <a:effectLst>
                            <a:outerShdw blurRad="38100" dist="38100" dir="2700000" algn="tl">
                              <a:srgbClr val="C0C0C0"/>
                            </a:outerShdw>
                          </a:effectLst>
                          <a:latin typeface="Times New Roman" pitchFamily="18" charset="0"/>
                        </a:rPr>
                        <a:t>Quyền tham gia quản lí nhà nước và xã hội của công dân</a:t>
                      </a:r>
                    </a:p>
                  </a:txBody>
                  <a:tcPr marT="45712" marB="45712" horzOverflow="overflow">
                    <a:lnL w="57150" cap="flat" cmpd="sng" algn="ctr">
                      <a:solidFill>
                        <a:srgbClr val="0066FF"/>
                      </a:solidFill>
                      <a:prstDash val="solid"/>
                      <a:round/>
                      <a:headEnd type="none" w="med" len="med"/>
                      <a:tailEnd type="none" w="med" len="med"/>
                    </a:lnL>
                    <a:lnR w="57150" cap="flat" cmpd="sng" algn="ctr">
                      <a:solidFill>
                        <a:srgbClr val="0066FF"/>
                      </a:solidFill>
                      <a:prstDash val="solid"/>
                      <a:round/>
                      <a:headEnd type="none" w="med" len="med"/>
                      <a:tailEnd type="none" w="med" len="med"/>
                    </a:lnR>
                    <a:lnT w="57150" cap="flat" cmpd="sng" algn="ctr">
                      <a:solidFill>
                        <a:srgbClr val="0066FF"/>
                      </a:solidFill>
                      <a:prstDash val="solid"/>
                      <a:round/>
                      <a:headEnd type="none" w="med" len="med"/>
                      <a:tailEnd type="none" w="med" len="med"/>
                    </a:lnT>
                    <a:lnB w="57150" cap="flat" cmpd="sng" algn="ctr">
                      <a:solidFill>
                        <a:srgbClr val="0066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 name="Group 105"/>
          <p:cNvGraphicFramePr>
            <a:graphicFrameLocks noGrp="1"/>
          </p:cNvGraphicFramePr>
          <p:nvPr>
            <p:extLst>
              <p:ext uri="{D42A27DB-BD31-4B8C-83A1-F6EECF244321}">
                <p14:modId xmlns:p14="http://schemas.microsoft.com/office/powerpoint/2010/main" val="1039268519"/>
              </p:ext>
            </p:extLst>
          </p:nvPr>
        </p:nvGraphicFramePr>
        <p:xfrm>
          <a:off x="3505200" y="-125413"/>
          <a:ext cx="4267200" cy="1676400"/>
        </p:xfrm>
        <a:graphic>
          <a:graphicData uri="http://schemas.openxmlformats.org/drawingml/2006/table">
            <a:tbl>
              <a:tblPr/>
              <a:tblGrid>
                <a:gridCol w="4267200">
                  <a:extLst>
                    <a:ext uri="{9D8B030D-6E8A-4147-A177-3AD203B41FA5}">
                      <a16:colId xmlns:a16="http://schemas.microsoft.com/office/drawing/2014/main" val="20000"/>
                    </a:ext>
                  </a:extLst>
                </a:gridCol>
              </a:tblGrid>
              <a:tr h="167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a:ln>
                          <a:noFill/>
                        </a:ln>
                        <a:solidFill>
                          <a:schemeClr val="accent2"/>
                        </a:solidFill>
                        <a:effectLst/>
                        <a:latin typeface="Arial" charset="0"/>
                      </a:endParaRPr>
                    </a:p>
                  </a:txBody>
                  <a:tcPr horzOverflow="overflow">
                    <a:lnL w="57150" cap="flat" cmpd="sng" algn="ctr">
                      <a:solidFill>
                        <a:srgbClr val="0066FF"/>
                      </a:solidFill>
                      <a:prstDash val="solid"/>
                      <a:round/>
                      <a:headEnd type="none" w="med" len="med"/>
                      <a:tailEnd type="none" w="med" len="med"/>
                    </a:lnL>
                    <a:lnR w="57150" cap="flat" cmpd="sng" algn="ctr">
                      <a:solidFill>
                        <a:srgbClr val="0066FF"/>
                      </a:solidFill>
                      <a:prstDash val="solid"/>
                      <a:round/>
                      <a:headEnd type="none" w="med" len="med"/>
                      <a:tailEnd type="none" w="med" len="med"/>
                    </a:lnR>
                    <a:lnT w="57150" cap="flat" cmpd="sng" algn="ctr">
                      <a:solidFill>
                        <a:srgbClr val="0066FF"/>
                      </a:solidFill>
                      <a:prstDash val="solid"/>
                      <a:round/>
                      <a:headEnd type="none" w="med" len="med"/>
                      <a:tailEnd type="none" w="med" len="med"/>
                    </a:lnT>
                    <a:lnB w="57150" cap="flat" cmpd="sng" algn="ctr">
                      <a:solidFill>
                        <a:srgbClr val="0066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7" name="Group 107"/>
          <p:cNvGraphicFramePr>
            <a:graphicFrameLocks noGrp="1"/>
          </p:cNvGraphicFramePr>
          <p:nvPr>
            <p:extLst>
              <p:ext uri="{D42A27DB-BD31-4B8C-83A1-F6EECF244321}">
                <p14:modId xmlns:p14="http://schemas.microsoft.com/office/powerpoint/2010/main" val="4143176232"/>
              </p:ext>
            </p:extLst>
          </p:nvPr>
        </p:nvGraphicFramePr>
        <p:xfrm>
          <a:off x="3505200" y="1933575"/>
          <a:ext cx="4343400" cy="1217612"/>
        </p:xfrm>
        <a:graphic>
          <a:graphicData uri="http://schemas.openxmlformats.org/drawingml/2006/table">
            <a:tbl>
              <a:tblPr/>
              <a:tblGrid>
                <a:gridCol w="4343400">
                  <a:extLst>
                    <a:ext uri="{9D8B030D-6E8A-4147-A177-3AD203B41FA5}">
                      <a16:colId xmlns:a16="http://schemas.microsoft.com/office/drawing/2014/main" val="20000"/>
                    </a:ext>
                  </a:extLst>
                </a:gridCol>
              </a:tblGrid>
              <a:tr h="12176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a:ln>
                          <a:noFill/>
                        </a:ln>
                        <a:solidFill>
                          <a:schemeClr val="accent2"/>
                        </a:solidFill>
                        <a:effectLst>
                          <a:outerShdw blurRad="38100" dist="38100" dir="2700000" algn="tl">
                            <a:srgbClr val="C0C0C0"/>
                          </a:outerShdw>
                        </a:effectLst>
                        <a:latin typeface="Times New Roman" pitchFamily="18" charset="0"/>
                      </a:endParaRPr>
                    </a:p>
                  </a:txBody>
                  <a:tcPr horzOverflow="overflow">
                    <a:lnL w="57150" cap="flat" cmpd="sng" algn="ctr">
                      <a:solidFill>
                        <a:srgbClr val="0066FF"/>
                      </a:solidFill>
                      <a:prstDash val="solid"/>
                      <a:round/>
                      <a:headEnd type="none" w="med" len="med"/>
                      <a:tailEnd type="none" w="med" len="med"/>
                    </a:lnL>
                    <a:lnR w="57150" cap="flat" cmpd="sng" algn="ctr">
                      <a:solidFill>
                        <a:srgbClr val="0066FF"/>
                      </a:solidFill>
                      <a:prstDash val="solid"/>
                      <a:round/>
                      <a:headEnd type="none" w="med" len="med"/>
                      <a:tailEnd type="none" w="med" len="med"/>
                    </a:lnR>
                    <a:lnT w="57150" cap="flat" cmpd="sng" algn="ctr">
                      <a:solidFill>
                        <a:srgbClr val="0066FF"/>
                      </a:solidFill>
                      <a:prstDash val="solid"/>
                      <a:round/>
                      <a:headEnd type="none" w="med" len="med"/>
                      <a:tailEnd type="none" w="med" len="med"/>
                    </a:lnT>
                    <a:lnB w="57150" cap="flat" cmpd="sng" algn="ctr">
                      <a:solidFill>
                        <a:srgbClr val="0066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8" name="Group 109"/>
          <p:cNvGraphicFramePr>
            <a:graphicFrameLocks noGrp="1"/>
          </p:cNvGraphicFramePr>
          <p:nvPr>
            <p:extLst>
              <p:ext uri="{D42A27DB-BD31-4B8C-83A1-F6EECF244321}">
                <p14:modId xmlns:p14="http://schemas.microsoft.com/office/powerpoint/2010/main" val="1222788238"/>
              </p:ext>
            </p:extLst>
          </p:nvPr>
        </p:nvGraphicFramePr>
        <p:xfrm>
          <a:off x="3505200" y="3746500"/>
          <a:ext cx="4343400" cy="1233487"/>
        </p:xfrm>
        <a:graphic>
          <a:graphicData uri="http://schemas.openxmlformats.org/drawingml/2006/table">
            <a:tbl>
              <a:tblPr/>
              <a:tblGrid>
                <a:gridCol w="4343400">
                  <a:extLst>
                    <a:ext uri="{9D8B030D-6E8A-4147-A177-3AD203B41FA5}">
                      <a16:colId xmlns:a16="http://schemas.microsoft.com/office/drawing/2014/main" val="20000"/>
                    </a:ext>
                  </a:extLst>
                </a:gridCol>
              </a:tblGrid>
              <a:tr h="12334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a:ln>
                          <a:noFill/>
                        </a:ln>
                        <a:solidFill>
                          <a:schemeClr val="accent2"/>
                        </a:solidFill>
                        <a:effectLst>
                          <a:outerShdw blurRad="38100" dist="38100" dir="2700000" algn="tl">
                            <a:srgbClr val="C0C0C0"/>
                          </a:outerShdw>
                        </a:effectLst>
                        <a:latin typeface="Arial" charset="0"/>
                      </a:endParaRPr>
                    </a:p>
                  </a:txBody>
                  <a:tcPr horzOverflow="overflow">
                    <a:lnL w="57150" cap="flat" cmpd="sng" algn="ctr">
                      <a:solidFill>
                        <a:srgbClr val="0066FF"/>
                      </a:solidFill>
                      <a:prstDash val="solid"/>
                      <a:round/>
                      <a:headEnd type="none" w="med" len="med"/>
                      <a:tailEnd type="none" w="med" len="med"/>
                    </a:lnL>
                    <a:lnR w="57150" cap="flat" cmpd="sng" algn="ctr">
                      <a:solidFill>
                        <a:srgbClr val="0066FF"/>
                      </a:solidFill>
                      <a:prstDash val="solid"/>
                      <a:round/>
                      <a:headEnd type="none" w="med" len="med"/>
                      <a:tailEnd type="none" w="med" len="med"/>
                    </a:lnR>
                    <a:lnT w="57150" cap="flat" cmpd="sng" algn="ctr">
                      <a:solidFill>
                        <a:srgbClr val="0066FF"/>
                      </a:solidFill>
                      <a:prstDash val="solid"/>
                      <a:round/>
                      <a:headEnd type="none" w="med" len="med"/>
                      <a:tailEnd type="none" w="med" len="med"/>
                    </a:lnT>
                    <a:lnB w="57150" cap="flat" cmpd="sng" algn="ctr">
                      <a:solidFill>
                        <a:srgbClr val="0066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9" name="Line 79"/>
          <p:cNvSpPr>
            <a:spLocks noChangeShapeType="1"/>
          </p:cNvSpPr>
          <p:nvPr/>
        </p:nvSpPr>
        <p:spPr bwMode="auto">
          <a:xfrm>
            <a:off x="2286000" y="2465387"/>
            <a:ext cx="457200"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Line 80"/>
          <p:cNvSpPr>
            <a:spLocks noChangeShapeType="1"/>
          </p:cNvSpPr>
          <p:nvPr/>
        </p:nvSpPr>
        <p:spPr bwMode="auto">
          <a:xfrm flipV="1">
            <a:off x="2286000" y="636587"/>
            <a:ext cx="838200" cy="18288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 name="Line 81"/>
          <p:cNvSpPr>
            <a:spLocks noChangeShapeType="1"/>
          </p:cNvSpPr>
          <p:nvPr/>
        </p:nvSpPr>
        <p:spPr bwMode="auto">
          <a:xfrm>
            <a:off x="2286000" y="2465387"/>
            <a:ext cx="685800" cy="19050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 name="Text Box 106"/>
          <p:cNvSpPr txBox="1">
            <a:spLocks noChangeArrowheads="1"/>
          </p:cNvSpPr>
          <p:nvPr/>
        </p:nvSpPr>
        <p:spPr bwMode="auto">
          <a:xfrm>
            <a:off x="3505200" y="-125413"/>
            <a:ext cx="4114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1" hangingPunct="1">
              <a:spcBef>
                <a:spcPct val="20000"/>
              </a:spcBef>
            </a:pPr>
            <a:r>
              <a:rPr lang="en-US" b="1">
                <a:solidFill>
                  <a:schemeClr val="accent2"/>
                </a:solidFill>
                <a:latin typeface="Times New Roman" pitchFamily="18" charset="0"/>
              </a:rPr>
              <a:t>Tham gia xây dựng bộ máy nhà nước và tổ chức xã hội</a:t>
            </a:r>
          </a:p>
          <a:p>
            <a:pPr eaLnBrk="1" hangingPunct="1">
              <a:spcBef>
                <a:spcPct val="50000"/>
              </a:spcBef>
            </a:pPr>
            <a:endParaRPr lang="en-US">
              <a:solidFill>
                <a:schemeClr val="tx2"/>
              </a:solidFill>
              <a:latin typeface="Times New Roman" pitchFamily="18" charset="0"/>
            </a:endParaRPr>
          </a:p>
        </p:txBody>
      </p:sp>
      <p:sp>
        <p:nvSpPr>
          <p:cNvPr id="13" name="Text Box 108"/>
          <p:cNvSpPr txBox="1">
            <a:spLocks noChangeArrowheads="1"/>
          </p:cNvSpPr>
          <p:nvPr/>
        </p:nvSpPr>
        <p:spPr bwMode="auto">
          <a:xfrm>
            <a:off x="3581400" y="1962150"/>
            <a:ext cx="4038600" cy="1798637"/>
          </a:xfrm>
          <a:prstGeom prst="rect">
            <a:avLst/>
          </a:prstGeom>
          <a:noFill/>
          <a:ln w="9525">
            <a:noFill/>
            <a:miter lim="800000"/>
            <a:headEnd/>
            <a:tailEnd/>
          </a:ln>
          <a:effectLst/>
        </p:spPr>
        <p:txBody>
          <a:bodyPr>
            <a:spAutoFit/>
          </a:bodyPr>
          <a:lstStyle/>
          <a:p>
            <a:pPr algn="ctr" eaLnBrk="1" hangingPunct="1">
              <a:spcBef>
                <a:spcPct val="20000"/>
              </a:spcBef>
              <a:defRPr/>
            </a:pPr>
            <a:r>
              <a:rPr lang="en-US" sz="3200">
                <a:solidFill>
                  <a:schemeClr val="accent2"/>
                </a:solidFill>
                <a:effectLst>
                  <a:outerShdw blurRad="38100" dist="38100" dir="2700000" algn="tl">
                    <a:srgbClr val="C0C0C0"/>
                  </a:outerShdw>
                </a:effectLst>
              </a:rPr>
              <a:t> </a:t>
            </a:r>
            <a:r>
              <a:rPr lang="en-US" sz="3200" b="1">
                <a:solidFill>
                  <a:schemeClr val="accent2"/>
                </a:solidFill>
                <a:effectLst>
                  <a:outerShdw blurRad="38100" dist="38100" dir="2700000" algn="tl">
                    <a:srgbClr val="C0C0C0"/>
                  </a:outerShdw>
                </a:effectLst>
              </a:rPr>
              <a:t>Tham gia bàn bạc công việc chung</a:t>
            </a:r>
          </a:p>
          <a:p>
            <a:pPr eaLnBrk="1" hangingPunct="1">
              <a:spcBef>
                <a:spcPct val="50000"/>
              </a:spcBef>
              <a:defRPr/>
            </a:pPr>
            <a:endParaRPr lang="en-US" sz="3200"/>
          </a:p>
        </p:txBody>
      </p:sp>
      <p:sp>
        <p:nvSpPr>
          <p:cNvPr id="14" name="Text Box 110"/>
          <p:cNvSpPr txBox="1">
            <a:spLocks noChangeArrowheads="1"/>
          </p:cNvSpPr>
          <p:nvPr/>
        </p:nvSpPr>
        <p:spPr bwMode="auto">
          <a:xfrm>
            <a:off x="3124200" y="3760787"/>
            <a:ext cx="4953000" cy="1277273"/>
          </a:xfrm>
          <a:prstGeom prst="rect">
            <a:avLst/>
          </a:prstGeom>
          <a:noFill/>
          <a:ln w="9525">
            <a:noFill/>
            <a:miter lim="800000"/>
            <a:headEnd/>
            <a:tailEnd/>
          </a:ln>
          <a:effectLst/>
        </p:spPr>
        <p:txBody>
          <a:bodyPr>
            <a:spAutoFit/>
          </a:bodyPr>
          <a:lstStyle/>
          <a:p>
            <a:pPr algn="ctr" eaLnBrk="1" hangingPunct="1">
              <a:spcBef>
                <a:spcPct val="20000"/>
              </a:spcBef>
              <a:defRPr/>
            </a:pPr>
            <a:r>
              <a:rPr lang="en-US" sz="2800" b="1">
                <a:solidFill>
                  <a:schemeClr val="accent2"/>
                </a:solidFill>
                <a:effectLst>
                  <a:outerShdw blurRad="38100" dist="38100" dir="2700000" algn="tl">
                    <a:srgbClr val="C0C0C0"/>
                  </a:outerShdw>
                </a:effectLst>
              </a:rPr>
              <a:t>  Tham gia thực hiện và giám sát việc thực hiện</a:t>
            </a:r>
          </a:p>
          <a:p>
            <a:pPr eaLnBrk="1" hangingPunct="1">
              <a:spcBef>
                <a:spcPct val="50000"/>
              </a:spcBef>
              <a:defRPr/>
            </a:pPr>
            <a:endParaRPr lang="en-US" sz="1200"/>
          </a:p>
        </p:txBody>
      </p:sp>
    </p:spTree>
    <p:extLst>
      <p:ext uri="{BB962C8B-B14F-4D97-AF65-F5344CB8AC3E}">
        <p14:creationId xmlns:p14="http://schemas.microsoft.com/office/powerpoint/2010/main" val="171499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nodeType="clickEffect">
                                  <p:stCondLst>
                                    <p:cond delay="0"/>
                                  </p:stCondLst>
                                  <p:childTnLst>
                                    <p:set>
                                      <p:cBhvr>
                                        <p:cTn id="43" dur="1" fill="hold">
                                          <p:stCondLst>
                                            <p:cond delay="0"/>
                                          </p:stCondLst>
                                        </p:cTn>
                                        <p:tgtEl>
                                          <p:spTgt spid="12">
                                            <p:txEl>
                                              <p:pRg st="0" end="0"/>
                                            </p:txEl>
                                          </p:spTgt>
                                        </p:tgtEl>
                                        <p:attrNameLst>
                                          <p:attrName>style.visibility</p:attrName>
                                        </p:attrNameLst>
                                      </p:cBhvr>
                                      <p:to>
                                        <p:strVal val="visible"/>
                                      </p:to>
                                    </p:set>
                                    <p:anim calcmode="lin" valueType="num">
                                      <p:cBhvr additive="base">
                                        <p:cTn id="44"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nodeType="clickEffect">
                                  <p:stCondLst>
                                    <p:cond delay="0"/>
                                  </p:stCondLst>
                                  <p:childTnLst>
                                    <p:set>
                                      <p:cBhvr>
                                        <p:cTn id="49" dur="1" fill="hold">
                                          <p:stCondLst>
                                            <p:cond delay="0"/>
                                          </p:stCondLst>
                                        </p:cTn>
                                        <p:tgtEl>
                                          <p:spTgt spid="13">
                                            <p:txEl>
                                              <p:pRg st="0" end="0"/>
                                            </p:txEl>
                                          </p:spTgt>
                                        </p:tgtEl>
                                        <p:attrNameLst>
                                          <p:attrName>style.visibility</p:attrName>
                                        </p:attrNameLst>
                                      </p:cBhvr>
                                      <p:to>
                                        <p:strVal val="visible"/>
                                      </p:to>
                                    </p:set>
                                    <p:anim calcmode="lin" valueType="num">
                                      <p:cBhvr additive="base">
                                        <p:cTn id="50"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2" fill="hold" nodeType="clickEffect">
                                  <p:stCondLst>
                                    <p:cond delay="0"/>
                                  </p:stCondLst>
                                  <p:childTnLst>
                                    <p:set>
                                      <p:cBhvr>
                                        <p:cTn id="55" dur="1" fill="hold">
                                          <p:stCondLst>
                                            <p:cond delay="0"/>
                                          </p:stCondLst>
                                        </p:cTn>
                                        <p:tgtEl>
                                          <p:spTgt spid="14">
                                            <p:txEl>
                                              <p:pRg st="0" end="0"/>
                                            </p:txEl>
                                          </p:spTgt>
                                        </p:tgtEl>
                                        <p:attrNameLst>
                                          <p:attrName>style.visibility</p:attrName>
                                        </p:attrNameLst>
                                      </p:cBhvr>
                                      <p:to>
                                        <p:strVal val="visible"/>
                                      </p:to>
                                    </p:set>
                                    <p:anim calcmode="lin" valueType="num">
                                      <p:cBhvr additive="base">
                                        <p:cTn id="56"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sz="half" idx="1"/>
          </p:nvPr>
        </p:nvSpPr>
        <p:spPr>
          <a:xfrm>
            <a:off x="457200" y="971550"/>
            <a:ext cx="8686800" cy="3394472"/>
          </a:xfrm>
        </p:spPr>
        <p:txBody>
          <a:bodyPr/>
          <a:lstStyle/>
          <a:p>
            <a:pPr eaLnBrk="1" hangingPunct="1"/>
            <a:r>
              <a:rPr lang="en-US" sz="3600">
                <a:solidFill>
                  <a:srgbClr val="0066FF"/>
                </a:solidFill>
                <a:latin typeface="Times New Roman" pitchFamily="18" charset="0"/>
              </a:rPr>
              <a:t>1. Học bài cũ</a:t>
            </a:r>
          </a:p>
          <a:p>
            <a:pPr eaLnBrk="1" hangingPunct="1"/>
            <a:r>
              <a:rPr lang="en-US" sz="3600">
                <a:solidFill>
                  <a:srgbClr val="0066FF"/>
                </a:solidFill>
                <a:latin typeface="Times New Roman" pitchFamily="18" charset="0"/>
              </a:rPr>
              <a:t>2. Xem tiếp</a:t>
            </a:r>
            <a:r>
              <a:rPr lang="en-US" sz="3600">
                <a:latin typeface="Times New Roman" pitchFamily="18" charset="0"/>
              </a:rPr>
              <a:t> </a:t>
            </a:r>
            <a:r>
              <a:rPr lang="en-US" sz="3600">
                <a:solidFill>
                  <a:srgbClr val="0066FF"/>
                </a:solidFill>
                <a:latin typeface="Times New Roman" pitchFamily="18" charset="0"/>
              </a:rPr>
              <a:t>trước nội dung bài học 2, 3</a:t>
            </a:r>
          </a:p>
          <a:p>
            <a:pPr eaLnBrk="1" hangingPunct="1"/>
            <a:r>
              <a:rPr lang="en-US" sz="3600">
                <a:solidFill>
                  <a:srgbClr val="0066FF"/>
                </a:solidFill>
                <a:latin typeface="Times New Roman" pitchFamily="18" charset="0"/>
              </a:rPr>
              <a:t>3. Làm bài tập 1</a:t>
            </a:r>
          </a:p>
        </p:txBody>
      </p:sp>
      <p:sp>
        <p:nvSpPr>
          <p:cNvPr id="27651" name="WordArt 4"/>
          <p:cNvSpPr>
            <a:spLocks noChangeArrowheads="1" noChangeShapeType="1" noTextEdit="1"/>
          </p:cNvSpPr>
          <p:nvPr/>
        </p:nvSpPr>
        <p:spPr bwMode="auto">
          <a:xfrm>
            <a:off x="1600200" y="400050"/>
            <a:ext cx="5410200" cy="742950"/>
          </a:xfrm>
          <a:prstGeom prst="rect">
            <a:avLst/>
          </a:prstGeom>
        </p:spPr>
        <p:txBody>
          <a:bodyPr wrap="none" fromWordArt="1">
            <a:prstTxWarp prst="textPlain">
              <a:avLst>
                <a:gd name="adj" fmla="val 50000"/>
              </a:avLst>
            </a:prstTxWarp>
          </a:bodyPr>
          <a:lstStyle/>
          <a:p>
            <a:pPr algn="ctr"/>
            <a:r>
              <a:rPr lang="en-US" sz="3600" i="1" kern="10">
                <a:ln w="9525">
                  <a:solidFill>
                    <a:srgbClr val="FF0000"/>
                  </a:solidFill>
                  <a:round/>
                  <a:headEnd/>
                  <a:tailEnd/>
                </a:ln>
                <a:solidFill>
                  <a:srgbClr val="3366FF"/>
                </a:solidFill>
                <a:effectLst>
                  <a:outerShdw dist="35921" dir="2700000" algn="ctr" rotWithShape="0">
                    <a:srgbClr val="808080">
                      <a:alpha val="79999"/>
                    </a:srgbClr>
                  </a:outerShdw>
                </a:effectLst>
                <a:latin typeface="Times New Roman"/>
                <a:cs typeface="Times New Roman"/>
              </a:rPr>
              <a:t>DẶN DÒ</a:t>
            </a:r>
          </a:p>
        </p:txBody>
      </p:sp>
      <p:graphicFrame>
        <p:nvGraphicFramePr>
          <p:cNvPr id="27652" name="Object 6"/>
          <p:cNvGraphicFramePr>
            <a:graphicFrameLocks noGrp="1" noChangeAspect="1"/>
          </p:cNvGraphicFramePr>
          <p:nvPr>
            <p:ph sz="half" idx="2"/>
          </p:nvPr>
        </p:nvGraphicFramePr>
        <p:xfrm>
          <a:off x="6248401" y="3174207"/>
          <a:ext cx="2836863" cy="1950244"/>
        </p:xfrm>
        <a:graphic>
          <a:graphicData uri="http://schemas.openxmlformats.org/presentationml/2006/ole">
            <mc:AlternateContent xmlns:mc="http://schemas.openxmlformats.org/markup-compatibility/2006">
              <mc:Choice xmlns:v="urn:schemas-microsoft-com:vml" Requires="v">
                <p:oleObj name="Clip" r:id="rId2" imgW="1999793" imgH="1831543" progId="MS_ClipArt_Gallery.2">
                  <p:embed/>
                </p:oleObj>
              </mc:Choice>
              <mc:Fallback>
                <p:oleObj name="Clip" r:id="rId2" imgW="1999793" imgH="1831543" progId="MS_ClipArt_Gallery.2">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1" y="3174207"/>
                        <a:ext cx="2836863" cy="1950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53" name="Text Box 9"/>
          <p:cNvSpPr txBox="1">
            <a:spLocks noChangeArrowheads="1"/>
          </p:cNvSpPr>
          <p:nvPr/>
        </p:nvSpPr>
        <p:spPr bwMode="auto">
          <a:xfrm>
            <a:off x="38100" y="2650510"/>
            <a:ext cx="21336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en-US" sz="15600" b="1">
                <a:solidFill>
                  <a:srgbClr val="FF0000"/>
                </a:solidFill>
                <a:latin typeface=".VnTime" pitchFamily="34" charset="0"/>
                <a:sym typeface="Wingdings" pitchFamily="2" charset="2"/>
              </a:rPr>
              <a:t></a:t>
            </a:r>
            <a:endParaRPr lang="en-US" sz="1800" b="1">
              <a:latin typeface=".VnTime" pitchFamily="34" charset="0"/>
            </a:endParaRPr>
          </a:p>
        </p:txBody>
      </p:sp>
    </p:spTree>
    <p:extLst>
      <p:ext uri="{BB962C8B-B14F-4D97-AF65-F5344CB8AC3E}">
        <p14:creationId xmlns:p14="http://schemas.microsoft.com/office/powerpoint/2010/main" val="2035020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2984D8-CD71-45FD-B734-DA29BB0776A5}" type="slidenum">
              <a:rPr lang="en-US" smtClean="0"/>
              <a:t>2</a:t>
            </a:fld>
            <a:endParaRPr lang="en-US"/>
          </a:p>
        </p:txBody>
      </p:sp>
      <p:sp>
        <p:nvSpPr>
          <p:cNvPr id="5" name="Freeform 9"/>
          <p:cNvSpPr>
            <a:spLocks/>
          </p:cNvSpPr>
          <p:nvPr/>
        </p:nvSpPr>
        <p:spPr bwMode="auto">
          <a:xfrm>
            <a:off x="88900" y="76200"/>
            <a:ext cx="9144000" cy="393700"/>
          </a:xfrm>
          <a:custGeom>
            <a:avLst/>
            <a:gdLst>
              <a:gd name="T0" fmla="*/ 0 w 5232"/>
              <a:gd name="T1" fmla="*/ 2147483646 h 440"/>
              <a:gd name="T2" fmla="*/ 2147483646 w 5232"/>
              <a:gd name="T3" fmla="*/ 2147483646 h 440"/>
              <a:gd name="T4" fmla="*/ 2147483646 w 5232"/>
              <a:gd name="T5" fmla="*/ 2147483646 h 440"/>
              <a:gd name="T6" fmla="*/ 2147483646 w 5232"/>
              <a:gd name="T7" fmla="*/ 2147483646 h 440"/>
              <a:gd name="T8" fmla="*/ 2147483646 w 5232"/>
              <a:gd name="T9" fmla="*/ 2147483646 h 440"/>
              <a:gd name="T10" fmla="*/ 2147483646 w 5232"/>
              <a:gd name="T11" fmla="*/ 2147483646 h 440"/>
              <a:gd name="T12" fmla="*/ 2147483646 w 5232"/>
              <a:gd name="T13" fmla="*/ 2147483646 h 440"/>
              <a:gd name="T14" fmla="*/ 2147483646 w 5232"/>
              <a:gd name="T15" fmla="*/ 2147483646 h 440"/>
              <a:gd name="T16" fmla="*/ 0 60000 65536"/>
              <a:gd name="T17" fmla="*/ 0 60000 65536"/>
              <a:gd name="T18" fmla="*/ 0 60000 65536"/>
              <a:gd name="T19" fmla="*/ 0 60000 65536"/>
              <a:gd name="T20" fmla="*/ 0 60000 65536"/>
              <a:gd name="T21" fmla="*/ 0 60000 65536"/>
              <a:gd name="T22" fmla="*/ 0 60000 65536"/>
              <a:gd name="T23" fmla="*/ 0 60000 65536"/>
              <a:gd name="T24" fmla="*/ 0 w 5232"/>
              <a:gd name="T25" fmla="*/ 0 h 440"/>
              <a:gd name="T26" fmla="*/ 5232 w 5232"/>
              <a:gd name="T27" fmla="*/ 440 h 4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32" h="440">
                <a:moveTo>
                  <a:pt x="0" y="8"/>
                </a:moveTo>
                <a:cubicBezTo>
                  <a:pt x="224" y="200"/>
                  <a:pt x="448" y="392"/>
                  <a:pt x="672" y="392"/>
                </a:cubicBezTo>
                <a:cubicBezTo>
                  <a:pt x="896" y="392"/>
                  <a:pt x="1112" y="16"/>
                  <a:pt x="1344" y="8"/>
                </a:cubicBezTo>
                <a:cubicBezTo>
                  <a:pt x="1576" y="0"/>
                  <a:pt x="1800" y="344"/>
                  <a:pt x="2064" y="344"/>
                </a:cubicBezTo>
                <a:cubicBezTo>
                  <a:pt x="2328" y="344"/>
                  <a:pt x="2656" y="0"/>
                  <a:pt x="2928" y="8"/>
                </a:cubicBezTo>
                <a:cubicBezTo>
                  <a:pt x="3200" y="16"/>
                  <a:pt x="3440" y="392"/>
                  <a:pt x="3696" y="392"/>
                </a:cubicBezTo>
                <a:cubicBezTo>
                  <a:pt x="3952" y="392"/>
                  <a:pt x="4208" y="0"/>
                  <a:pt x="4464" y="8"/>
                </a:cubicBezTo>
                <a:cubicBezTo>
                  <a:pt x="4720" y="16"/>
                  <a:pt x="5104" y="376"/>
                  <a:pt x="5232" y="440"/>
                </a:cubicBezTo>
              </a:path>
            </a:pathLst>
          </a:custGeom>
          <a:noFill/>
          <a:ln w="85725">
            <a:solidFill>
              <a:srgbClr val="008000"/>
            </a:solidFill>
            <a:prstDash val="lg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 name="Rectangle 10"/>
          <p:cNvSpPr>
            <a:spLocks noChangeArrowheads="1"/>
          </p:cNvSpPr>
          <p:nvPr/>
        </p:nvSpPr>
        <p:spPr bwMode="auto">
          <a:xfrm>
            <a:off x="-150813" y="-381000"/>
            <a:ext cx="1141413"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sz="10600" b="1">
                <a:solidFill>
                  <a:srgbClr val="FF0000"/>
                </a:solidFill>
                <a:latin typeface=".VnTime" pitchFamily="34" charset="0"/>
                <a:sym typeface="Wingdings" pitchFamily="2" charset="2"/>
              </a:rPr>
              <a:t></a:t>
            </a:r>
          </a:p>
        </p:txBody>
      </p:sp>
      <p:sp>
        <p:nvSpPr>
          <p:cNvPr id="7" name="Rectangle 11"/>
          <p:cNvSpPr>
            <a:spLocks noChangeArrowheads="1"/>
          </p:cNvSpPr>
          <p:nvPr/>
        </p:nvSpPr>
        <p:spPr bwMode="auto">
          <a:xfrm>
            <a:off x="8001000" y="-381000"/>
            <a:ext cx="1141413"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sz="10600" b="1">
                <a:solidFill>
                  <a:srgbClr val="FF0000"/>
                </a:solidFill>
                <a:latin typeface=".VnTime" pitchFamily="34" charset="0"/>
                <a:sym typeface="Wingdings" pitchFamily="2" charset="2"/>
              </a:rPr>
              <a:t></a:t>
            </a:r>
          </a:p>
        </p:txBody>
      </p:sp>
      <p:sp>
        <p:nvSpPr>
          <p:cNvPr id="8" name="Rectangle 4"/>
          <p:cNvSpPr txBox="1">
            <a:spLocks noChangeArrowheads="1"/>
          </p:cNvSpPr>
          <p:nvPr/>
        </p:nvSpPr>
        <p:spPr>
          <a:xfrm>
            <a:off x="914400" y="473075"/>
            <a:ext cx="77724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defRPr/>
            </a:pPr>
            <a:r>
              <a:rPr lang="en-US" sz="3600" b="1" u="sng">
                <a:solidFill>
                  <a:srgbClr val="FF3300"/>
                </a:solidFill>
                <a:effectLst>
                  <a:outerShdw blurRad="38100" dist="38100" dir="2700000" algn="tl">
                    <a:srgbClr val="C0C0C0"/>
                  </a:outerShdw>
                </a:effectLst>
                <a:latin typeface="Times New Roman" pitchFamily="18" charset="0"/>
              </a:rPr>
              <a:t>TIẾT 15 – Bài 16 :</a:t>
            </a:r>
          </a:p>
          <a:p>
            <a:pPr algn="ctr">
              <a:buFontTx/>
              <a:buNone/>
              <a:defRPr/>
            </a:pPr>
            <a:endParaRPr lang="en-US" sz="3600" u="sng">
              <a:solidFill>
                <a:srgbClr val="FF3300"/>
              </a:solidFill>
            </a:endParaRPr>
          </a:p>
          <a:p>
            <a:pPr algn="ctr">
              <a:buFontTx/>
              <a:buNone/>
              <a:defRPr/>
            </a:pPr>
            <a:r>
              <a:rPr lang="en-US" sz="2800" i="1"/>
              <a:t> </a:t>
            </a:r>
            <a:r>
              <a:rPr lang="en-US" sz="4000" b="1">
                <a:effectLst>
                  <a:outerShdw blurRad="38100" dist="38100" dir="2700000" algn="tl">
                    <a:srgbClr val="C0C0C0"/>
                  </a:outerShdw>
                </a:effectLst>
                <a:latin typeface="Times New Roman" pitchFamily="18" charset="0"/>
              </a:rPr>
              <a:t>QUYỀN THAM GIA QUẢN LÍ  NHÀ NƯỚC, QUẢN LÍ  XÃ HỘI CỦA CÔNG DÂN</a:t>
            </a:r>
          </a:p>
          <a:p>
            <a:pPr algn="ctr">
              <a:buFontTx/>
              <a:buNone/>
              <a:defRPr/>
            </a:pPr>
            <a:r>
              <a:rPr lang="en-US" sz="4000" b="1">
                <a:effectLst>
                  <a:outerShdw blurRad="38100" dist="38100" dir="2700000" algn="tl">
                    <a:srgbClr val="C0C0C0"/>
                  </a:outerShdw>
                </a:effectLst>
                <a:latin typeface="Times New Roman" pitchFamily="18" charset="0"/>
              </a:rPr>
              <a:t> (Ti</a:t>
            </a:r>
            <a:r>
              <a:rPr lang="en-US" sz="4000" b="1">
                <a:effectLst>
                  <a:outerShdw blurRad="38100" dist="38100" dir="2700000" algn="tl">
                    <a:srgbClr val="C0C0C0"/>
                  </a:outerShdw>
                </a:effectLst>
              </a:rPr>
              <a:t>ết 1</a:t>
            </a:r>
            <a:r>
              <a:rPr lang="en-US" sz="4000" b="1">
                <a:effectLst>
                  <a:outerShdw blurRad="38100" dist="38100" dir="2700000" algn="tl">
                    <a:srgbClr val="C0C0C0"/>
                  </a:outerShdw>
                </a:effectLst>
                <a:latin typeface="Times New Roman" pitchFamily="18" charset="0"/>
              </a:rPr>
              <a:t>)</a:t>
            </a:r>
            <a:endParaRPr lang="en-US" sz="4000" b="1" dirty="0">
              <a:effectLst>
                <a:outerShdw blurRad="38100" dist="38100" dir="2700000" algn="tl">
                  <a:srgbClr val="C0C0C0"/>
                </a:outerShdw>
              </a:effectLst>
              <a:latin typeface="Times New Roman" pitchFamily="18"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4189211437"/>
              </p:ext>
            </p:extLst>
          </p:nvPr>
        </p:nvGraphicFramePr>
        <p:xfrm>
          <a:off x="7070008" y="2643077"/>
          <a:ext cx="2072405" cy="2495550"/>
        </p:xfrm>
        <a:graphic>
          <a:graphicData uri="http://schemas.openxmlformats.org/presentationml/2006/ole">
            <mc:AlternateContent xmlns:mc="http://schemas.openxmlformats.org/markup-compatibility/2006">
              <mc:Choice xmlns:v="urn:schemas-microsoft-com:vml" Requires="v">
                <p:oleObj name="Clip" r:id="rId2" imgW="1999793" imgH="1831543" progId="MS_ClipArt_Gallery.2">
                  <p:embed/>
                </p:oleObj>
              </mc:Choice>
              <mc:Fallback>
                <p:oleObj name="Clip" r:id="rId2" imgW="1999793" imgH="1831543" progId="MS_ClipArt_Gallery.2">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0008" y="2643077"/>
                        <a:ext cx="2072405" cy="249555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7087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2984D8-CD71-45FD-B734-DA29BB0776A5}" type="slidenum">
              <a:rPr lang="en-US" smtClean="0"/>
              <a:t>3</a:t>
            </a:fld>
            <a:endParaRPr lang="en-US"/>
          </a:p>
        </p:txBody>
      </p:sp>
      <p:sp>
        <p:nvSpPr>
          <p:cNvPr id="3" name="Rectangle 2"/>
          <p:cNvSpPr txBox="1">
            <a:spLocks noChangeArrowheads="1"/>
          </p:cNvSpPr>
          <p:nvPr/>
        </p:nvSpPr>
        <p:spPr>
          <a:xfrm>
            <a:off x="381000" y="9525"/>
            <a:ext cx="8229600" cy="7334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atin typeface="Times New Roman" pitchFamily="18" charset="0"/>
              </a:rPr>
              <a:t>I. ĐẶT VẤN ĐỀ</a:t>
            </a:r>
          </a:p>
        </p:txBody>
      </p:sp>
      <p:pic>
        <p:nvPicPr>
          <p:cNvPr id="4" name="Picture 9" descr="xmascandl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481" y="1"/>
            <a:ext cx="1472518"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xmascandl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01271" y="-71439"/>
            <a:ext cx="1676400" cy="966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914399" y="1047750"/>
            <a:ext cx="7848601" cy="1815882"/>
          </a:xfrm>
          <a:prstGeom prst="rect">
            <a:avLst/>
          </a:prstGeom>
          <a:ln>
            <a:solidFill>
              <a:srgbClr val="FF0000"/>
            </a:solidFill>
          </a:ln>
        </p:spPr>
        <p:txBody>
          <a:bodyPr wrap="square">
            <a:spAutoFit/>
          </a:bodyPr>
          <a:lstStyle/>
          <a:p>
            <a:pPr eaLnBrk="1" hangingPunct="1">
              <a:defRPr/>
            </a:pPr>
            <a:r>
              <a:rPr lang="en-US" sz="2800" b="1">
                <a:solidFill>
                  <a:srgbClr val="0000FF"/>
                </a:solidFill>
                <a:latin typeface="Times New Roman" pitchFamily="18" charset="0"/>
              </a:rPr>
              <a:t>Trong đợt lấy ý kiến về dự thảo sửa đổi, bổ sung một số điều của Hiến pháp 1992, theo em, trong số những người dưới đây ai có quyền tham gia đóng góp ý kiến?</a:t>
            </a:r>
            <a:endParaRPr lang="en-US" sz="2800" b="1" dirty="0">
              <a:solidFill>
                <a:srgbClr val="0000FF"/>
              </a:solidFill>
              <a:latin typeface="Times New Roman" pitchFamily="18" charset="0"/>
            </a:endParaRPr>
          </a:p>
        </p:txBody>
      </p:sp>
      <p:sp>
        <p:nvSpPr>
          <p:cNvPr id="7" name="Rectangle 6"/>
          <p:cNvSpPr/>
          <p:nvPr/>
        </p:nvSpPr>
        <p:spPr>
          <a:xfrm>
            <a:off x="898450" y="2893956"/>
            <a:ext cx="7864550" cy="1569660"/>
          </a:xfrm>
          <a:prstGeom prst="rect">
            <a:avLst/>
          </a:prstGeom>
          <a:ln>
            <a:solidFill>
              <a:srgbClr val="FF0000"/>
            </a:solidFill>
          </a:ln>
        </p:spPr>
        <p:txBody>
          <a:bodyPr wrap="square">
            <a:spAutoFit/>
          </a:bodyPr>
          <a:lstStyle/>
          <a:p>
            <a:pPr eaLnBrk="1" hangingPunct="1">
              <a:defRPr/>
            </a:pPr>
            <a:r>
              <a:rPr lang="en-US" sz="2400">
                <a:solidFill>
                  <a:schemeClr val="accent2">
                    <a:lumMod val="75000"/>
                  </a:schemeClr>
                </a:solidFill>
                <a:latin typeface="Times New Roman" pitchFamily="18" charset="0"/>
              </a:rPr>
              <a:t>a) Tất cả mọi người Việt Nam (sống ở trong nước hay nước ngoài) đều có quyền tham gia.</a:t>
            </a:r>
          </a:p>
          <a:p>
            <a:pPr eaLnBrk="1" hangingPunct="1">
              <a:defRPr/>
            </a:pPr>
            <a:r>
              <a:rPr lang="en-US" sz="2400">
                <a:solidFill>
                  <a:schemeClr val="accent2">
                    <a:lumMod val="75000"/>
                  </a:schemeClr>
                </a:solidFill>
                <a:latin typeface="Times New Roman" pitchFamily="18" charset="0"/>
              </a:rPr>
              <a:t>b) Chỉ có cán bộ, công chức Nhà nước mới được tham gia.</a:t>
            </a:r>
          </a:p>
          <a:p>
            <a:pPr eaLnBrk="1" hangingPunct="1">
              <a:defRPr/>
            </a:pPr>
            <a:r>
              <a:rPr lang="en-US" sz="2400">
                <a:solidFill>
                  <a:schemeClr val="accent2">
                    <a:lumMod val="75000"/>
                  </a:schemeClr>
                </a:solidFill>
                <a:latin typeface="Times New Roman" pitchFamily="18" charset="0"/>
              </a:rPr>
              <a:t>c) Mọi công dân Việt Nam đều có quyền tham gia. </a:t>
            </a:r>
            <a:endParaRPr lang="en-US" sz="2400" dirty="0">
              <a:solidFill>
                <a:schemeClr val="accent2">
                  <a:lumMod val="75000"/>
                </a:schemeClr>
              </a:solidFill>
              <a:latin typeface="Times New Roman" pitchFamily="18" charset="0"/>
            </a:endParaRPr>
          </a:p>
        </p:txBody>
      </p:sp>
    </p:spTree>
    <p:extLst>
      <p:ext uri="{BB962C8B-B14F-4D97-AF65-F5344CB8AC3E}">
        <p14:creationId xmlns:p14="http://schemas.microsoft.com/office/powerpoint/2010/main" val="205878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2984D8-CD71-45FD-B734-DA29BB0776A5}" type="slidenum">
              <a:rPr lang="en-US" smtClean="0"/>
              <a:t>4</a:t>
            </a:fld>
            <a:endParaRPr lang="en-US"/>
          </a:p>
        </p:txBody>
      </p:sp>
      <p:sp>
        <p:nvSpPr>
          <p:cNvPr id="3" name="Rectangle 3"/>
          <p:cNvSpPr txBox="1">
            <a:spLocks noChangeArrowheads="1"/>
          </p:cNvSpPr>
          <p:nvPr/>
        </p:nvSpPr>
        <p:spPr>
          <a:xfrm>
            <a:off x="1066800" y="732317"/>
            <a:ext cx="7620000" cy="2876550"/>
          </a:xfrm>
          <a:prstGeom prst="rect">
            <a:avLst/>
          </a:prstGeom>
          <a:ln w="38100">
            <a:solidFill>
              <a:srgbClr val="008000"/>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indent="-609600">
              <a:buFontTx/>
              <a:buNone/>
              <a:defRPr/>
            </a:pPr>
            <a:r>
              <a:rPr lang="en-US" sz="2400" b="1" u="sng">
                <a:solidFill>
                  <a:schemeClr val="accent2"/>
                </a:solidFill>
                <a:effectLst>
                  <a:outerShdw blurRad="38100" dist="38100" dir="2700000" algn="tl">
                    <a:srgbClr val="C0C0C0"/>
                  </a:outerShdw>
                </a:effectLst>
                <a:latin typeface="Times New Roman" pitchFamily="18" charset="0"/>
              </a:rPr>
              <a:t>1.Quyền tham gia quản lí nhà nước và xã hội của công dân:</a:t>
            </a:r>
          </a:p>
          <a:p>
            <a:pPr marL="609600" indent="-609600">
              <a:buFontTx/>
              <a:buNone/>
              <a:defRPr/>
            </a:pPr>
            <a:r>
              <a:rPr lang="en-US" sz="2400">
                <a:solidFill>
                  <a:schemeClr val="accent2"/>
                </a:solidFill>
                <a:latin typeface="Times New Roman" pitchFamily="18" charset="0"/>
                <a:cs typeface="Times New Roman" pitchFamily="18" charset="0"/>
              </a:rPr>
              <a:t>a. </a:t>
            </a:r>
            <a:r>
              <a:rPr lang="en-US" sz="2400" u="sng">
                <a:solidFill>
                  <a:schemeClr val="accent2"/>
                </a:solidFill>
                <a:latin typeface="Times New Roman" pitchFamily="18" charset="0"/>
                <a:cs typeface="Times New Roman" pitchFamily="18" charset="0"/>
              </a:rPr>
              <a:t>Khái niệm:</a:t>
            </a:r>
            <a:endParaRPr lang="en-US" sz="2400" b="1">
              <a:solidFill>
                <a:schemeClr val="accent2"/>
              </a:solidFill>
              <a:effectLst>
                <a:outerShdw blurRad="38100" dist="38100" dir="2700000" algn="tl">
                  <a:srgbClr val="C0C0C0"/>
                </a:outerShdw>
              </a:effectLst>
              <a:latin typeface="Times New Roman" pitchFamily="18" charset="0"/>
            </a:endParaRPr>
          </a:p>
          <a:p>
            <a:pPr marL="609600" indent="-609600">
              <a:buFontTx/>
              <a:buNone/>
              <a:defRPr/>
            </a:pPr>
            <a:r>
              <a:rPr lang="en-US" sz="2400" u="sng">
                <a:solidFill>
                  <a:srgbClr val="0000FF"/>
                </a:solidFill>
                <a:latin typeface="Times New Roman" pitchFamily="18" charset="0"/>
                <a:hlinkClick r:id="rId2" action="ppaction://hlinksldjump"/>
              </a:rPr>
              <a:t>- Tham gia xây dựng bộ máy nhà nước và tổ chức xã hội.</a:t>
            </a:r>
            <a:endParaRPr lang="en-US" sz="2400" u="sng">
              <a:solidFill>
                <a:srgbClr val="0000FF"/>
              </a:solidFill>
              <a:latin typeface="Times New Roman" pitchFamily="18" charset="0"/>
            </a:endParaRPr>
          </a:p>
          <a:p>
            <a:pPr marL="609600" indent="-609600">
              <a:buFontTx/>
              <a:buNone/>
              <a:defRPr/>
            </a:pPr>
            <a:r>
              <a:rPr lang="en-US" sz="2400" u="sng">
                <a:solidFill>
                  <a:srgbClr val="0000FF"/>
                </a:solidFill>
                <a:effectLst>
                  <a:outerShdw blurRad="38100" dist="38100" dir="2700000" algn="tl">
                    <a:srgbClr val="C0C0C0"/>
                  </a:outerShdw>
                </a:effectLst>
                <a:latin typeface="Times New Roman" pitchFamily="18" charset="0"/>
                <a:hlinkClick r:id="rId3" action="ppaction://hlinksldjump"/>
              </a:rPr>
              <a:t>- Tham gia bàn bạc công việc chung.</a:t>
            </a:r>
            <a:endParaRPr lang="en-US" sz="2400" u="sng">
              <a:solidFill>
                <a:srgbClr val="0000FF"/>
              </a:solidFill>
              <a:effectLst>
                <a:outerShdw blurRad="38100" dist="38100" dir="2700000" algn="tl">
                  <a:srgbClr val="C0C0C0"/>
                </a:outerShdw>
              </a:effectLst>
              <a:latin typeface="Times New Roman" pitchFamily="18" charset="0"/>
            </a:endParaRPr>
          </a:p>
          <a:p>
            <a:pPr marL="609600" indent="-609600">
              <a:buFontTx/>
              <a:buNone/>
              <a:defRPr/>
            </a:pPr>
            <a:r>
              <a:rPr lang="en-US" sz="2400" u="sng">
                <a:solidFill>
                  <a:srgbClr val="0000FF"/>
                </a:solidFill>
                <a:effectLst>
                  <a:outerShdw blurRad="38100" dist="38100" dir="2700000" algn="tl">
                    <a:srgbClr val="C0C0C0"/>
                  </a:outerShdw>
                </a:effectLst>
                <a:latin typeface="Times New Roman" pitchFamily="18" charset="0"/>
              </a:rPr>
              <a:t>- Tham gia thực hiện và giám sát thực hiện.</a:t>
            </a:r>
            <a:endParaRPr lang="en-US" sz="2400" u="sng">
              <a:solidFill>
                <a:srgbClr val="0000FF"/>
              </a:solidFill>
              <a:latin typeface="Times New Roman" pitchFamily="18" charset="0"/>
            </a:endParaRPr>
          </a:p>
          <a:p>
            <a:pPr marL="609600" indent="-609600">
              <a:defRPr/>
            </a:pPr>
            <a:endParaRPr lang="en-US" sz="2000">
              <a:latin typeface="Times New Roman" pitchFamily="18" charset="0"/>
            </a:endParaRPr>
          </a:p>
          <a:p>
            <a:pPr marL="609600" indent="-609600">
              <a:defRPr/>
            </a:pPr>
            <a:endParaRPr lang="en-US" sz="1800" b="1" dirty="0">
              <a:effectLst>
                <a:outerShdw blurRad="38100" dist="38100" dir="2700000" algn="tl">
                  <a:srgbClr val="C0C0C0"/>
                </a:outerShdw>
              </a:effectLst>
              <a:latin typeface="Times New Roman" pitchFamily="18" charset="0"/>
            </a:endParaRPr>
          </a:p>
        </p:txBody>
      </p:sp>
      <p:sp>
        <p:nvSpPr>
          <p:cNvPr id="4" name="WordArt 5"/>
          <p:cNvSpPr>
            <a:spLocks noChangeArrowheads="1" noChangeShapeType="1" noTextEdit="1"/>
          </p:cNvSpPr>
          <p:nvPr/>
        </p:nvSpPr>
        <p:spPr bwMode="auto">
          <a:xfrm>
            <a:off x="2590800" y="76200"/>
            <a:ext cx="3505200" cy="685800"/>
          </a:xfrm>
          <a:prstGeom prst="rect">
            <a:avLst/>
          </a:prstGeom>
        </p:spPr>
        <p:txBody>
          <a:bodyPr wrap="none" fromWordArt="1">
            <a:prstTxWarp prst="textPlain">
              <a:avLst>
                <a:gd name="adj" fmla="val 50000"/>
              </a:avLst>
            </a:prstTxWarp>
          </a:bodyPr>
          <a:lstStyle/>
          <a:p>
            <a:pPr algn="ctr"/>
            <a:r>
              <a:rPr lang="en-US" sz="3600" kern="10">
                <a:ln w="9525">
                  <a:solidFill>
                    <a:srgbClr val="FF0000"/>
                  </a:solidFill>
                  <a:round/>
                  <a:headEnd/>
                  <a:tailEnd/>
                </a:ln>
                <a:solidFill>
                  <a:srgbClr val="FFFFFF"/>
                </a:solidFill>
                <a:latin typeface="Times New Roman"/>
                <a:cs typeface="Times New Roman"/>
              </a:rPr>
              <a:t>II. NỘI DUNG BÀI HỌC</a:t>
            </a:r>
          </a:p>
        </p:txBody>
      </p:sp>
      <p:pic>
        <p:nvPicPr>
          <p:cNvPr id="5" name="Picture 7" descr="b3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81763" y="3429000"/>
            <a:ext cx="20097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xmascandl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278651" y="3990975"/>
            <a:ext cx="18954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048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additive="base">
                                        <p:cTn id="4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2984D8-CD71-45FD-B734-DA29BB0776A5}" type="slidenum">
              <a:rPr lang="en-US" smtClean="0"/>
              <a:t>5</a:t>
            </a:fld>
            <a:endParaRPr lang="en-US"/>
          </a:p>
        </p:txBody>
      </p:sp>
      <p:sp>
        <p:nvSpPr>
          <p:cNvPr id="3" name="Oval 29"/>
          <p:cNvSpPr>
            <a:spLocks noChangeArrowheads="1"/>
          </p:cNvSpPr>
          <p:nvPr/>
        </p:nvSpPr>
        <p:spPr bwMode="auto">
          <a:xfrm>
            <a:off x="2645735" y="3105149"/>
            <a:ext cx="3527367" cy="675618"/>
          </a:xfrm>
          <a:prstGeom prst="ellipse">
            <a:avLst/>
          </a:prstGeom>
          <a:solidFill>
            <a:schemeClr val="bg1"/>
          </a:solidFill>
          <a:ln w="9525">
            <a:solidFill>
              <a:srgbClr val="0000FF"/>
            </a:solidFill>
            <a:round/>
            <a:headEnd/>
            <a:tailEnd/>
          </a:ln>
        </p:spPr>
        <p:txBody>
          <a:bodyPr wrap="none" anchor="ctr"/>
          <a:lstStyle/>
          <a:p>
            <a:pPr algn="ctr" eaLnBrk="1" hangingPunct="1"/>
            <a:r>
              <a:rPr lang="en-US" sz="2000" b="1">
                <a:solidFill>
                  <a:srgbClr val="FF3300"/>
                </a:solidFill>
              </a:rPr>
              <a:t>Tham gia bầu cử Quốc hội,</a:t>
            </a:r>
          </a:p>
          <a:p>
            <a:pPr algn="ctr" eaLnBrk="1" hangingPunct="1"/>
            <a:r>
              <a:rPr lang="en-US" sz="2000" b="1">
                <a:solidFill>
                  <a:srgbClr val="FF3300"/>
                </a:solidFill>
              </a:rPr>
              <a:t> HĐND các cấp</a:t>
            </a:r>
          </a:p>
        </p:txBody>
      </p:sp>
      <p:pic>
        <p:nvPicPr>
          <p:cNvPr id="4" name="Picture 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121735" y="-1"/>
            <a:ext cx="3048000" cy="2996339"/>
          </a:xfrm>
          <a:prstGeom prst="rect">
            <a:avLst/>
          </a:prstGeom>
          <a:noFill/>
          <a:ln>
            <a:solidFill>
              <a:srgbClr val="0000FF"/>
            </a:solidFill>
            <a:miter lim="800000"/>
            <a:headEnd/>
            <a:tailEnd/>
          </a:ln>
        </p:spPr>
      </p:pic>
      <p:pic>
        <p:nvPicPr>
          <p:cNvPr id="5" name="Picture 39" descr="Ba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
            <a:ext cx="3378091" cy="2996339"/>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35"/>
          <p:cNvSpPr>
            <a:spLocks noChangeArrowheads="1"/>
          </p:cNvSpPr>
          <p:nvPr/>
        </p:nvSpPr>
        <p:spPr bwMode="auto">
          <a:xfrm>
            <a:off x="0" y="3943350"/>
            <a:ext cx="9061450" cy="1077218"/>
          </a:xfrm>
          <a:prstGeom prst="rect">
            <a:avLst/>
          </a:prstGeom>
          <a:noFill/>
          <a:ln w="28575">
            <a:solidFill>
              <a:srgbClr val="0000FF"/>
            </a:solidFill>
            <a:miter lim="800000"/>
            <a:headEnd/>
            <a:tailEnd/>
          </a:ln>
          <a:effectLst/>
        </p:spPr>
        <p:txBody>
          <a:bodyPr>
            <a:spAutoFit/>
          </a:bodyPr>
          <a:lstStyle/>
          <a:p>
            <a:pPr algn="ctr" eaLnBrk="1" hangingPunct="1">
              <a:defRPr/>
            </a:pPr>
            <a:r>
              <a:rPr lang="en-US" sz="3200" b="1" dirty="0" err="1">
                <a:solidFill>
                  <a:srgbClr val="0A0AB6"/>
                </a:solidFill>
                <a:effectLst>
                  <a:outerShdw blurRad="38100" dist="38100" dir="2700000" algn="tl">
                    <a:srgbClr val="C0C0C0"/>
                  </a:outerShdw>
                </a:effectLst>
              </a:rPr>
              <a:t>Quyền</a:t>
            </a:r>
            <a:r>
              <a:rPr lang="en-US" sz="3200" b="1" dirty="0">
                <a:solidFill>
                  <a:srgbClr val="0A0AB6"/>
                </a:solidFill>
                <a:effectLst>
                  <a:outerShdw blurRad="38100" dist="38100" dir="2700000" algn="tl">
                    <a:srgbClr val="C0C0C0"/>
                  </a:outerShdw>
                </a:effectLst>
              </a:rPr>
              <a:t> </a:t>
            </a:r>
            <a:r>
              <a:rPr lang="en-US" sz="3200" b="1" dirty="0" err="1">
                <a:solidFill>
                  <a:srgbClr val="0A0AB6"/>
                </a:solidFill>
                <a:effectLst>
                  <a:outerShdw blurRad="38100" dist="38100" dir="2700000" algn="tl">
                    <a:srgbClr val="C0C0C0"/>
                  </a:outerShdw>
                </a:effectLst>
              </a:rPr>
              <a:t>tham</a:t>
            </a:r>
            <a:r>
              <a:rPr lang="en-US" sz="3200" b="1" dirty="0">
                <a:solidFill>
                  <a:srgbClr val="0A0AB6"/>
                </a:solidFill>
                <a:effectLst>
                  <a:outerShdw blurRad="38100" dist="38100" dir="2700000" algn="tl">
                    <a:srgbClr val="C0C0C0"/>
                  </a:outerShdw>
                </a:effectLst>
              </a:rPr>
              <a:t> </a:t>
            </a:r>
            <a:r>
              <a:rPr lang="en-US" sz="3200" b="1" dirty="0" err="1">
                <a:solidFill>
                  <a:srgbClr val="0A0AB6"/>
                </a:solidFill>
                <a:effectLst>
                  <a:outerShdw blurRad="38100" dist="38100" dir="2700000" algn="tl">
                    <a:srgbClr val="C0C0C0"/>
                  </a:outerShdw>
                </a:effectLst>
              </a:rPr>
              <a:t>gia</a:t>
            </a:r>
            <a:r>
              <a:rPr lang="en-US" sz="3200" b="1" dirty="0">
                <a:solidFill>
                  <a:srgbClr val="0A0AB6"/>
                </a:solidFill>
                <a:effectLst>
                  <a:outerShdw blurRad="38100" dist="38100" dir="2700000" algn="tl">
                    <a:srgbClr val="C0C0C0"/>
                  </a:outerShdw>
                </a:effectLst>
              </a:rPr>
              <a:t> </a:t>
            </a:r>
            <a:r>
              <a:rPr lang="en-US" sz="3200" b="1" dirty="0" err="1">
                <a:solidFill>
                  <a:srgbClr val="0A0AB6"/>
                </a:solidFill>
                <a:effectLst>
                  <a:outerShdw blurRad="38100" dist="38100" dir="2700000" algn="tl">
                    <a:srgbClr val="C0C0C0"/>
                  </a:outerShdw>
                </a:effectLst>
              </a:rPr>
              <a:t>xây</a:t>
            </a:r>
            <a:r>
              <a:rPr lang="en-US" sz="3200" b="1" dirty="0">
                <a:solidFill>
                  <a:srgbClr val="0A0AB6"/>
                </a:solidFill>
                <a:effectLst>
                  <a:outerShdw blurRad="38100" dist="38100" dir="2700000" algn="tl">
                    <a:srgbClr val="C0C0C0"/>
                  </a:outerShdw>
                </a:effectLst>
              </a:rPr>
              <a:t> </a:t>
            </a:r>
            <a:r>
              <a:rPr lang="en-US" sz="3200" b="1" dirty="0" err="1">
                <a:solidFill>
                  <a:srgbClr val="0A0AB6"/>
                </a:solidFill>
                <a:effectLst>
                  <a:outerShdw blurRad="38100" dist="38100" dir="2700000" algn="tl">
                    <a:srgbClr val="C0C0C0"/>
                  </a:outerShdw>
                </a:effectLst>
              </a:rPr>
              <a:t>dựng</a:t>
            </a:r>
            <a:r>
              <a:rPr lang="en-US" sz="3200" b="1" dirty="0">
                <a:solidFill>
                  <a:srgbClr val="0A0AB6"/>
                </a:solidFill>
                <a:effectLst>
                  <a:outerShdw blurRad="38100" dist="38100" dir="2700000" algn="tl">
                    <a:srgbClr val="C0C0C0"/>
                  </a:outerShdw>
                </a:effectLst>
              </a:rPr>
              <a:t> </a:t>
            </a:r>
            <a:r>
              <a:rPr lang="en-US" sz="3200" b="1" dirty="0" err="1">
                <a:solidFill>
                  <a:srgbClr val="0A0AB6"/>
                </a:solidFill>
                <a:effectLst>
                  <a:outerShdw blurRad="38100" dist="38100" dir="2700000" algn="tl">
                    <a:srgbClr val="C0C0C0"/>
                  </a:outerShdw>
                </a:effectLst>
              </a:rPr>
              <a:t>bộ</a:t>
            </a:r>
            <a:r>
              <a:rPr lang="en-US" sz="3200" b="1" dirty="0">
                <a:solidFill>
                  <a:srgbClr val="0A0AB6"/>
                </a:solidFill>
                <a:effectLst>
                  <a:outerShdw blurRad="38100" dist="38100" dir="2700000" algn="tl">
                    <a:srgbClr val="C0C0C0"/>
                  </a:outerShdw>
                </a:effectLst>
              </a:rPr>
              <a:t> </a:t>
            </a:r>
            <a:r>
              <a:rPr lang="en-US" sz="3200" b="1" dirty="0" err="1">
                <a:solidFill>
                  <a:srgbClr val="0A0AB6"/>
                </a:solidFill>
                <a:effectLst>
                  <a:outerShdw blurRad="38100" dist="38100" dir="2700000" algn="tl">
                    <a:srgbClr val="C0C0C0"/>
                  </a:outerShdw>
                </a:effectLst>
              </a:rPr>
              <a:t>máy</a:t>
            </a:r>
            <a:r>
              <a:rPr lang="en-US" sz="3200" b="1" dirty="0">
                <a:solidFill>
                  <a:srgbClr val="0A0AB6"/>
                </a:solidFill>
                <a:effectLst>
                  <a:outerShdw blurRad="38100" dist="38100" dir="2700000" algn="tl">
                    <a:srgbClr val="C0C0C0"/>
                  </a:outerShdw>
                </a:effectLst>
              </a:rPr>
              <a:t> </a:t>
            </a:r>
            <a:r>
              <a:rPr lang="en-US" sz="3200" b="1" dirty="0" err="1">
                <a:solidFill>
                  <a:srgbClr val="0A0AB6"/>
                </a:solidFill>
                <a:effectLst>
                  <a:outerShdw blurRad="38100" dist="38100" dir="2700000" algn="tl">
                    <a:srgbClr val="C0C0C0"/>
                  </a:outerShdw>
                </a:effectLst>
              </a:rPr>
              <a:t>Nhà</a:t>
            </a:r>
            <a:r>
              <a:rPr lang="en-US" sz="3200" b="1" dirty="0">
                <a:solidFill>
                  <a:srgbClr val="0A0AB6"/>
                </a:solidFill>
                <a:effectLst>
                  <a:outerShdw blurRad="38100" dist="38100" dir="2700000" algn="tl">
                    <a:srgbClr val="C0C0C0"/>
                  </a:outerShdw>
                </a:effectLst>
              </a:rPr>
              <a:t> </a:t>
            </a:r>
            <a:r>
              <a:rPr lang="en-US" sz="3200" b="1" dirty="0" err="1">
                <a:solidFill>
                  <a:srgbClr val="0A0AB6"/>
                </a:solidFill>
                <a:effectLst>
                  <a:outerShdw blurRad="38100" dist="38100" dir="2700000" algn="tl">
                    <a:srgbClr val="C0C0C0"/>
                  </a:outerShdw>
                </a:effectLst>
              </a:rPr>
              <a:t>nước</a:t>
            </a:r>
            <a:endParaRPr lang="en-US" sz="3200" b="1" dirty="0">
              <a:solidFill>
                <a:srgbClr val="0A0AB6"/>
              </a:solidFill>
              <a:effectLst>
                <a:outerShdw blurRad="38100" dist="38100" dir="2700000" algn="tl">
                  <a:srgbClr val="C0C0C0"/>
                </a:outerShdw>
              </a:effectLst>
            </a:endParaRPr>
          </a:p>
          <a:p>
            <a:pPr algn="ctr" eaLnBrk="1" hangingPunct="1">
              <a:defRPr/>
            </a:pPr>
            <a:r>
              <a:rPr lang="en-US" sz="3200" b="1" dirty="0">
                <a:solidFill>
                  <a:srgbClr val="0A0AB6"/>
                </a:solidFill>
                <a:effectLst>
                  <a:outerShdw blurRad="38100" dist="38100" dir="2700000" algn="tl">
                    <a:srgbClr val="C0C0C0"/>
                  </a:outerShdw>
                </a:effectLst>
              </a:rPr>
              <a:t> </a:t>
            </a:r>
            <a:r>
              <a:rPr lang="en-US" sz="3200" b="1" dirty="0" err="1">
                <a:solidFill>
                  <a:srgbClr val="0A0AB6"/>
                </a:solidFill>
                <a:effectLst>
                  <a:outerShdw blurRad="38100" dist="38100" dir="2700000" algn="tl">
                    <a:srgbClr val="C0C0C0"/>
                  </a:outerShdw>
                </a:effectLst>
              </a:rPr>
              <a:t>và</a:t>
            </a:r>
            <a:r>
              <a:rPr lang="en-US" sz="3200" b="1" dirty="0">
                <a:solidFill>
                  <a:srgbClr val="0A0AB6"/>
                </a:solidFill>
                <a:effectLst>
                  <a:outerShdw blurRad="38100" dist="38100" dir="2700000" algn="tl">
                    <a:srgbClr val="C0C0C0"/>
                  </a:outerShdw>
                </a:effectLst>
              </a:rPr>
              <a:t> </a:t>
            </a:r>
            <a:r>
              <a:rPr lang="en-US" sz="3200" b="1" dirty="0" err="1">
                <a:solidFill>
                  <a:srgbClr val="0A0AB6"/>
                </a:solidFill>
                <a:effectLst>
                  <a:outerShdw blurRad="38100" dist="38100" dir="2700000" algn="tl">
                    <a:srgbClr val="C0C0C0"/>
                  </a:outerShdw>
                </a:effectLst>
              </a:rPr>
              <a:t>tổ</a:t>
            </a:r>
            <a:r>
              <a:rPr lang="en-US" sz="3200" b="1" dirty="0">
                <a:solidFill>
                  <a:srgbClr val="0A0AB6"/>
                </a:solidFill>
                <a:effectLst>
                  <a:outerShdw blurRad="38100" dist="38100" dir="2700000" algn="tl">
                    <a:srgbClr val="C0C0C0"/>
                  </a:outerShdw>
                </a:effectLst>
              </a:rPr>
              <a:t> </a:t>
            </a:r>
            <a:r>
              <a:rPr lang="en-US" sz="3200" b="1" dirty="0" err="1">
                <a:solidFill>
                  <a:srgbClr val="0A0AB6"/>
                </a:solidFill>
                <a:effectLst>
                  <a:outerShdw blurRad="38100" dist="38100" dir="2700000" algn="tl">
                    <a:srgbClr val="C0C0C0"/>
                  </a:outerShdw>
                </a:effectLst>
              </a:rPr>
              <a:t>chức</a:t>
            </a:r>
            <a:r>
              <a:rPr lang="en-US" sz="3200" b="1" dirty="0">
                <a:solidFill>
                  <a:srgbClr val="0A0AB6"/>
                </a:solidFill>
                <a:effectLst>
                  <a:outerShdw blurRad="38100" dist="38100" dir="2700000" algn="tl">
                    <a:srgbClr val="C0C0C0"/>
                  </a:outerShdw>
                </a:effectLst>
              </a:rPr>
              <a:t> </a:t>
            </a:r>
            <a:r>
              <a:rPr lang="en-US" sz="3200" b="1" dirty="0" err="1">
                <a:solidFill>
                  <a:srgbClr val="0A0AB6"/>
                </a:solidFill>
                <a:effectLst>
                  <a:outerShdw blurRad="38100" dist="38100" dir="2700000" algn="tl">
                    <a:srgbClr val="C0C0C0"/>
                  </a:outerShdw>
                </a:effectLst>
              </a:rPr>
              <a:t>xã</a:t>
            </a:r>
            <a:r>
              <a:rPr lang="en-US" sz="3200" b="1" dirty="0">
                <a:solidFill>
                  <a:srgbClr val="0A0AB6"/>
                </a:solidFill>
                <a:effectLst>
                  <a:outerShdw blurRad="38100" dist="38100" dir="2700000" algn="tl">
                    <a:srgbClr val="C0C0C0"/>
                  </a:outerShdw>
                </a:effectLst>
              </a:rPr>
              <a:t> </a:t>
            </a:r>
            <a:r>
              <a:rPr lang="en-US" sz="3200" b="1" dirty="0" err="1">
                <a:solidFill>
                  <a:srgbClr val="0A0AB6"/>
                </a:solidFill>
                <a:effectLst>
                  <a:outerShdw blurRad="38100" dist="38100" dir="2700000" algn="tl">
                    <a:srgbClr val="C0C0C0"/>
                  </a:outerShdw>
                </a:effectLst>
              </a:rPr>
              <a:t>hội</a:t>
            </a:r>
            <a:endParaRPr lang="en-US" sz="3200" b="1" dirty="0">
              <a:solidFill>
                <a:srgbClr val="0A0AB6"/>
              </a:solidFill>
              <a:effectLst>
                <a:outerShdw blurRad="38100" dist="38100" dir="2700000" algn="tl">
                  <a:srgbClr val="C0C0C0"/>
                </a:outerShdw>
              </a:effectLst>
            </a:endParaRPr>
          </a:p>
        </p:txBody>
      </p:sp>
    </p:spTree>
    <p:extLst>
      <p:ext uri="{BB962C8B-B14F-4D97-AF65-F5344CB8AC3E}">
        <p14:creationId xmlns:p14="http://schemas.microsoft.com/office/powerpoint/2010/main" val="198352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4">
                                            <p:bg/>
                                          </p:spTgt>
                                        </p:tgtEl>
                                        <p:attrNameLst>
                                          <p:attrName>style.visibility</p:attrName>
                                        </p:attrNameLst>
                                      </p:cBhvr>
                                      <p:to>
                                        <p:strVal val="visible"/>
                                      </p:to>
                                    </p:set>
                                    <p:animEffect transition="in" filter="diamond(in)">
                                      <p:cBhvr>
                                        <p:cTn id="13" dur="2000"/>
                                        <p:tgtEl>
                                          <p:spTgt spid="4">
                                            <p:bg/>
                                          </p:spTgt>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amond(in)">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27925" y="4629150"/>
            <a:ext cx="2133600" cy="273844"/>
          </a:xfrm>
        </p:spPr>
        <p:txBody>
          <a:bodyPr/>
          <a:lstStyle/>
          <a:p>
            <a:fld id="{162984D8-CD71-45FD-B734-DA29BB0776A5}" type="slidenum">
              <a:rPr lang="en-US" smtClean="0"/>
              <a:t>6</a:t>
            </a:fld>
            <a:endParaRPr lang="en-US"/>
          </a:p>
        </p:txBody>
      </p:sp>
      <p:pic>
        <p:nvPicPr>
          <p:cNvPr id="3" name="Picture 4" descr="2007030210202649944704_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316" y="0"/>
            <a:ext cx="3292337" cy="3028950"/>
          </a:xfrm>
          <a:prstGeom prst="rect">
            <a:avLst/>
          </a:prstGeom>
          <a:noFill/>
          <a:ln w="38100">
            <a:solidFill>
              <a:srgbClr val="0000FF"/>
            </a:solidFill>
            <a:miter lim="800000"/>
            <a:headEnd/>
            <a:tailEnd/>
          </a:ln>
        </p:spPr>
      </p:pic>
      <p:pic>
        <p:nvPicPr>
          <p:cNvPr id="4" name="Picture 5" descr="1154390385656_trinh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7349" y="0"/>
            <a:ext cx="4016651" cy="3028950"/>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5" name="Oval 19"/>
          <p:cNvSpPr>
            <a:spLocks noChangeArrowheads="1"/>
          </p:cNvSpPr>
          <p:nvPr/>
        </p:nvSpPr>
        <p:spPr bwMode="auto">
          <a:xfrm>
            <a:off x="0" y="3105150"/>
            <a:ext cx="3725047" cy="763772"/>
          </a:xfrm>
          <a:prstGeom prst="ellipse">
            <a:avLst/>
          </a:prstGeom>
          <a:solidFill>
            <a:schemeClr val="bg1"/>
          </a:solidFill>
          <a:ln w="9525">
            <a:solidFill>
              <a:srgbClr val="FF6600"/>
            </a:solidFill>
            <a:round/>
            <a:headEnd/>
            <a:tailEnd/>
          </a:ln>
          <a:effectLst/>
        </p:spPr>
        <p:txBody>
          <a:bodyPr wrap="none" anchor="ctr"/>
          <a:lstStyle/>
          <a:p>
            <a:pPr algn="ctr">
              <a:defRPr/>
            </a:pPr>
            <a:endParaRPr lang="en-US" sz="2000" b="1">
              <a:solidFill>
                <a:schemeClr val="tx1"/>
              </a:solidFill>
              <a:effectLst>
                <a:outerShdw blurRad="38100" dist="38100" dir="2700000" algn="tl">
                  <a:srgbClr val="C0C0C0"/>
                </a:outerShdw>
              </a:effectLst>
            </a:endParaRPr>
          </a:p>
          <a:p>
            <a:pPr algn="ctr">
              <a:defRPr/>
            </a:pPr>
            <a:r>
              <a:rPr lang="en-US" sz="2000" b="1">
                <a:solidFill>
                  <a:schemeClr val="accent2"/>
                </a:solidFill>
                <a:effectLst>
                  <a:outerShdw blurRad="38100" dist="38100" dir="2700000" algn="tl">
                    <a:srgbClr val="C0C0C0"/>
                  </a:outerShdw>
                </a:effectLst>
              </a:rPr>
              <a:t>Tham gia bàn bạc các vấn đề</a:t>
            </a:r>
          </a:p>
          <a:p>
            <a:pPr algn="ctr">
              <a:defRPr/>
            </a:pPr>
            <a:r>
              <a:rPr lang="en-US" sz="2000" b="1">
                <a:solidFill>
                  <a:schemeClr val="accent2"/>
                </a:solidFill>
                <a:effectLst>
                  <a:outerShdw blurRad="38100" dist="38100" dir="2700000" algn="tl">
                    <a:srgbClr val="C0C0C0"/>
                  </a:outerShdw>
                </a:effectLst>
              </a:rPr>
              <a:t> của thôn, ấp</a:t>
            </a:r>
          </a:p>
          <a:p>
            <a:pPr algn="ctr" eaLnBrk="1" hangingPunct="1">
              <a:defRPr/>
            </a:pPr>
            <a:endParaRPr lang="en-US" sz="2000">
              <a:solidFill>
                <a:schemeClr val="accent2"/>
              </a:solidFill>
            </a:endParaRPr>
          </a:p>
        </p:txBody>
      </p:sp>
      <p:sp>
        <p:nvSpPr>
          <p:cNvPr id="6" name="Oval 20"/>
          <p:cNvSpPr>
            <a:spLocks noChangeArrowheads="1"/>
          </p:cNvSpPr>
          <p:nvPr/>
        </p:nvSpPr>
        <p:spPr bwMode="auto">
          <a:xfrm>
            <a:off x="4876800" y="3105150"/>
            <a:ext cx="4129943" cy="848636"/>
          </a:xfrm>
          <a:prstGeom prst="ellipse">
            <a:avLst/>
          </a:prstGeom>
          <a:solidFill>
            <a:schemeClr val="bg1"/>
          </a:solidFill>
          <a:ln w="9525">
            <a:solidFill>
              <a:srgbClr val="FF6600"/>
            </a:solidFill>
            <a:round/>
            <a:headEnd/>
            <a:tailEnd/>
          </a:ln>
          <a:effectLst/>
        </p:spPr>
        <p:txBody>
          <a:bodyPr wrap="none" anchor="ctr"/>
          <a:lstStyle/>
          <a:p>
            <a:pPr algn="ctr">
              <a:defRPr/>
            </a:pPr>
            <a:endParaRPr lang="en-US" sz="2000" b="1">
              <a:solidFill>
                <a:srgbClr val="0000FF"/>
              </a:solidFill>
              <a:effectLst>
                <a:outerShdw blurRad="38100" dist="38100" dir="2700000" algn="tl">
                  <a:srgbClr val="C0C0C0"/>
                </a:outerShdw>
              </a:effectLst>
            </a:endParaRPr>
          </a:p>
          <a:p>
            <a:pPr algn="ctr">
              <a:defRPr/>
            </a:pPr>
            <a:r>
              <a:rPr lang="en-US" sz="2000" b="1">
                <a:solidFill>
                  <a:schemeClr val="accent2"/>
                </a:solidFill>
                <a:effectLst>
                  <a:outerShdw blurRad="38100" dist="38100" dir="2700000" algn="tl">
                    <a:srgbClr val="C0C0C0"/>
                  </a:outerShdw>
                </a:effectLst>
              </a:rPr>
              <a:t>Tham gia bàn bạc việc xây dựng</a:t>
            </a:r>
          </a:p>
          <a:p>
            <a:pPr algn="ctr">
              <a:defRPr/>
            </a:pPr>
            <a:r>
              <a:rPr lang="en-US" sz="2000" b="1">
                <a:solidFill>
                  <a:schemeClr val="accent2"/>
                </a:solidFill>
                <a:effectLst>
                  <a:outerShdw blurRad="38100" dist="38100" dir="2700000" algn="tl">
                    <a:srgbClr val="C0C0C0"/>
                  </a:outerShdw>
                </a:effectLst>
              </a:rPr>
              <a:t> cầu, đường</a:t>
            </a:r>
          </a:p>
          <a:p>
            <a:pPr algn="ctr" eaLnBrk="1" hangingPunct="1">
              <a:defRPr/>
            </a:pPr>
            <a:endParaRPr lang="en-US" sz="2000" b="1">
              <a:solidFill>
                <a:schemeClr val="accent2"/>
              </a:solidFill>
            </a:endParaRPr>
          </a:p>
        </p:txBody>
      </p:sp>
      <p:graphicFrame>
        <p:nvGraphicFramePr>
          <p:cNvPr id="7" name="Group 21"/>
          <p:cNvGraphicFramePr>
            <a:graphicFrameLocks/>
          </p:cNvGraphicFramePr>
          <p:nvPr>
            <p:extLst>
              <p:ext uri="{D42A27DB-BD31-4B8C-83A1-F6EECF244321}">
                <p14:modId xmlns:p14="http://schemas.microsoft.com/office/powerpoint/2010/main" val="2591731664"/>
              </p:ext>
            </p:extLst>
          </p:nvPr>
        </p:nvGraphicFramePr>
        <p:xfrm>
          <a:off x="319943" y="4248150"/>
          <a:ext cx="8686800" cy="685800"/>
        </p:xfrm>
        <a:graphic>
          <a:graphicData uri="http://schemas.openxmlformats.org/drawingml/2006/table">
            <a:tbl>
              <a:tblPr/>
              <a:tblGrid>
                <a:gridCol w="8686800">
                  <a:extLst>
                    <a:ext uri="{9D8B030D-6E8A-4147-A177-3AD203B41FA5}">
                      <a16:colId xmlns:a16="http://schemas.microsoft.com/office/drawing/2014/main" val="20000"/>
                    </a:ext>
                  </a:extLst>
                </a:gridCol>
              </a:tblGrid>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0000"/>
                          </a:solidFill>
                          <a:effectLst>
                            <a:outerShdw blurRad="38100" dist="38100" dir="2700000" algn="tl">
                              <a:srgbClr val="C0C0C0"/>
                            </a:outerShdw>
                          </a:effectLst>
                          <a:latin typeface="Arial" charset="0"/>
                        </a:rPr>
                        <a:t>Quyền</a:t>
                      </a:r>
                      <a:r>
                        <a:rPr kumimoji="0" lang="en-US" sz="3600" b="0" i="0" u="none" strike="noStrike" cap="none" normalizeH="0" baseline="0" dirty="0">
                          <a:ln>
                            <a:noFill/>
                          </a:ln>
                          <a:solidFill>
                            <a:srgbClr val="FF0000"/>
                          </a:solidFill>
                          <a:effectLst>
                            <a:outerShdw blurRad="38100" dist="38100" dir="2700000" algn="tl">
                              <a:srgbClr val="C0C0C0"/>
                            </a:outerShdw>
                          </a:effectLst>
                          <a:latin typeface="Arial" charset="0"/>
                        </a:rPr>
                        <a:t> </a:t>
                      </a:r>
                      <a:r>
                        <a:rPr kumimoji="0" lang="en-US" sz="3600" b="0" i="0" u="none" strike="noStrike" cap="none" normalizeH="0" baseline="0" dirty="0" err="1">
                          <a:ln>
                            <a:noFill/>
                          </a:ln>
                          <a:solidFill>
                            <a:srgbClr val="FF0000"/>
                          </a:solidFill>
                          <a:effectLst>
                            <a:outerShdw blurRad="38100" dist="38100" dir="2700000" algn="tl">
                              <a:srgbClr val="C0C0C0"/>
                            </a:outerShdw>
                          </a:effectLst>
                          <a:latin typeface="Arial" charset="0"/>
                        </a:rPr>
                        <a:t>tham</a:t>
                      </a:r>
                      <a:r>
                        <a:rPr kumimoji="0" lang="en-US" sz="3600" b="0" i="0" u="none" strike="noStrike" cap="none" normalizeH="0" baseline="0" dirty="0">
                          <a:ln>
                            <a:noFill/>
                          </a:ln>
                          <a:solidFill>
                            <a:srgbClr val="FF0000"/>
                          </a:solidFill>
                          <a:effectLst>
                            <a:outerShdw blurRad="38100" dist="38100" dir="2700000" algn="tl">
                              <a:srgbClr val="C0C0C0"/>
                            </a:outerShdw>
                          </a:effectLst>
                          <a:latin typeface="Arial" charset="0"/>
                        </a:rPr>
                        <a:t> </a:t>
                      </a:r>
                      <a:r>
                        <a:rPr kumimoji="0" lang="en-US" sz="3600" b="0" i="0" u="none" strike="noStrike" cap="none" normalizeH="0" baseline="0" dirty="0" err="1">
                          <a:ln>
                            <a:noFill/>
                          </a:ln>
                          <a:solidFill>
                            <a:srgbClr val="FF0000"/>
                          </a:solidFill>
                          <a:effectLst>
                            <a:outerShdw blurRad="38100" dist="38100" dir="2700000" algn="tl">
                              <a:srgbClr val="C0C0C0"/>
                            </a:outerShdw>
                          </a:effectLst>
                          <a:latin typeface="Arial" charset="0"/>
                        </a:rPr>
                        <a:t>gia</a:t>
                      </a:r>
                      <a:r>
                        <a:rPr kumimoji="0" lang="en-US" sz="3600" b="0" i="0" u="none" strike="noStrike" cap="none" normalizeH="0" baseline="0" dirty="0">
                          <a:ln>
                            <a:noFill/>
                          </a:ln>
                          <a:solidFill>
                            <a:srgbClr val="FF0000"/>
                          </a:solidFill>
                          <a:effectLst>
                            <a:outerShdw blurRad="38100" dist="38100" dir="2700000" algn="tl">
                              <a:srgbClr val="C0C0C0"/>
                            </a:outerShdw>
                          </a:effectLst>
                          <a:latin typeface="Arial" charset="0"/>
                        </a:rPr>
                        <a:t> </a:t>
                      </a:r>
                      <a:r>
                        <a:rPr kumimoji="0" lang="en-US" sz="3600" b="0" i="0" u="none" strike="noStrike" cap="none" normalizeH="0" baseline="0" dirty="0" err="1">
                          <a:ln>
                            <a:noFill/>
                          </a:ln>
                          <a:solidFill>
                            <a:srgbClr val="FF0000"/>
                          </a:solidFill>
                          <a:effectLst>
                            <a:outerShdw blurRad="38100" dist="38100" dir="2700000" algn="tl">
                              <a:srgbClr val="C0C0C0"/>
                            </a:outerShdw>
                          </a:effectLst>
                          <a:latin typeface="Arial" charset="0"/>
                        </a:rPr>
                        <a:t>bàn</a:t>
                      </a:r>
                      <a:r>
                        <a:rPr kumimoji="0" lang="en-US" sz="3600" b="0" i="0" u="none" strike="noStrike" cap="none" normalizeH="0" baseline="0" dirty="0">
                          <a:ln>
                            <a:noFill/>
                          </a:ln>
                          <a:solidFill>
                            <a:srgbClr val="FF0000"/>
                          </a:solidFill>
                          <a:effectLst>
                            <a:outerShdw blurRad="38100" dist="38100" dir="2700000" algn="tl">
                              <a:srgbClr val="C0C0C0"/>
                            </a:outerShdw>
                          </a:effectLst>
                          <a:latin typeface="Arial" charset="0"/>
                        </a:rPr>
                        <a:t> </a:t>
                      </a:r>
                      <a:r>
                        <a:rPr kumimoji="0" lang="en-US" sz="3600" b="0" i="0" u="none" strike="noStrike" cap="none" normalizeH="0" baseline="0" dirty="0" err="1">
                          <a:ln>
                            <a:noFill/>
                          </a:ln>
                          <a:solidFill>
                            <a:srgbClr val="FF0000"/>
                          </a:solidFill>
                          <a:effectLst>
                            <a:outerShdw blurRad="38100" dist="38100" dir="2700000" algn="tl">
                              <a:srgbClr val="C0C0C0"/>
                            </a:outerShdw>
                          </a:effectLst>
                          <a:latin typeface="Arial" charset="0"/>
                        </a:rPr>
                        <a:t>bạc</a:t>
                      </a:r>
                      <a:r>
                        <a:rPr kumimoji="0" lang="en-US" sz="3600" b="0" i="0" u="none" strike="noStrike" cap="none" normalizeH="0" baseline="0" dirty="0">
                          <a:ln>
                            <a:noFill/>
                          </a:ln>
                          <a:solidFill>
                            <a:srgbClr val="FF0000"/>
                          </a:solidFill>
                          <a:effectLst>
                            <a:outerShdw blurRad="38100" dist="38100" dir="2700000" algn="tl">
                              <a:srgbClr val="C0C0C0"/>
                            </a:outerShdw>
                          </a:effectLst>
                          <a:latin typeface="Arial" charset="0"/>
                        </a:rPr>
                        <a:t> </a:t>
                      </a:r>
                      <a:r>
                        <a:rPr kumimoji="0" lang="en-US" sz="3600" b="0" i="0" u="none" strike="noStrike" cap="none" normalizeH="0" baseline="0" dirty="0" err="1">
                          <a:ln>
                            <a:noFill/>
                          </a:ln>
                          <a:solidFill>
                            <a:srgbClr val="FF0000"/>
                          </a:solidFill>
                          <a:effectLst>
                            <a:outerShdw blurRad="38100" dist="38100" dir="2700000" algn="tl">
                              <a:srgbClr val="C0C0C0"/>
                            </a:outerShdw>
                          </a:effectLst>
                          <a:latin typeface="Arial" charset="0"/>
                        </a:rPr>
                        <a:t>công</a:t>
                      </a:r>
                      <a:r>
                        <a:rPr kumimoji="0" lang="en-US" sz="3600" b="0" i="0" u="none" strike="noStrike" cap="none" normalizeH="0" baseline="0" dirty="0">
                          <a:ln>
                            <a:noFill/>
                          </a:ln>
                          <a:solidFill>
                            <a:srgbClr val="FF0000"/>
                          </a:solidFill>
                          <a:effectLst>
                            <a:outerShdw blurRad="38100" dist="38100" dir="2700000" algn="tl">
                              <a:srgbClr val="C0C0C0"/>
                            </a:outerShdw>
                          </a:effectLst>
                          <a:latin typeface="Arial" charset="0"/>
                        </a:rPr>
                        <a:t> </a:t>
                      </a:r>
                      <a:r>
                        <a:rPr kumimoji="0" lang="en-US" sz="3600" b="0" i="0" u="none" strike="noStrike" cap="none" normalizeH="0" baseline="0" dirty="0" err="1">
                          <a:ln>
                            <a:noFill/>
                          </a:ln>
                          <a:solidFill>
                            <a:srgbClr val="FF0000"/>
                          </a:solidFill>
                          <a:effectLst>
                            <a:outerShdw blurRad="38100" dist="38100" dir="2700000" algn="tl">
                              <a:srgbClr val="C0C0C0"/>
                            </a:outerShdw>
                          </a:effectLst>
                          <a:latin typeface="Arial" charset="0"/>
                        </a:rPr>
                        <a:t>việc</a:t>
                      </a:r>
                      <a:r>
                        <a:rPr kumimoji="0" lang="en-US" sz="3600" b="0" i="0" u="none" strike="noStrike" cap="none" normalizeH="0" baseline="0" dirty="0">
                          <a:ln>
                            <a:noFill/>
                          </a:ln>
                          <a:solidFill>
                            <a:srgbClr val="FF0000"/>
                          </a:solidFill>
                          <a:effectLst>
                            <a:outerShdw blurRad="38100" dist="38100" dir="2700000" algn="tl">
                              <a:srgbClr val="C0C0C0"/>
                            </a:outerShdw>
                          </a:effectLst>
                          <a:latin typeface="Arial" charset="0"/>
                        </a:rPr>
                        <a:t> </a:t>
                      </a:r>
                      <a:r>
                        <a:rPr kumimoji="0" lang="en-US" sz="3600" b="0" i="0" u="none" strike="noStrike" cap="none" normalizeH="0" baseline="0" dirty="0" err="1">
                          <a:ln>
                            <a:noFill/>
                          </a:ln>
                          <a:solidFill>
                            <a:srgbClr val="FF0000"/>
                          </a:solidFill>
                          <a:effectLst>
                            <a:outerShdw blurRad="38100" dist="38100" dir="2700000" algn="tl">
                              <a:srgbClr val="C0C0C0"/>
                            </a:outerShdw>
                          </a:effectLst>
                          <a:latin typeface="Arial" charset="0"/>
                        </a:rPr>
                        <a:t>chung</a:t>
                      </a:r>
                      <a:endParaRPr kumimoji="0" lang="en-US" sz="3600" b="0" i="0" u="none" strike="noStrike" cap="none" normalizeH="0" baseline="0" dirty="0">
                        <a:ln>
                          <a:noFill/>
                        </a:ln>
                        <a:solidFill>
                          <a:srgbClr val="FF0000"/>
                        </a:solidFill>
                        <a:effectLst>
                          <a:outerShdw blurRad="38100" dist="38100" dir="2700000" algn="tl">
                            <a:srgbClr val="C0C0C0"/>
                          </a:outerShdw>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969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heckerboard(across)">
                                      <p:cBhvr>
                                        <p:cTn id="16" dur="500"/>
                                        <p:tgtEl>
                                          <p:spTgt spid="6"/>
                                        </p:tgtEl>
                                      </p:cBhvr>
                                    </p:animEffect>
                                  </p:childTnLst>
                                </p:cTn>
                              </p:par>
                              <p:par>
                                <p:cTn id="17" presetID="5" presetClass="entr" presetSubtype="1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heckerboard(across)">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2984D8-CD71-45FD-B734-DA29BB0776A5}" type="slidenum">
              <a:rPr lang="en-US" smtClean="0"/>
              <a:t>7</a:t>
            </a:fld>
            <a:endParaRPr lang="en-US"/>
          </a:p>
        </p:txBody>
      </p:sp>
      <p:pic>
        <p:nvPicPr>
          <p:cNvPr id="3" name="Picture 4" descr="dontoc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33400" y="-16486"/>
            <a:ext cx="2743200" cy="3376246"/>
          </a:xfrm>
          <a:prstGeom prst="rect">
            <a:avLst/>
          </a:prstGeom>
          <a:noFill/>
          <a:ln>
            <a:solidFill>
              <a:srgbClr val="FF6600"/>
            </a:solidFill>
            <a:miter lim="800000"/>
            <a:headEnd/>
            <a:tailEnd/>
          </a:ln>
        </p:spPr>
      </p:pic>
      <p:sp>
        <p:nvSpPr>
          <p:cNvPr id="4" name="Rectangle 5"/>
          <p:cNvSpPr>
            <a:spLocks noChangeArrowheads="1"/>
          </p:cNvSpPr>
          <p:nvPr/>
        </p:nvSpPr>
        <p:spPr bwMode="auto">
          <a:xfrm>
            <a:off x="1894367" y="3714750"/>
            <a:ext cx="5856090" cy="954107"/>
          </a:xfrm>
          <a:prstGeom prst="rect">
            <a:avLst/>
          </a:prstGeom>
          <a:noFill/>
          <a:ln w="9525">
            <a:noFill/>
            <a:miter lim="800000"/>
            <a:headEnd/>
            <a:tailEnd/>
          </a:ln>
          <a:effectLst/>
        </p:spPr>
        <p:txBody>
          <a:bodyPr wrap="none">
            <a:spAutoFit/>
          </a:bodyPr>
          <a:lstStyle/>
          <a:p>
            <a:pPr>
              <a:defRPr/>
            </a:pPr>
            <a:r>
              <a:rPr lang="en-US" sz="2800" b="1">
                <a:solidFill>
                  <a:srgbClr val="FF3300"/>
                </a:solidFill>
                <a:effectLst>
                  <a:outerShdw blurRad="38100" dist="38100" dir="2700000" algn="tl">
                    <a:srgbClr val="C0C0C0"/>
                  </a:outerShdw>
                </a:effectLst>
              </a:rPr>
              <a:t>Tố cáo, khiếu nại những việc làm</a:t>
            </a:r>
          </a:p>
          <a:p>
            <a:pPr>
              <a:defRPr/>
            </a:pPr>
            <a:r>
              <a:rPr lang="en-US" sz="2800" b="1">
                <a:solidFill>
                  <a:srgbClr val="FF3300"/>
                </a:solidFill>
                <a:effectLst>
                  <a:outerShdw blurRad="38100" dist="38100" dir="2700000" algn="tl">
                    <a:srgbClr val="C0C0C0"/>
                  </a:outerShdw>
                </a:effectLst>
              </a:rPr>
              <a:t> sai trái của cơ quan Nhà nước</a:t>
            </a:r>
          </a:p>
        </p:txBody>
      </p:sp>
      <p:pic>
        <p:nvPicPr>
          <p:cNvPr id="5" name="Picture 8" descr="DonKhieuNai-Chanh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0587" y="0"/>
            <a:ext cx="2971800" cy="3343275"/>
          </a:xfrm>
          <a:prstGeom prst="rect">
            <a:avLst/>
          </a:prstGeom>
          <a:solidFill>
            <a:schemeClr val="bg1"/>
          </a:solidFill>
          <a:ln w="9525">
            <a:solidFill>
              <a:srgbClr val="0000FF"/>
            </a:solidFill>
            <a:miter lim="800000"/>
            <a:headEnd/>
            <a:tailEnd/>
          </a:ln>
        </p:spPr>
      </p:pic>
    </p:spTree>
    <p:extLst>
      <p:ext uri="{BB962C8B-B14F-4D97-AF65-F5344CB8AC3E}">
        <p14:creationId xmlns:p14="http://schemas.microsoft.com/office/powerpoint/2010/main" val="204187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Right)">
                                      <p:cBhvr>
                                        <p:cTn id="10" dur="500"/>
                                        <p:tgtEl>
                                          <p:spTgt spid="4"/>
                                        </p:tgtEl>
                                      </p:cBhvr>
                                    </p:animEffect>
                                  </p:childTnLst>
                                </p:cTn>
                              </p:par>
                              <p:par>
                                <p:cTn id="11" presetID="18" presetClass="entr" presetSubtype="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Righ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2984D8-CD71-45FD-B734-DA29BB0776A5}" type="slidenum">
              <a:rPr lang="en-US" smtClean="0"/>
              <a:t>8</a:t>
            </a:fld>
            <a:endParaRPr lang="en-US"/>
          </a:p>
        </p:txBody>
      </p:sp>
      <p:sp>
        <p:nvSpPr>
          <p:cNvPr id="3" name="Title 1"/>
          <p:cNvSpPr txBox="1">
            <a:spLocks/>
          </p:cNvSpPr>
          <p:nvPr/>
        </p:nvSpPr>
        <p:spPr>
          <a:xfrm>
            <a:off x="-12405" y="-28390"/>
            <a:ext cx="8229600" cy="15128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r>
              <a:rPr lang="en-US" sz="3200" b="1"/>
            </a:br>
            <a:r>
              <a:rPr lang="en-US" sz="3200" b="1">
                <a:solidFill>
                  <a:schemeClr val="accent2"/>
                </a:solidFill>
              </a:rPr>
              <a:t>b. </a:t>
            </a:r>
            <a:r>
              <a:rPr lang="en-US" sz="3200" b="1" u="sng">
                <a:solidFill>
                  <a:schemeClr val="accent2"/>
                </a:solidFill>
              </a:rPr>
              <a:t>Ý nghĩa:</a:t>
            </a:r>
            <a:br>
              <a:rPr lang="en-US" sz="3200"/>
            </a:br>
            <a:endParaRPr lang="en-US" sz="3200"/>
          </a:p>
        </p:txBody>
      </p:sp>
      <p:sp>
        <p:nvSpPr>
          <p:cNvPr id="4" name="Content Placeholder 2"/>
          <p:cNvSpPr txBox="1">
            <a:spLocks/>
          </p:cNvSpPr>
          <p:nvPr/>
        </p:nvSpPr>
        <p:spPr>
          <a:xfrm>
            <a:off x="450111" y="1028700"/>
            <a:ext cx="8229600" cy="1295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Quyền tham gia quản lí Nhà nước, quản lí xã hội có ý nghĩa như thế nào?</a:t>
            </a:r>
          </a:p>
          <a:p>
            <a:endParaRPr lang="en-US"/>
          </a:p>
        </p:txBody>
      </p:sp>
      <p:sp>
        <p:nvSpPr>
          <p:cNvPr id="5" name="Rectangle 1"/>
          <p:cNvSpPr>
            <a:spLocks noChangeArrowheads="1"/>
          </p:cNvSpPr>
          <p:nvPr/>
        </p:nvSpPr>
        <p:spPr bwMode="auto">
          <a:xfrm>
            <a:off x="-7089" y="843677"/>
            <a:ext cx="9525000"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3200">
                <a:solidFill>
                  <a:srgbClr val="0000FF"/>
                </a:solidFill>
                <a:cs typeface="Times New Roman" pitchFamily="18" charset="0"/>
              </a:rPr>
              <a:t>- </a:t>
            </a:r>
            <a:r>
              <a:rPr lang="en-US" sz="3400">
                <a:solidFill>
                  <a:srgbClr val="0000FF"/>
                </a:solidFill>
                <a:cs typeface="Times New Roman" pitchFamily="18" charset="0"/>
              </a:rPr>
              <a:t>Là quyền chính trị quan trọng nhất của công dân.</a:t>
            </a:r>
            <a:endParaRPr lang="en-US" sz="3400">
              <a:solidFill>
                <a:srgbClr val="0000FF"/>
              </a:solidFill>
            </a:endParaRPr>
          </a:p>
          <a:p>
            <a:r>
              <a:rPr lang="en-US" sz="3400">
                <a:solidFill>
                  <a:srgbClr val="0000FF"/>
                </a:solidFill>
                <a:cs typeface="Times New Roman" pitchFamily="18" charset="0"/>
              </a:rPr>
              <a:t>-Thể hiện quyền làm chủ của nhân dân.</a:t>
            </a:r>
          </a:p>
          <a:p>
            <a:pPr>
              <a:buFontTx/>
              <a:buChar char="-"/>
            </a:pPr>
            <a:r>
              <a:rPr lang="en-US" sz="3400">
                <a:solidFill>
                  <a:srgbClr val="0000FF"/>
                </a:solidFill>
                <a:cs typeface="Times New Roman" pitchFamily="18" charset="0"/>
              </a:rPr>
              <a:t>Thực hiện trách nhiệm của công dân đối với </a:t>
            </a:r>
          </a:p>
          <a:p>
            <a:r>
              <a:rPr lang="en-US" sz="3400">
                <a:solidFill>
                  <a:srgbClr val="0000FF"/>
                </a:solidFill>
                <a:cs typeface="Times New Roman" pitchFamily="18" charset="0"/>
              </a:rPr>
              <a:t>Nhà nước và xã hội.</a:t>
            </a:r>
            <a:r>
              <a:rPr lang="en-US" sz="3400">
                <a:solidFill>
                  <a:srgbClr val="0000FF"/>
                </a:solidFill>
              </a:rPr>
              <a:t> </a:t>
            </a:r>
          </a:p>
        </p:txBody>
      </p:sp>
    </p:spTree>
    <p:extLst>
      <p:ext uri="{BB962C8B-B14F-4D97-AF65-F5344CB8AC3E}">
        <p14:creationId xmlns:p14="http://schemas.microsoft.com/office/powerpoint/2010/main" val="3413996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heckerboard(across)">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nodeType="clickEffect">
                                  <p:stCondLst>
                                    <p:cond delay="0"/>
                                  </p:stCondLst>
                                  <p:childTnLst>
                                    <p:animEffect transition="out" filter="checkerboard(across)">
                                      <p:cBhvr>
                                        <p:cTn id="16" dur="500"/>
                                        <p:tgtEl>
                                          <p:spTgt spid="4">
                                            <p:txEl>
                                              <p:pRg st="0" end="0"/>
                                            </p:txEl>
                                          </p:spTgt>
                                        </p:tgtEl>
                                      </p:cBhvr>
                                    </p:animEffect>
                                    <p:set>
                                      <p:cBhvr>
                                        <p:cTn id="17"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 calcmode="lin" valueType="num">
                                      <p:cBhvr additive="base">
                                        <p:cTn id="2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0" end="0"/>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 calcmode="lin" valueType="num">
                                      <p:cBhvr additive="base">
                                        <p:cTn id="26"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1" end="1"/>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 calcmode="lin" valueType="num">
                                      <p:cBhvr additive="base">
                                        <p:cTn id="3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2" end="2"/>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 calcmode="lin" valueType="num">
                                      <p:cBhvr additive="base">
                                        <p:cTn id="34"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4"/>
          <p:cNvSpPr>
            <a:spLocks noChangeArrowheads="1"/>
          </p:cNvSpPr>
          <p:nvPr/>
        </p:nvSpPr>
        <p:spPr bwMode="auto">
          <a:xfrm>
            <a:off x="76200" y="742950"/>
            <a:ext cx="8915400" cy="2400300"/>
          </a:xfrm>
          <a:prstGeom prst="horizontalScroll">
            <a:avLst>
              <a:gd name="adj" fmla="val 12500"/>
            </a:avLst>
          </a:prstGeom>
          <a:solidFill>
            <a:schemeClr val="bg1"/>
          </a:solidFill>
          <a:ln w="6350">
            <a:solidFill>
              <a:srgbClr val="0066FF"/>
            </a:solidFill>
            <a:round/>
            <a:headEnd/>
            <a:tailEnd/>
          </a:ln>
        </p:spPr>
        <p:txBody>
          <a:bodyPr wrap="none" anchor="ctr"/>
          <a:lstStyle/>
          <a:p>
            <a:pPr algn="ctr" eaLnBrk="1" hangingPunct="1"/>
            <a:endParaRPr lang="en-US"/>
          </a:p>
        </p:txBody>
      </p:sp>
      <p:sp>
        <p:nvSpPr>
          <p:cNvPr id="17411" name="Rectangle 3"/>
          <p:cNvSpPr>
            <a:spLocks noGrp="1" noChangeArrowheads="1"/>
          </p:cNvSpPr>
          <p:nvPr>
            <p:ph type="body" idx="1"/>
          </p:nvPr>
        </p:nvSpPr>
        <p:spPr>
          <a:xfrm>
            <a:off x="838200" y="1314450"/>
            <a:ext cx="8229600" cy="1314450"/>
          </a:xfrm>
        </p:spPr>
        <p:txBody>
          <a:bodyPr/>
          <a:lstStyle/>
          <a:p>
            <a:pPr eaLnBrk="1" hangingPunct="1">
              <a:buFontTx/>
              <a:buNone/>
            </a:pPr>
            <a:r>
              <a:rPr lang="en-US" sz="4000" b="1">
                <a:solidFill>
                  <a:srgbClr val="0066FF"/>
                </a:solidFill>
                <a:latin typeface="Times New Roman" pitchFamily="18" charset="0"/>
              </a:rPr>
              <a:t>Vì sao công dân có quyền tham gia quản lí Nhà nước, quản lí xã hội?</a:t>
            </a:r>
          </a:p>
        </p:txBody>
      </p:sp>
      <p:sp>
        <p:nvSpPr>
          <p:cNvPr id="17412" name="Freeform 5"/>
          <p:cNvSpPr>
            <a:spLocks/>
          </p:cNvSpPr>
          <p:nvPr/>
        </p:nvSpPr>
        <p:spPr bwMode="auto">
          <a:xfrm>
            <a:off x="88900" y="4867275"/>
            <a:ext cx="9144000" cy="295275"/>
          </a:xfrm>
          <a:custGeom>
            <a:avLst/>
            <a:gdLst>
              <a:gd name="T0" fmla="*/ 0 w 5232"/>
              <a:gd name="T1" fmla="*/ 2147483646 h 440"/>
              <a:gd name="T2" fmla="*/ 2147483646 w 5232"/>
              <a:gd name="T3" fmla="*/ 2147483646 h 440"/>
              <a:gd name="T4" fmla="*/ 2147483646 w 5232"/>
              <a:gd name="T5" fmla="*/ 2147483646 h 440"/>
              <a:gd name="T6" fmla="*/ 2147483646 w 5232"/>
              <a:gd name="T7" fmla="*/ 2147483646 h 440"/>
              <a:gd name="T8" fmla="*/ 2147483646 w 5232"/>
              <a:gd name="T9" fmla="*/ 2147483646 h 440"/>
              <a:gd name="T10" fmla="*/ 2147483646 w 5232"/>
              <a:gd name="T11" fmla="*/ 2147483646 h 440"/>
              <a:gd name="T12" fmla="*/ 2147483646 w 5232"/>
              <a:gd name="T13" fmla="*/ 2147483646 h 440"/>
              <a:gd name="T14" fmla="*/ 2147483646 w 5232"/>
              <a:gd name="T15" fmla="*/ 2147483646 h 440"/>
              <a:gd name="T16" fmla="*/ 0 60000 65536"/>
              <a:gd name="T17" fmla="*/ 0 60000 65536"/>
              <a:gd name="T18" fmla="*/ 0 60000 65536"/>
              <a:gd name="T19" fmla="*/ 0 60000 65536"/>
              <a:gd name="T20" fmla="*/ 0 60000 65536"/>
              <a:gd name="T21" fmla="*/ 0 60000 65536"/>
              <a:gd name="T22" fmla="*/ 0 60000 65536"/>
              <a:gd name="T23" fmla="*/ 0 60000 65536"/>
              <a:gd name="T24" fmla="*/ 0 w 5232"/>
              <a:gd name="T25" fmla="*/ 0 h 440"/>
              <a:gd name="T26" fmla="*/ 5232 w 5232"/>
              <a:gd name="T27" fmla="*/ 440 h 4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32" h="440">
                <a:moveTo>
                  <a:pt x="0" y="8"/>
                </a:moveTo>
                <a:cubicBezTo>
                  <a:pt x="224" y="200"/>
                  <a:pt x="448" y="392"/>
                  <a:pt x="672" y="392"/>
                </a:cubicBezTo>
                <a:cubicBezTo>
                  <a:pt x="896" y="392"/>
                  <a:pt x="1112" y="16"/>
                  <a:pt x="1344" y="8"/>
                </a:cubicBezTo>
                <a:cubicBezTo>
                  <a:pt x="1576" y="0"/>
                  <a:pt x="1800" y="344"/>
                  <a:pt x="2064" y="344"/>
                </a:cubicBezTo>
                <a:cubicBezTo>
                  <a:pt x="2328" y="344"/>
                  <a:pt x="2656" y="0"/>
                  <a:pt x="2928" y="8"/>
                </a:cubicBezTo>
                <a:cubicBezTo>
                  <a:pt x="3200" y="16"/>
                  <a:pt x="3440" y="392"/>
                  <a:pt x="3696" y="392"/>
                </a:cubicBezTo>
                <a:cubicBezTo>
                  <a:pt x="3952" y="392"/>
                  <a:pt x="4208" y="0"/>
                  <a:pt x="4464" y="8"/>
                </a:cubicBezTo>
                <a:cubicBezTo>
                  <a:pt x="4720" y="16"/>
                  <a:pt x="5104" y="376"/>
                  <a:pt x="5232" y="440"/>
                </a:cubicBezTo>
              </a:path>
            </a:pathLst>
          </a:custGeom>
          <a:noFill/>
          <a:ln w="85725">
            <a:solidFill>
              <a:srgbClr val="008000"/>
            </a:solidFill>
            <a:prstDash val="lg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13" name="Rectangle 6"/>
          <p:cNvSpPr>
            <a:spLocks noChangeArrowheads="1"/>
          </p:cNvSpPr>
          <p:nvPr/>
        </p:nvSpPr>
        <p:spPr bwMode="auto">
          <a:xfrm>
            <a:off x="-304800" y="4229100"/>
            <a:ext cx="1141413"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sz="10600" b="1">
                <a:solidFill>
                  <a:srgbClr val="FF0000"/>
                </a:solidFill>
                <a:latin typeface=".VnTime" pitchFamily="34" charset="0"/>
                <a:sym typeface="Wingdings" pitchFamily="2" charset="2"/>
              </a:rPr>
              <a:t></a:t>
            </a:r>
          </a:p>
        </p:txBody>
      </p:sp>
      <p:sp>
        <p:nvSpPr>
          <p:cNvPr id="17414" name="Rectangle 7"/>
          <p:cNvSpPr>
            <a:spLocks noChangeArrowheads="1"/>
          </p:cNvSpPr>
          <p:nvPr/>
        </p:nvSpPr>
        <p:spPr bwMode="auto">
          <a:xfrm>
            <a:off x="8001001" y="4229100"/>
            <a:ext cx="1141413"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sz="10600" b="1">
                <a:solidFill>
                  <a:srgbClr val="FF0000"/>
                </a:solidFill>
                <a:latin typeface=".VnTime" pitchFamily="34" charset="0"/>
                <a:sym typeface="Wingdings" pitchFamily="2" charset="2"/>
              </a:rPr>
              <a:t></a:t>
            </a:r>
          </a:p>
        </p:txBody>
      </p:sp>
      <p:sp>
        <p:nvSpPr>
          <p:cNvPr id="17415" name="Freeform 8"/>
          <p:cNvSpPr>
            <a:spLocks/>
          </p:cNvSpPr>
          <p:nvPr/>
        </p:nvSpPr>
        <p:spPr bwMode="auto">
          <a:xfrm>
            <a:off x="12700" y="295275"/>
            <a:ext cx="9144000" cy="295275"/>
          </a:xfrm>
          <a:custGeom>
            <a:avLst/>
            <a:gdLst>
              <a:gd name="T0" fmla="*/ 0 w 5232"/>
              <a:gd name="T1" fmla="*/ 2147483646 h 440"/>
              <a:gd name="T2" fmla="*/ 2147483646 w 5232"/>
              <a:gd name="T3" fmla="*/ 2147483646 h 440"/>
              <a:gd name="T4" fmla="*/ 2147483646 w 5232"/>
              <a:gd name="T5" fmla="*/ 2147483646 h 440"/>
              <a:gd name="T6" fmla="*/ 2147483646 w 5232"/>
              <a:gd name="T7" fmla="*/ 2147483646 h 440"/>
              <a:gd name="T8" fmla="*/ 2147483646 w 5232"/>
              <a:gd name="T9" fmla="*/ 2147483646 h 440"/>
              <a:gd name="T10" fmla="*/ 2147483646 w 5232"/>
              <a:gd name="T11" fmla="*/ 2147483646 h 440"/>
              <a:gd name="T12" fmla="*/ 2147483646 w 5232"/>
              <a:gd name="T13" fmla="*/ 2147483646 h 440"/>
              <a:gd name="T14" fmla="*/ 2147483646 w 5232"/>
              <a:gd name="T15" fmla="*/ 2147483646 h 440"/>
              <a:gd name="T16" fmla="*/ 0 60000 65536"/>
              <a:gd name="T17" fmla="*/ 0 60000 65536"/>
              <a:gd name="T18" fmla="*/ 0 60000 65536"/>
              <a:gd name="T19" fmla="*/ 0 60000 65536"/>
              <a:gd name="T20" fmla="*/ 0 60000 65536"/>
              <a:gd name="T21" fmla="*/ 0 60000 65536"/>
              <a:gd name="T22" fmla="*/ 0 60000 65536"/>
              <a:gd name="T23" fmla="*/ 0 60000 65536"/>
              <a:gd name="T24" fmla="*/ 0 w 5232"/>
              <a:gd name="T25" fmla="*/ 0 h 440"/>
              <a:gd name="T26" fmla="*/ 5232 w 5232"/>
              <a:gd name="T27" fmla="*/ 440 h 4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32" h="440">
                <a:moveTo>
                  <a:pt x="0" y="8"/>
                </a:moveTo>
                <a:cubicBezTo>
                  <a:pt x="224" y="200"/>
                  <a:pt x="448" y="392"/>
                  <a:pt x="672" y="392"/>
                </a:cubicBezTo>
                <a:cubicBezTo>
                  <a:pt x="896" y="392"/>
                  <a:pt x="1112" y="16"/>
                  <a:pt x="1344" y="8"/>
                </a:cubicBezTo>
                <a:cubicBezTo>
                  <a:pt x="1576" y="0"/>
                  <a:pt x="1800" y="344"/>
                  <a:pt x="2064" y="344"/>
                </a:cubicBezTo>
                <a:cubicBezTo>
                  <a:pt x="2328" y="344"/>
                  <a:pt x="2656" y="0"/>
                  <a:pt x="2928" y="8"/>
                </a:cubicBezTo>
                <a:cubicBezTo>
                  <a:pt x="3200" y="16"/>
                  <a:pt x="3440" y="392"/>
                  <a:pt x="3696" y="392"/>
                </a:cubicBezTo>
                <a:cubicBezTo>
                  <a:pt x="3952" y="392"/>
                  <a:pt x="4208" y="0"/>
                  <a:pt x="4464" y="8"/>
                </a:cubicBezTo>
                <a:cubicBezTo>
                  <a:pt x="4720" y="16"/>
                  <a:pt x="5104" y="376"/>
                  <a:pt x="5232" y="440"/>
                </a:cubicBezTo>
              </a:path>
            </a:pathLst>
          </a:custGeom>
          <a:noFill/>
          <a:ln w="85725">
            <a:solidFill>
              <a:srgbClr val="008000"/>
            </a:solidFill>
            <a:prstDash val="lg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16" name="Rectangle 9"/>
          <p:cNvSpPr>
            <a:spLocks noChangeArrowheads="1"/>
          </p:cNvSpPr>
          <p:nvPr/>
        </p:nvSpPr>
        <p:spPr bwMode="auto">
          <a:xfrm>
            <a:off x="-381000" y="-342900"/>
            <a:ext cx="1141413"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sz="10600" b="1">
                <a:solidFill>
                  <a:srgbClr val="FF0000"/>
                </a:solidFill>
                <a:latin typeface=".VnTime" pitchFamily="34" charset="0"/>
                <a:sym typeface="Wingdings" pitchFamily="2" charset="2"/>
              </a:rPr>
              <a:t></a:t>
            </a:r>
          </a:p>
        </p:txBody>
      </p:sp>
      <p:sp>
        <p:nvSpPr>
          <p:cNvPr id="17417" name="Rectangle 10"/>
          <p:cNvSpPr>
            <a:spLocks noChangeArrowheads="1"/>
          </p:cNvSpPr>
          <p:nvPr/>
        </p:nvSpPr>
        <p:spPr bwMode="auto">
          <a:xfrm>
            <a:off x="7924801" y="-342900"/>
            <a:ext cx="1141413"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sz="10600" b="1">
                <a:solidFill>
                  <a:srgbClr val="FF0000"/>
                </a:solidFill>
                <a:latin typeface=".VnTime" pitchFamily="34" charset="0"/>
                <a:sym typeface="Wingdings" pitchFamily="2" charset="2"/>
              </a:rPr>
              <a:t></a:t>
            </a:r>
          </a:p>
        </p:txBody>
      </p:sp>
      <p:pic>
        <p:nvPicPr>
          <p:cNvPr id="17418" name="Picture 11" descr="ani-23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028950"/>
            <a:ext cx="25146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2676151"/>
      </p:ext>
    </p:extLst>
  </p:cSld>
  <p:clrMapOvr>
    <a:masterClrMapping/>
  </p:clrMapOvr>
  <p:transition spd="slow">
    <p:wedg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355</TotalTime>
  <Words>809</Words>
  <Application>Microsoft Office PowerPoint</Application>
  <PresentationFormat>On-screen Show (16:9)</PresentationFormat>
  <Paragraphs>95</Paragraphs>
  <Slides>17</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3" baseType="lpstr">
      <vt:lpstr>Times New Roman</vt:lpstr>
      <vt:lpstr>Arial</vt:lpstr>
      <vt:lpstr>.VnTime</vt:lpstr>
      <vt:lpstr>Calibri</vt: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28</cp:revision>
  <dcterms:modified xsi:type="dcterms:W3CDTF">2022-07-19T04:24:17Z</dcterms:modified>
</cp:coreProperties>
</file>