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1" r:id="rId3"/>
    <p:sldId id="265" r:id="rId4"/>
    <p:sldId id="263" r:id="rId5"/>
    <p:sldId id="267" r:id="rId6"/>
    <p:sldId id="268" r:id="rId7"/>
    <p:sldId id="270" r:id="rId8"/>
    <p:sldId id="269" r:id="rId9"/>
    <p:sldId id="257" r:id="rId10"/>
    <p:sldId id="258" r:id="rId11"/>
    <p:sldId id="259" r:id="rId12"/>
    <p:sldId id="260" r:id="rId13"/>
    <p:sldId id="271" r:id="rId14"/>
    <p:sldId id="272" r:id="rId15"/>
    <p:sldId id="273" r:id="rId16"/>
    <p:sldId id="275" r:id="rId17"/>
    <p:sldId id="276" r:id="rId18"/>
    <p:sldId id="277" r:id="rId19"/>
    <p:sldId id="278" r:id="rId20"/>
    <p:sldId id="279" r:id="rId21"/>
    <p:sldId id="261" r:id="rId22"/>
    <p:sldId id="26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DCB502-682A-4A23-A8EA-0A45937F65E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45938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CB502-682A-4A23-A8EA-0A45937F65E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309436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CB502-682A-4A23-A8EA-0A45937F65E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175453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CB502-682A-4A23-A8EA-0A45937F65E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220654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DCB502-682A-4A23-A8EA-0A45937F65E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150596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DCB502-682A-4A23-A8EA-0A45937F65E5}"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374413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DCB502-682A-4A23-A8EA-0A45937F65E5}" type="datetimeFigureOut">
              <a:rPr lang="en-US"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114894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DCB502-682A-4A23-A8EA-0A45937F65E5}"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397600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CB502-682A-4A23-A8EA-0A45937F65E5}" type="datetimeFigureOut">
              <a:rPr lang="en-US"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2971979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CB502-682A-4A23-A8EA-0A45937F65E5}"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387400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CB502-682A-4A23-A8EA-0A45937F65E5}"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8E29C-88CC-4931-8C8F-836617BB50AC}" type="slidenum">
              <a:rPr lang="en-US" smtClean="0"/>
              <a:t>‹#›</a:t>
            </a:fld>
            <a:endParaRPr lang="en-US"/>
          </a:p>
        </p:txBody>
      </p:sp>
    </p:spTree>
    <p:extLst>
      <p:ext uri="{BB962C8B-B14F-4D97-AF65-F5344CB8AC3E}">
        <p14:creationId xmlns:p14="http://schemas.microsoft.com/office/powerpoint/2010/main" val="321196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CB502-682A-4A23-A8EA-0A45937F65E5}" type="datetimeFigureOut">
              <a:rPr lang="en-US" smtClean="0"/>
              <a:t>7/19/2022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8E29C-88CC-4931-8C8F-836617BB50AC}" type="slidenum">
              <a:rPr lang="en-US" smtClean="0"/>
              <a:t>‹#›</a:t>
            </a:fld>
            <a:endParaRPr lang="en-US"/>
          </a:p>
        </p:txBody>
      </p:sp>
    </p:spTree>
    <p:extLst>
      <p:ext uri="{BB962C8B-B14F-4D97-AF65-F5344CB8AC3E}">
        <p14:creationId xmlns:p14="http://schemas.microsoft.com/office/powerpoint/2010/main" val="1625827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Content Placeholder 3">
            <a:extLst>
              <a:ext uri="{FF2B5EF4-FFF2-40B4-BE49-F238E27FC236}">
                <a16:creationId xmlns:a16="http://schemas.microsoft.com/office/drawing/2014/main" id="{78913C7A-5EB8-01C5-AACD-F3719AD8B3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81460"/>
            <a:ext cx="8078153" cy="6095079"/>
          </a:xfrm>
        </p:spPr>
      </p:pic>
      <p:sp>
        <p:nvSpPr>
          <p:cNvPr id="2052" name="Rectangle 4">
            <a:extLst>
              <a:ext uri="{FF2B5EF4-FFF2-40B4-BE49-F238E27FC236}">
                <a16:creationId xmlns:a16="http://schemas.microsoft.com/office/drawing/2014/main" id="{227FE162-FA93-786A-DFEA-A6123DD72639}"/>
              </a:ext>
            </a:extLst>
          </p:cNvPr>
          <p:cNvSpPr>
            <a:spLocks noChangeArrowheads="1"/>
          </p:cNvSpPr>
          <p:nvPr/>
        </p:nvSpPr>
        <p:spPr bwMode="auto">
          <a:xfrm>
            <a:off x="1542261" y="1484204"/>
            <a:ext cx="6059478" cy="170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701" b="1" i="1" dirty="0">
                <a:solidFill>
                  <a:srgbClr val="002060"/>
                </a:solidFill>
                <a:latin typeface="Times New Roman" panose="02020603050405020304" pitchFamily="18" charset="0"/>
                <a:cs typeface="Times New Roman" panose="02020603050405020304" pitchFamily="18" charset="0"/>
              </a:rPr>
              <a:t>TRƯỜNG THCS VÂN ĐỒN</a:t>
            </a:r>
          </a:p>
          <a:p>
            <a:pPr algn="ctr"/>
            <a:r>
              <a:rPr lang="en-US" altLang="en-US" sz="2701" b="1" i="1" dirty="0">
                <a:solidFill>
                  <a:srgbClr val="002060"/>
                </a:solidFill>
                <a:latin typeface="Times New Roman" panose="02020603050405020304" pitchFamily="18" charset="0"/>
                <a:cs typeface="Times New Roman" panose="02020603050405020304" pitchFamily="18" charset="0"/>
              </a:rPr>
              <a:t> </a:t>
            </a:r>
            <a:endParaRPr lang="en-US" altLang="en-US" sz="2701" dirty="0">
              <a:solidFill>
                <a:srgbClr val="000000"/>
              </a:solidFill>
            </a:endParaRPr>
          </a:p>
          <a:p>
            <a:pPr algn="ctr"/>
            <a:r>
              <a:rPr lang="en-US" altLang="en-US" sz="2701" b="1" i="1" dirty="0">
                <a:solidFill>
                  <a:srgbClr val="FF0000"/>
                </a:solidFill>
                <a:latin typeface="Times New Roman" panose="02020603050405020304" pitchFamily="18" charset="0"/>
                <a:cs typeface="Times New Roman" panose="02020603050405020304" pitchFamily="18" charset="0"/>
              </a:rPr>
              <a:t>MÔN GIÁO DỤC CÔNG DÂN  9</a:t>
            </a:r>
          </a:p>
          <a:p>
            <a:pPr algn="ctr"/>
            <a:r>
              <a:rPr lang="en-US" altLang="en-US" sz="2401" b="1" i="1" dirty="0">
                <a:solidFill>
                  <a:srgbClr val="FF0000"/>
                </a:solidFill>
                <a:latin typeface="Times New Roman" panose="02020603050405020304" pitchFamily="18" charset="0"/>
                <a:cs typeface="Times New Roman" panose="02020603050405020304" pitchFamily="18" charset="0"/>
              </a:rPr>
              <a:t>GV:LÊ KIM THÀNH</a:t>
            </a:r>
            <a:endParaRPr lang="vi-VN" altLang="en-US" sz="2401" b="1" i="1" dirty="0">
              <a:solidFill>
                <a:srgbClr val="FF0000"/>
              </a:solidFill>
              <a:latin typeface="Times New Roman" panose="02020603050405020304" pitchFamily="18" charset="0"/>
              <a:cs typeface="Times New Roman" panose="02020603050405020304" pitchFamily="18" charset="0"/>
            </a:endParaRPr>
          </a:p>
        </p:txBody>
      </p:sp>
      <p:pic>
        <p:nvPicPr>
          <p:cNvPr id="2053" name="Picture 2">
            <a:extLst>
              <a:ext uri="{FF2B5EF4-FFF2-40B4-BE49-F238E27FC236}">
                <a16:creationId xmlns:a16="http://schemas.microsoft.com/office/drawing/2014/main" id="{726D3EEF-5B9D-C79F-7153-A03CE6C2D9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2261" y="4057815"/>
            <a:ext cx="6059478" cy="17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2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600" i="1" dirty="0" err="1"/>
              <a:t>Chủ</a:t>
            </a:r>
            <a:r>
              <a:rPr lang="en-US" sz="2600" i="1" dirty="0"/>
              <a:t> </a:t>
            </a:r>
            <a:r>
              <a:rPr lang="en-US" sz="2600" i="1" dirty="0" err="1"/>
              <a:t>đề</a:t>
            </a:r>
            <a:r>
              <a:rPr lang="en-US" sz="2600" i="1" dirty="0"/>
              <a:t> </a:t>
            </a:r>
            <a:r>
              <a:rPr lang="en-US" sz="2600" b="1" dirty="0"/>
              <a:t>:  TIÊU DÙNG THÔNG MINH</a:t>
            </a:r>
            <a:r>
              <a:rPr lang="en-US" sz="2600" dirty="0"/>
              <a:t> </a:t>
            </a:r>
          </a:p>
        </p:txBody>
      </p:sp>
      <p:sp>
        <p:nvSpPr>
          <p:cNvPr id="3" name="TextBox 2"/>
          <p:cNvSpPr txBox="1"/>
          <p:nvPr/>
        </p:nvSpPr>
        <p:spPr>
          <a:xfrm>
            <a:off x="76200" y="468539"/>
            <a:ext cx="2819400" cy="584775"/>
          </a:xfrm>
          <a:prstGeom prst="rect">
            <a:avLst/>
          </a:prstGeom>
          <a:noFill/>
        </p:spPr>
        <p:txBody>
          <a:bodyPr wrap="square" rtlCol="0">
            <a:spAutoFit/>
          </a:bodyPr>
          <a:lstStyle/>
          <a:p>
            <a:r>
              <a:rPr lang="en-US" sz="3200" dirty="0">
                <a:solidFill>
                  <a:srgbClr val="FF0000"/>
                </a:solidFill>
              </a:rPr>
              <a:t>I .</a:t>
            </a:r>
            <a:r>
              <a:rPr lang="en-US" sz="3200" dirty="0" err="1">
                <a:solidFill>
                  <a:srgbClr val="FF0000"/>
                </a:solidFill>
              </a:rPr>
              <a:t>Đặt</a:t>
            </a:r>
            <a:r>
              <a:rPr lang="en-US" sz="3200" dirty="0">
                <a:solidFill>
                  <a:srgbClr val="FF0000"/>
                </a:solidFill>
              </a:rPr>
              <a:t> </a:t>
            </a:r>
            <a:r>
              <a:rPr lang="en-US" sz="3200" dirty="0" err="1">
                <a:solidFill>
                  <a:srgbClr val="FF0000"/>
                </a:solidFill>
              </a:rPr>
              <a:t>vấn</a:t>
            </a:r>
            <a:r>
              <a:rPr lang="en-US" sz="3200" dirty="0">
                <a:solidFill>
                  <a:srgbClr val="FF0000"/>
                </a:solidFill>
              </a:rPr>
              <a:t> </a:t>
            </a:r>
            <a:r>
              <a:rPr lang="en-US" sz="3200" dirty="0" err="1">
                <a:solidFill>
                  <a:srgbClr val="FF0000"/>
                </a:solidFill>
              </a:rPr>
              <a:t>đề</a:t>
            </a:r>
            <a:r>
              <a:rPr lang="en-US" sz="3200" dirty="0">
                <a:solidFill>
                  <a:srgbClr val="FF0000"/>
                </a:solidFill>
              </a:rPr>
              <a:t> :</a:t>
            </a:r>
          </a:p>
        </p:txBody>
      </p:sp>
      <p:sp>
        <p:nvSpPr>
          <p:cNvPr id="5" name="TextBox 4"/>
          <p:cNvSpPr txBox="1"/>
          <p:nvPr/>
        </p:nvSpPr>
        <p:spPr>
          <a:xfrm>
            <a:off x="76200" y="942845"/>
            <a:ext cx="2819400" cy="584775"/>
          </a:xfrm>
          <a:prstGeom prst="rect">
            <a:avLst/>
          </a:prstGeom>
          <a:noFill/>
        </p:spPr>
        <p:txBody>
          <a:bodyPr wrap="square" rtlCol="0">
            <a:spAutoFit/>
          </a:bodyPr>
          <a:lstStyle/>
          <a:p>
            <a:r>
              <a:rPr lang="en-US" sz="3200" dirty="0">
                <a:solidFill>
                  <a:srgbClr val="FF0000"/>
                </a:solidFill>
              </a:rPr>
              <a:t>II .</a:t>
            </a:r>
            <a:r>
              <a:rPr lang="en-US" sz="3200" dirty="0" err="1">
                <a:solidFill>
                  <a:srgbClr val="FF0000"/>
                </a:solidFill>
              </a:rPr>
              <a:t>Bài</a:t>
            </a:r>
            <a:r>
              <a:rPr lang="en-US" sz="3200" dirty="0">
                <a:solidFill>
                  <a:srgbClr val="FF0000"/>
                </a:solidFill>
              </a:rPr>
              <a:t> </a:t>
            </a:r>
            <a:r>
              <a:rPr lang="en-US" sz="3200" dirty="0" err="1">
                <a:solidFill>
                  <a:srgbClr val="FF0000"/>
                </a:solidFill>
              </a:rPr>
              <a:t>học</a:t>
            </a:r>
            <a:r>
              <a:rPr lang="en-US" sz="3200" dirty="0">
                <a:solidFill>
                  <a:srgbClr val="FF0000"/>
                </a:solidFill>
              </a:rPr>
              <a:t> :</a:t>
            </a:r>
          </a:p>
        </p:txBody>
      </p:sp>
      <p:sp>
        <p:nvSpPr>
          <p:cNvPr id="7" name="TextBox 6"/>
          <p:cNvSpPr txBox="1"/>
          <p:nvPr/>
        </p:nvSpPr>
        <p:spPr>
          <a:xfrm>
            <a:off x="381000" y="1430635"/>
            <a:ext cx="8534400" cy="1077218"/>
          </a:xfrm>
          <a:prstGeom prst="rect">
            <a:avLst/>
          </a:prstGeom>
          <a:noFill/>
        </p:spPr>
        <p:txBody>
          <a:bodyPr wrap="square" rtlCol="0">
            <a:spAutoFit/>
          </a:bodyPr>
          <a:lstStyle/>
          <a:p>
            <a:r>
              <a:rPr lang="en-US" sz="3200" dirty="0">
                <a:solidFill>
                  <a:srgbClr val="FF0000"/>
                </a:solidFill>
              </a:rPr>
              <a:t>1 .</a:t>
            </a:r>
            <a:r>
              <a:rPr lang="nl-NL" sz="3200" b="1" i="1" dirty="0"/>
              <a:t> </a:t>
            </a:r>
            <a:r>
              <a:rPr lang="nl-NL" sz="3200" b="1" i="1" dirty="0">
                <a:solidFill>
                  <a:srgbClr val="FF0000"/>
                </a:solidFill>
              </a:rPr>
              <a:t>Thế nào là tiêu dùng thông minh và biểu hiện của tiêu dùng thông minh</a:t>
            </a:r>
            <a:r>
              <a:rPr lang="en-US" sz="3200" dirty="0">
                <a:solidFill>
                  <a:srgbClr val="FF0000"/>
                </a:solidFill>
              </a:rPr>
              <a:t> :</a:t>
            </a:r>
          </a:p>
        </p:txBody>
      </p:sp>
      <p:sp>
        <p:nvSpPr>
          <p:cNvPr id="9" name="TextBox 8"/>
          <p:cNvSpPr txBox="1"/>
          <p:nvPr/>
        </p:nvSpPr>
        <p:spPr>
          <a:xfrm>
            <a:off x="332508" y="2514190"/>
            <a:ext cx="8659092" cy="3970318"/>
          </a:xfrm>
          <a:prstGeom prst="rect">
            <a:avLst/>
          </a:prstGeom>
          <a:noFill/>
        </p:spPr>
        <p:txBody>
          <a:bodyPr wrap="square" rtlCol="0">
            <a:spAutoFit/>
          </a:bodyPr>
          <a:lstStyle/>
          <a:p>
            <a:r>
              <a:rPr lang="vi-VN" sz="2800" b="1" i="1" dirty="0"/>
              <a:t>*</a:t>
            </a:r>
            <a:r>
              <a:rPr lang="nl-NL" sz="2800" b="1" i="1" dirty="0"/>
              <a:t>Biểu hiện tiêu dùng thông minh: </a:t>
            </a:r>
            <a:endParaRPr lang="en-US" sz="2800" dirty="0"/>
          </a:p>
          <a:p>
            <a:r>
              <a:rPr lang="nl-NL" sz="2800" dirty="0"/>
              <a:t>- Luôn mua những thứ cần thiết, có giá trị sử dụng cao. </a:t>
            </a:r>
            <a:endParaRPr lang="en-US" sz="2800" dirty="0"/>
          </a:p>
          <a:p>
            <a:r>
              <a:rPr lang="nl-NL" sz="2800" dirty="0"/>
              <a:t>- Thường tìm hiểu các thông tin về sản phẩm (chất lượng, cách sử dụng...) trước khi mua.</a:t>
            </a:r>
            <a:endParaRPr lang="en-US" sz="2800" dirty="0"/>
          </a:p>
          <a:p>
            <a:r>
              <a:rPr lang="nl-NL" sz="2800" dirty="0"/>
              <a:t>- Không bị tác động và quyết định vội vã bởi các thông tin quảng cáo, khuyến mại.</a:t>
            </a:r>
            <a:endParaRPr lang="en-US" sz="2800" dirty="0"/>
          </a:p>
          <a:p>
            <a:r>
              <a:rPr lang="nl-NL" sz="2800" dirty="0"/>
              <a:t>- Thường xem xét kĩ các điều khoản có liên quan trong việc mua và sử dụng sản phẩm. </a:t>
            </a:r>
            <a:endParaRPr lang="en-US" sz="2800" dirty="0"/>
          </a:p>
          <a:p>
            <a:endParaRPr lang="en-US" sz="2800" dirty="0"/>
          </a:p>
        </p:txBody>
      </p:sp>
    </p:spTree>
    <p:extLst>
      <p:ext uri="{BB962C8B-B14F-4D97-AF65-F5344CB8AC3E}">
        <p14:creationId xmlns:p14="http://schemas.microsoft.com/office/powerpoint/2010/main" val="30620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2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600" i="1" dirty="0" err="1"/>
              <a:t>Chủ</a:t>
            </a:r>
            <a:r>
              <a:rPr lang="en-US" sz="2600" i="1" dirty="0"/>
              <a:t> </a:t>
            </a:r>
            <a:r>
              <a:rPr lang="en-US" sz="2600" i="1" dirty="0" err="1"/>
              <a:t>đề</a:t>
            </a:r>
            <a:r>
              <a:rPr lang="en-US" sz="2600" i="1" dirty="0"/>
              <a:t> </a:t>
            </a:r>
            <a:r>
              <a:rPr lang="en-US" sz="2600" b="1" dirty="0"/>
              <a:t>:  TIÊU DÙNG THÔNG MINH</a:t>
            </a:r>
            <a:r>
              <a:rPr lang="en-US" sz="2600" dirty="0"/>
              <a:t> </a:t>
            </a:r>
          </a:p>
        </p:txBody>
      </p:sp>
      <p:sp>
        <p:nvSpPr>
          <p:cNvPr id="3" name="TextBox 2"/>
          <p:cNvSpPr txBox="1"/>
          <p:nvPr/>
        </p:nvSpPr>
        <p:spPr>
          <a:xfrm>
            <a:off x="76200" y="468539"/>
            <a:ext cx="2819400" cy="584775"/>
          </a:xfrm>
          <a:prstGeom prst="rect">
            <a:avLst/>
          </a:prstGeom>
          <a:noFill/>
        </p:spPr>
        <p:txBody>
          <a:bodyPr wrap="square" rtlCol="0">
            <a:spAutoFit/>
          </a:bodyPr>
          <a:lstStyle/>
          <a:p>
            <a:r>
              <a:rPr lang="en-US" sz="3200" dirty="0">
                <a:solidFill>
                  <a:srgbClr val="FF0000"/>
                </a:solidFill>
              </a:rPr>
              <a:t>I .</a:t>
            </a:r>
            <a:r>
              <a:rPr lang="en-US" sz="3200" dirty="0" err="1">
                <a:solidFill>
                  <a:srgbClr val="FF0000"/>
                </a:solidFill>
              </a:rPr>
              <a:t>Đặt</a:t>
            </a:r>
            <a:r>
              <a:rPr lang="en-US" sz="3200" dirty="0">
                <a:solidFill>
                  <a:srgbClr val="FF0000"/>
                </a:solidFill>
              </a:rPr>
              <a:t> </a:t>
            </a:r>
            <a:r>
              <a:rPr lang="en-US" sz="3200" dirty="0" err="1">
                <a:solidFill>
                  <a:srgbClr val="FF0000"/>
                </a:solidFill>
              </a:rPr>
              <a:t>vấn</a:t>
            </a:r>
            <a:r>
              <a:rPr lang="en-US" sz="3200" dirty="0">
                <a:solidFill>
                  <a:srgbClr val="FF0000"/>
                </a:solidFill>
              </a:rPr>
              <a:t> </a:t>
            </a:r>
            <a:r>
              <a:rPr lang="en-US" sz="3200" dirty="0" err="1">
                <a:solidFill>
                  <a:srgbClr val="FF0000"/>
                </a:solidFill>
              </a:rPr>
              <a:t>đề</a:t>
            </a:r>
            <a:r>
              <a:rPr lang="en-US" sz="3200" dirty="0">
                <a:solidFill>
                  <a:srgbClr val="FF0000"/>
                </a:solidFill>
              </a:rPr>
              <a:t> :</a:t>
            </a:r>
          </a:p>
        </p:txBody>
      </p:sp>
      <p:sp>
        <p:nvSpPr>
          <p:cNvPr id="5" name="TextBox 4"/>
          <p:cNvSpPr txBox="1"/>
          <p:nvPr/>
        </p:nvSpPr>
        <p:spPr>
          <a:xfrm>
            <a:off x="76200" y="942845"/>
            <a:ext cx="2819400" cy="584775"/>
          </a:xfrm>
          <a:prstGeom prst="rect">
            <a:avLst/>
          </a:prstGeom>
          <a:noFill/>
        </p:spPr>
        <p:txBody>
          <a:bodyPr wrap="square" rtlCol="0">
            <a:spAutoFit/>
          </a:bodyPr>
          <a:lstStyle/>
          <a:p>
            <a:r>
              <a:rPr lang="en-US" sz="3200" dirty="0">
                <a:solidFill>
                  <a:srgbClr val="FF0000"/>
                </a:solidFill>
              </a:rPr>
              <a:t>II .</a:t>
            </a:r>
            <a:r>
              <a:rPr lang="en-US" sz="3200" dirty="0" err="1">
                <a:solidFill>
                  <a:srgbClr val="FF0000"/>
                </a:solidFill>
              </a:rPr>
              <a:t>Bài</a:t>
            </a:r>
            <a:r>
              <a:rPr lang="en-US" sz="3200" dirty="0">
                <a:solidFill>
                  <a:srgbClr val="FF0000"/>
                </a:solidFill>
              </a:rPr>
              <a:t> </a:t>
            </a:r>
            <a:r>
              <a:rPr lang="en-US" sz="3200" dirty="0" err="1">
                <a:solidFill>
                  <a:srgbClr val="FF0000"/>
                </a:solidFill>
              </a:rPr>
              <a:t>học</a:t>
            </a:r>
            <a:r>
              <a:rPr lang="en-US" sz="3200" dirty="0">
                <a:solidFill>
                  <a:srgbClr val="FF0000"/>
                </a:solidFill>
              </a:rPr>
              <a:t> :</a:t>
            </a:r>
          </a:p>
        </p:txBody>
      </p:sp>
      <p:sp>
        <p:nvSpPr>
          <p:cNvPr id="7" name="TextBox 6"/>
          <p:cNvSpPr txBox="1"/>
          <p:nvPr/>
        </p:nvSpPr>
        <p:spPr>
          <a:xfrm>
            <a:off x="381000" y="1430635"/>
            <a:ext cx="8534400" cy="1077218"/>
          </a:xfrm>
          <a:prstGeom prst="rect">
            <a:avLst/>
          </a:prstGeom>
          <a:noFill/>
        </p:spPr>
        <p:txBody>
          <a:bodyPr wrap="square" rtlCol="0">
            <a:spAutoFit/>
          </a:bodyPr>
          <a:lstStyle/>
          <a:p>
            <a:r>
              <a:rPr lang="en-US" sz="3200" dirty="0">
                <a:solidFill>
                  <a:srgbClr val="FF0000"/>
                </a:solidFill>
              </a:rPr>
              <a:t>1 .</a:t>
            </a:r>
            <a:r>
              <a:rPr lang="nl-NL" sz="3200" b="1" i="1" dirty="0"/>
              <a:t> </a:t>
            </a:r>
            <a:r>
              <a:rPr lang="nl-NL" sz="3200" b="1" i="1" dirty="0">
                <a:solidFill>
                  <a:srgbClr val="FF0000"/>
                </a:solidFill>
              </a:rPr>
              <a:t>Thế nào là tiêu dùng thông minh và biểu hiện của tiêu dùng thông minh</a:t>
            </a:r>
            <a:r>
              <a:rPr lang="en-US" sz="3200" dirty="0">
                <a:solidFill>
                  <a:srgbClr val="FF0000"/>
                </a:solidFill>
              </a:rPr>
              <a:t> :</a:t>
            </a:r>
          </a:p>
        </p:txBody>
      </p:sp>
      <p:sp>
        <p:nvSpPr>
          <p:cNvPr id="9" name="TextBox 8"/>
          <p:cNvSpPr txBox="1"/>
          <p:nvPr/>
        </p:nvSpPr>
        <p:spPr>
          <a:xfrm>
            <a:off x="332508" y="2514190"/>
            <a:ext cx="8659092" cy="2677656"/>
          </a:xfrm>
          <a:prstGeom prst="rect">
            <a:avLst/>
          </a:prstGeom>
          <a:noFill/>
        </p:spPr>
        <p:txBody>
          <a:bodyPr wrap="square" rtlCol="0">
            <a:spAutoFit/>
          </a:bodyPr>
          <a:lstStyle/>
          <a:p>
            <a:r>
              <a:rPr lang="vi-VN" sz="2800" b="1" i="1" dirty="0"/>
              <a:t>*</a:t>
            </a:r>
            <a:r>
              <a:rPr lang="nl-NL" sz="2800" b="1" i="1" dirty="0"/>
              <a:t>Biểu hiện tiêu dùng thông minh: </a:t>
            </a:r>
            <a:endParaRPr lang="en-US" sz="2800" dirty="0"/>
          </a:p>
          <a:p>
            <a:r>
              <a:rPr lang="nl-NL" sz="2800" dirty="0"/>
              <a:t>- Luôn có kế hoạch chi tiêu một cách chủ động, phù hợp với điều kiện. </a:t>
            </a:r>
            <a:endParaRPr lang="en-US" sz="2800" dirty="0"/>
          </a:p>
          <a:p>
            <a:r>
              <a:rPr lang="nl-NL" sz="2800" dirty="0"/>
              <a:t>- Thường xuyên cập nhật thông tin về thị trường hàng hóa. </a:t>
            </a:r>
            <a:endParaRPr lang="en-US" sz="2800" dirty="0"/>
          </a:p>
          <a:p>
            <a:endParaRPr lang="en-US" sz="2800" dirty="0"/>
          </a:p>
        </p:txBody>
      </p:sp>
    </p:spTree>
    <p:extLst>
      <p:ext uri="{BB962C8B-B14F-4D97-AF65-F5344CB8AC3E}">
        <p14:creationId xmlns:p14="http://schemas.microsoft.com/office/powerpoint/2010/main" val="3762690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2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600" i="1" dirty="0" err="1"/>
              <a:t>Chủ</a:t>
            </a:r>
            <a:r>
              <a:rPr lang="en-US" sz="2600" i="1" dirty="0"/>
              <a:t> </a:t>
            </a:r>
            <a:r>
              <a:rPr lang="en-US" sz="2600" i="1" dirty="0" err="1"/>
              <a:t>đề</a:t>
            </a:r>
            <a:r>
              <a:rPr lang="en-US" sz="2600" i="1" dirty="0"/>
              <a:t> </a:t>
            </a:r>
            <a:r>
              <a:rPr lang="en-US" sz="2600" b="1" dirty="0"/>
              <a:t>:  TIÊU DÙNG THÔNG MINH</a:t>
            </a:r>
            <a:r>
              <a:rPr lang="en-US" sz="2600" dirty="0"/>
              <a:t> </a:t>
            </a:r>
          </a:p>
        </p:txBody>
      </p:sp>
      <p:sp>
        <p:nvSpPr>
          <p:cNvPr id="3" name="TextBox 2"/>
          <p:cNvSpPr txBox="1"/>
          <p:nvPr/>
        </p:nvSpPr>
        <p:spPr>
          <a:xfrm>
            <a:off x="76200" y="468539"/>
            <a:ext cx="2819400" cy="584775"/>
          </a:xfrm>
          <a:prstGeom prst="rect">
            <a:avLst/>
          </a:prstGeom>
          <a:noFill/>
        </p:spPr>
        <p:txBody>
          <a:bodyPr wrap="square" rtlCol="0">
            <a:spAutoFit/>
          </a:bodyPr>
          <a:lstStyle/>
          <a:p>
            <a:r>
              <a:rPr lang="en-US" sz="3200" dirty="0">
                <a:solidFill>
                  <a:srgbClr val="FF0000"/>
                </a:solidFill>
              </a:rPr>
              <a:t>I .</a:t>
            </a:r>
            <a:r>
              <a:rPr lang="en-US" sz="3200" dirty="0" err="1">
                <a:solidFill>
                  <a:srgbClr val="FF0000"/>
                </a:solidFill>
              </a:rPr>
              <a:t>Đặt</a:t>
            </a:r>
            <a:r>
              <a:rPr lang="en-US" sz="3200" dirty="0">
                <a:solidFill>
                  <a:srgbClr val="FF0000"/>
                </a:solidFill>
              </a:rPr>
              <a:t> </a:t>
            </a:r>
            <a:r>
              <a:rPr lang="en-US" sz="3200" dirty="0" err="1">
                <a:solidFill>
                  <a:srgbClr val="FF0000"/>
                </a:solidFill>
              </a:rPr>
              <a:t>vấn</a:t>
            </a:r>
            <a:r>
              <a:rPr lang="en-US" sz="3200" dirty="0">
                <a:solidFill>
                  <a:srgbClr val="FF0000"/>
                </a:solidFill>
              </a:rPr>
              <a:t> </a:t>
            </a:r>
            <a:r>
              <a:rPr lang="en-US" sz="3200" dirty="0" err="1">
                <a:solidFill>
                  <a:srgbClr val="FF0000"/>
                </a:solidFill>
              </a:rPr>
              <a:t>đề</a:t>
            </a:r>
            <a:r>
              <a:rPr lang="en-US" sz="3200" dirty="0">
                <a:solidFill>
                  <a:srgbClr val="FF0000"/>
                </a:solidFill>
              </a:rPr>
              <a:t> :</a:t>
            </a:r>
          </a:p>
        </p:txBody>
      </p:sp>
      <p:sp>
        <p:nvSpPr>
          <p:cNvPr id="5" name="TextBox 4"/>
          <p:cNvSpPr txBox="1"/>
          <p:nvPr/>
        </p:nvSpPr>
        <p:spPr>
          <a:xfrm>
            <a:off x="76200" y="942845"/>
            <a:ext cx="2819400" cy="584775"/>
          </a:xfrm>
          <a:prstGeom prst="rect">
            <a:avLst/>
          </a:prstGeom>
          <a:noFill/>
        </p:spPr>
        <p:txBody>
          <a:bodyPr wrap="square" rtlCol="0">
            <a:spAutoFit/>
          </a:bodyPr>
          <a:lstStyle/>
          <a:p>
            <a:r>
              <a:rPr lang="en-US" sz="3200" dirty="0">
                <a:solidFill>
                  <a:srgbClr val="FF0000"/>
                </a:solidFill>
              </a:rPr>
              <a:t>II .</a:t>
            </a:r>
            <a:r>
              <a:rPr lang="en-US" sz="3200" dirty="0" err="1">
                <a:solidFill>
                  <a:srgbClr val="FF0000"/>
                </a:solidFill>
              </a:rPr>
              <a:t>Bài</a:t>
            </a:r>
            <a:r>
              <a:rPr lang="en-US" sz="3200" dirty="0">
                <a:solidFill>
                  <a:srgbClr val="FF0000"/>
                </a:solidFill>
              </a:rPr>
              <a:t> </a:t>
            </a:r>
            <a:r>
              <a:rPr lang="en-US" sz="3200" dirty="0" err="1">
                <a:solidFill>
                  <a:srgbClr val="FF0000"/>
                </a:solidFill>
              </a:rPr>
              <a:t>học</a:t>
            </a:r>
            <a:r>
              <a:rPr lang="en-US" sz="3200" dirty="0">
                <a:solidFill>
                  <a:srgbClr val="FF0000"/>
                </a:solidFill>
              </a:rPr>
              <a:t> :</a:t>
            </a:r>
          </a:p>
        </p:txBody>
      </p:sp>
      <p:sp>
        <p:nvSpPr>
          <p:cNvPr id="7" name="TextBox 6"/>
          <p:cNvSpPr txBox="1"/>
          <p:nvPr/>
        </p:nvSpPr>
        <p:spPr>
          <a:xfrm>
            <a:off x="381000" y="1430635"/>
            <a:ext cx="8534400" cy="4524315"/>
          </a:xfrm>
          <a:prstGeom prst="rect">
            <a:avLst/>
          </a:prstGeom>
          <a:noFill/>
        </p:spPr>
        <p:txBody>
          <a:bodyPr wrap="square" rtlCol="0">
            <a:spAutoFit/>
          </a:bodyPr>
          <a:lstStyle/>
          <a:p>
            <a:r>
              <a:rPr lang="vi-VN" sz="3200" b="1" dirty="0">
                <a:solidFill>
                  <a:srgbClr val="FF0000"/>
                </a:solidFill>
                <a:latin typeface="+mj-lt"/>
              </a:rPr>
              <a:t>2.</a:t>
            </a:r>
            <a:r>
              <a:rPr lang="en-US" sz="3200" b="1" i="1" dirty="0">
                <a:solidFill>
                  <a:srgbClr val="FF0000"/>
                </a:solidFill>
                <a:latin typeface="+mj-lt"/>
              </a:rPr>
              <a:t> Ý </a:t>
            </a:r>
            <a:r>
              <a:rPr lang="en-US" sz="3200" b="1" i="1" dirty="0" err="1">
                <a:solidFill>
                  <a:srgbClr val="FF0000"/>
                </a:solidFill>
                <a:latin typeface="+mj-lt"/>
              </a:rPr>
              <a:t>nghĩa</a:t>
            </a:r>
            <a:r>
              <a:rPr lang="en-US" sz="3200" b="1" i="1" dirty="0">
                <a:solidFill>
                  <a:srgbClr val="FF0000"/>
                </a:solidFill>
                <a:latin typeface="+mj-lt"/>
              </a:rPr>
              <a:t> </a:t>
            </a:r>
            <a:r>
              <a:rPr lang="en-US" sz="3200" b="1" i="1" dirty="0" err="1">
                <a:solidFill>
                  <a:srgbClr val="FF0000"/>
                </a:solidFill>
                <a:latin typeface="+mj-lt"/>
              </a:rPr>
              <a:t>của</a:t>
            </a:r>
            <a:r>
              <a:rPr lang="en-US" sz="3200" b="1" i="1" dirty="0">
                <a:solidFill>
                  <a:srgbClr val="FF0000"/>
                </a:solidFill>
                <a:latin typeface="+mj-lt"/>
              </a:rPr>
              <a:t> </a:t>
            </a:r>
            <a:r>
              <a:rPr lang="en-US" sz="3200" b="1" i="1" dirty="0" err="1">
                <a:solidFill>
                  <a:srgbClr val="FF0000"/>
                </a:solidFill>
                <a:latin typeface="+mj-lt"/>
              </a:rPr>
              <a:t>tiêu</a:t>
            </a:r>
            <a:r>
              <a:rPr lang="en-US" sz="3200" b="1" i="1" dirty="0">
                <a:solidFill>
                  <a:srgbClr val="FF0000"/>
                </a:solidFill>
                <a:latin typeface="+mj-lt"/>
              </a:rPr>
              <a:t> </a:t>
            </a:r>
            <a:r>
              <a:rPr lang="en-US" sz="3200" b="1" i="1" dirty="0" err="1">
                <a:solidFill>
                  <a:srgbClr val="FF0000"/>
                </a:solidFill>
                <a:latin typeface="+mj-lt"/>
              </a:rPr>
              <a:t>dùng</a:t>
            </a:r>
            <a:r>
              <a:rPr lang="en-US" sz="3200" b="1" i="1" dirty="0">
                <a:solidFill>
                  <a:srgbClr val="FF0000"/>
                </a:solidFill>
                <a:latin typeface="+mj-lt"/>
              </a:rPr>
              <a:t> </a:t>
            </a:r>
            <a:r>
              <a:rPr lang="en-US" sz="3200" b="1" i="1" dirty="0" err="1">
                <a:solidFill>
                  <a:srgbClr val="FF0000"/>
                </a:solidFill>
                <a:latin typeface="+mj-lt"/>
              </a:rPr>
              <a:t>thông</a:t>
            </a:r>
            <a:r>
              <a:rPr lang="en-US" sz="3200" b="1" i="1" dirty="0">
                <a:solidFill>
                  <a:srgbClr val="FF0000"/>
                </a:solidFill>
                <a:latin typeface="+mj-lt"/>
              </a:rPr>
              <a:t> minh</a:t>
            </a:r>
            <a:r>
              <a:rPr lang="en-US" sz="3200" b="1" dirty="0">
                <a:solidFill>
                  <a:srgbClr val="FF0000"/>
                </a:solidFill>
                <a:latin typeface="+mj-lt"/>
              </a:rPr>
              <a:t> :</a:t>
            </a:r>
          </a:p>
          <a:p>
            <a:endParaRPr lang="en-US" sz="3200" dirty="0">
              <a:latin typeface="+mj-lt"/>
            </a:endParaRPr>
          </a:p>
          <a:p>
            <a:r>
              <a:rPr lang="vi-VN" sz="3200" dirty="0">
                <a:latin typeface="+mj-lt"/>
              </a:rPr>
              <a:t>T</a:t>
            </a:r>
            <a:r>
              <a:rPr lang="en-US" sz="3200" dirty="0" err="1">
                <a:latin typeface="+mj-lt"/>
              </a:rPr>
              <a:t>iêu</a:t>
            </a:r>
            <a:r>
              <a:rPr lang="en-US" sz="3200" dirty="0">
                <a:latin typeface="+mj-lt"/>
              </a:rPr>
              <a:t> </a:t>
            </a:r>
            <a:r>
              <a:rPr lang="en-US" sz="3200" dirty="0" err="1">
                <a:latin typeface="+mj-lt"/>
              </a:rPr>
              <a:t>dùng</a:t>
            </a:r>
            <a:r>
              <a:rPr lang="en-US" sz="3200" dirty="0">
                <a:latin typeface="+mj-lt"/>
              </a:rPr>
              <a:t> </a:t>
            </a:r>
            <a:r>
              <a:rPr lang="en-US" sz="3200" dirty="0" err="1">
                <a:latin typeface="+mj-lt"/>
              </a:rPr>
              <a:t>thông</a:t>
            </a:r>
            <a:r>
              <a:rPr lang="en-US" sz="3200" dirty="0">
                <a:latin typeface="+mj-lt"/>
              </a:rPr>
              <a:t> minh </a:t>
            </a:r>
            <a:r>
              <a:rPr lang="en-US" sz="3200" dirty="0" err="1">
                <a:latin typeface="+mj-lt"/>
              </a:rPr>
              <a:t>giúp</a:t>
            </a:r>
            <a:r>
              <a:rPr lang="en-US" sz="3200" dirty="0">
                <a:latin typeface="+mj-lt"/>
              </a:rPr>
              <a:t> </a:t>
            </a:r>
            <a:r>
              <a:rPr lang="en-US" sz="3200" dirty="0" err="1">
                <a:latin typeface="+mj-lt"/>
              </a:rPr>
              <a:t>người</a:t>
            </a:r>
            <a:r>
              <a:rPr lang="en-US" sz="3200" dirty="0">
                <a:latin typeface="+mj-lt"/>
              </a:rPr>
              <a:t> </a:t>
            </a:r>
            <a:r>
              <a:rPr lang="en-US" sz="3200" dirty="0" err="1">
                <a:latin typeface="+mj-lt"/>
              </a:rPr>
              <a:t>tiêu</a:t>
            </a:r>
            <a:r>
              <a:rPr lang="en-US" sz="3200" dirty="0">
                <a:latin typeface="+mj-lt"/>
              </a:rPr>
              <a:t> </a:t>
            </a:r>
            <a:r>
              <a:rPr lang="en-US" sz="3200" dirty="0" err="1">
                <a:latin typeface="+mj-lt"/>
              </a:rPr>
              <a:t>dùng</a:t>
            </a:r>
            <a:r>
              <a:rPr lang="en-US" sz="3200" dirty="0">
                <a:latin typeface="+mj-lt"/>
              </a:rPr>
              <a:t> </a:t>
            </a:r>
            <a:r>
              <a:rPr lang="en-US" sz="3200" dirty="0" err="1">
                <a:latin typeface="+mj-lt"/>
              </a:rPr>
              <a:t>mua</a:t>
            </a:r>
            <a:r>
              <a:rPr lang="en-US" sz="3200" dirty="0">
                <a:latin typeface="+mj-lt"/>
              </a:rPr>
              <a:t> </a:t>
            </a:r>
            <a:r>
              <a:rPr lang="en-US" sz="3200" dirty="0" err="1">
                <a:latin typeface="+mj-lt"/>
              </a:rPr>
              <a:t>được</a:t>
            </a:r>
            <a:r>
              <a:rPr lang="en-US" sz="3200" dirty="0">
                <a:latin typeface="+mj-lt"/>
              </a:rPr>
              <a:t> </a:t>
            </a:r>
            <a:r>
              <a:rPr lang="en-US" sz="3200" dirty="0" err="1">
                <a:latin typeface="+mj-lt"/>
              </a:rPr>
              <a:t>sản</a:t>
            </a:r>
            <a:r>
              <a:rPr lang="en-US" sz="3200" dirty="0">
                <a:latin typeface="+mj-lt"/>
              </a:rPr>
              <a:t> </a:t>
            </a:r>
            <a:r>
              <a:rPr lang="en-US" sz="3200" dirty="0" err="1">
                <a:latin typeface="+mj-lt"/>
              </a:rPr>
              <a:t>phẩm</a:t>
            </a:r>
            <a:r>
              <a:rPr lang="en-US" sz="3200" dirty="0">
                <a:latin typeface="+mj-lt"/>
              </a:rPr>
              <a:t> </a:t>
            </a:r>
            <a:r>
              <a:rPr lang="en-US" sz="3200" dirty="0" err="1">
                <a:latin typeface="+mj-lt"/>
              </a:rPr>
              <a:t>tốt</a:t>
            </a:r>
            <a:r>
              <a:rPr lang="en-US" sz="3200" dirty="0">
                <a:latin typeface="+mj-lt"/>
              </a:rPr>
              <a:t>, </a:t>
            </a:r>
            <a:r>
              <a:rPr lang="en-US" sz="3200" dirty="0" err="1">
                <a:latin typeface="+mj-lt"/>
              </a:rPr>
              <a:t>tiết</a:t>
            </a:r>
            <a:r>
              <a:rPr lang="en-US" sz="3200" dirty="0">
                <a:latin typeface="+mj-lt"/>
              </a:rPr>
              <a:t> </a:t>
            </a:r>
            <a:r>
              <a:rPr lang="en-US" sz="3200" dirty="0" err="1">
                <a:latin typeface="+mj-lt"/>
              </a:rPr>
              <a:t>kiệm</a:t>
            </a:r>
            <a:r>
              <a:rPr lang="en-US" sz="3200" dirty="0">
                <a:latin typeface="+mj-lt"/>
              </a:rPr>
              <a:t> </a:t>
            </a:r>
            <a:r>
              <a:rPr lang="en-US" sz="3200" dirty="0" err="1">
                <a:latin typeface="+mj-lt"/>
              </a:rPr>
              <a:t>được</a:t>
            </a:r>
            <a:r>
              <a:rPr lang="en-US" sz="3200" dirty="0">
                <a:latin typeface="+mj-lt"/>
              </a:rPr>
              <a:t> </a:t>
            </a:r>
            <a:r>
              <a:rPr lang="en-US" sz="3200" dirty="0" err="1">
                <a:latin typeface="+mj-lt"/>
              </a:rPr>
              <a:t>tiền</a:t>
            </a:r>
            <a:r>
              <a:rPr lang="en-US" sz="3200" dirty="0">
                <a:latin typeface="+mj-lt"/>
              </a:rPr>
              <a:t> </a:t>
            </a:r>
            <a:r>
              <a:rPr lang="en-US" sz="3200" dirty="0" err="1">
                <a:latin typeface="+mj-lt"/>
              </a:rPr>
              <a:t>bạc</a:t>
            </a:r>
            <a:r>
              <a:rPr lang="en-US" sz="3200" dirty="0">
                <a:latin typeface="+mj-lt"/>
              </a:rPr>
              <a:t> </a:t>
            </a:r>
            <a:r>
              <a:rPr lang="en-US" sz="3200" dirty="0" err="1">
                <a:latin typeface="+mj-lt"/>
              </a:rPr>
              <a:t>và</a:t>
            </a:r>
            <a:r>
              <a:rPr lang="en-US" sz="3200" dirty="0">
                <a:latin typeface="+mj-lt"/>
              </a:rPr>
              <a:t> </a:t>
            </a:r>
            <a:r>
              <a:rPr lang="en-US" sz="3200" dirty="0" err="1">
                <a:latin typeface="+mj-lt"/>
              </a:rPr>
              <a:t>thời</a:t>
            </a:r>
            <a:r>
              <a:rPr lang="en-US" sz="3200" dirty="0">
                <a:latin typeface="+mj-lt"/>
              </a:rPr>
              <a:t> </a:t>
            </a:r>
            <a:r>
              <a:rPr lang="en-US" sz="3200" dirty="0" err="1">
                <a:latin typeface="+mj-lt"/>
              </a:rPr>
              <a:t>gian</a:t>
            </a:r>
            <a:r>
              <a:rPr lang="en-US" sz="3200" dirty="0">
                <a:latin typeface="+mj-lt"/>
              </a:rPr>
              <a:t>, </a:t>
            </a:r>
            <a:r>
              <a:rPr lang="en-US" sz="3200" dirty="0" err="1">
                <a:latin typeface="+mj-lt"/>
              </a:rPr>
              <a:t>tạo</a:t>
            </a:r>
            <a:r>
              <a:rPr lang="en-US" sz="3200" dirty="0">
                <a:latin typeface="+mj-lt"/>
              </a:rPr>
              <a:t> </a:t>
            </a:r>
            <a:r>
              <a:rPr lang="en-US" sz="3200" dirty="0" err="1">
                <a:latin typeface="+mj-lt"/>
              </a:rPr>
              <a:t>được</a:t>
            </a:r>
            <a:r>
              <a:rPr lang="en-US" sz="3200" dirty="0">
                <a:latin typeface="+mj-lt"/>
              </a:rPr>
              <a:t> </a:t>
            </a:r>
            <a:r>
              <a:rPr lang="en-US" sz="3200" dirty="0" err="1">
                <a:latin typeface="+mj-lt"/>
              </a:rPr>
              <a:t>cảm</a:t>
            </a:r>
            <a:r>
              <a:rPr lang="en-US" sz="3200" dirty="0">
                <a:latin typeface="+mj-lt"/>
              </a:rPr>
              <a:t> </a:t>
            </a:r>
            <a:r>
              <a:rPr lang="en-US" sz="3200" dirty="0" err="1">
                <a:latin typeface="+mj-lt"/>
              </a:rPr>
              <a:t>giác</a:t>
            </a:r>
            <a:r>
              <a:rPr lang="en-US" sz="3200" dirty="0">
                <a:latin typeface="+mj-lt"/>
              </a:rPr>
              <a:t> </a:t>
            </a:r>
            <a:r>
              <a:rPr lang="en-US" sz="3200" dirty="0" err="1">
                <a:latin typeface="+mj-lt"/>
              </a:rPr>
              <a:t>đang</a:t>
            </a:r>
            <a:r>
              <a:rPr lang="en-US" sz="3200" dirty="0">
                <a:latin typeface="+mj-lt"/>
              </a:rPr>
              <a:t> </a:t>
            </a:r>
            <a:r>
              <a:rPr lang="en-US" sz="3200" dirty="0" err="1">
                <a:latin typeface="+mj-lt"/>
              </a:rPr>
              <a:t>thành</a:t>
            </a:r>
            <a:r>
              <a:rPr lang="en-US" sz="3200" dirty="0">
                <a:latin typeface="+mj-lt"/>
              </a:rPr>
              <a:t> </a:t>
            </a:r>
            <a:r>
              <a:rPr lang="en-US" sz="3200" dirty="0" err="1">
                <a:latin typeface="+mj-lt"/>
              </a:rPr>
              <a:t>công</a:t>
            </a:r>
            <a:r>
              <a:rPr lang="en-US" sz="3200" dirty="0">
                <a:latin typeface="+mj-lt"/>
              </a:rPr>
              <a:t> </a:t>
            </a:r>
            <a:r>
              <a:rPr lang="en-US" sz="3200" dirty="0" err="1">
                <a:latin typeface="+mj-lt"/>
              </a:rPr>
              <a:t>và</a:t>
            </a:r>
            <a:r>
              <a:rPr lang="en-US" sz="3200" dirty="0">
                <a:latin typeface="+mj-lt"/>
              </a:rPr>
              <a:t> </a:t>
            </a:r>
            <a:r>
              <a:rPr lang="en-US" sz="3200" dirty="0" err="1">
                <a:latin typeface="+mj-lt"/>
              </a:rPr>
              <a:t>tự</a:t>
            </a:r>
            <a:r>
              <a:rPr lang="en-US" sz="3200" dirty="0">
                <a:latin typeface="+mj-lt"/>
              </a:rPr>
              <a:t> tin.</a:t>
            </a:r>
          </a:p>
          <a:p>
            <a:endParaRPr lang="en-US" sz="3200" dirty="0"/>
          </a:p>
          <a:p>
            <a:endParaRPr lang="en-US" sz="3200" dirty="0">
              <a:latin typeface="+mj-lt"/>
            </a:endParaRPr>
          </a:p>
          <a:p>
            <a:r>
              <a:rPr lang="en-US" sz="3200" dirty="0">
                <a:solidFill>
                  <a:srgbClr val="FF0000"/>
                </a:solidFill>
                <a:latin typeface="+mj-lt"/>
              </a:rPr>
              <a:t> </a:t>
            </a:r>
          </a:p>
        </p:txBody>
      </p:sp>
    </p:spTree>
    <p:extLst>
      <p:ext uri="{BB962C8B-B14F-4D97-AF65-F5344CB8AC3E}">
        <p14:creationId xmlns:p14="http://schemas.microsoft.com/office/powerpoint/2010/main" val="17446789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03" y="0"/>
            <a:ext cx="8574593" cy="6858000"/>
          </a:xfrm>
          <a:prstGeom prst="rect">
            <a:avLst/>
          </a:prstGeom>
        </p:spPr>
      </p:pic>
      <p:sp>
        <p:nvSpPr>
          <p:cNvPr id="3" name="TextBox 2"/>
          <p:cNvSpPr txBox="1"/>
          <p:nvPr/>
        </p:nvSpPr>
        <p:spPr>
          <a:xfrm>
            <a:off x="838200" y="1747629"/>
            <a:ext cx="6781800" cy="2123658"/>
          </a:xfrm>
          <a:prstGeom prst="rect">
            <a:avLst/>
          </a:prstGeom>
          <a:noFill/>
        </p:spPr>
        <p:txBody>
          <a:bodyPr wrap="square" rtlCol="0">
            <a:spAutoFit/>
          </a:bodyPr>
          <a:lstStyle/>
          <a:p>
            <a:r>
              <a:rPr lang="en-US" sz="4400" b="1" dirty="0" err="1"/>
              <a:t>Em</a:t>
            </a:r>
            <a:r>
              <a:rPr lang="en-US" sz="4400" b="1" dirty="0"/>
              <a:t> </a:t>
            </a:r>
            <a:r>
              <a:rPr lang="en-US" sz="4400" b="1" dirty="0" err="1"/>
              <a:t>hãy</a:t>
            </a:r>
            <a:r>
              <a:rPr lang="en-US" sz="4400" b="1" dirty="0"/>
              <a:t> </a:t>
            </a:r>
            <a:r>
              <a:rPr lang="en-US" sz="4400" b="1" dirty="0" err="1"/>
              <a:t>nêu</a:t>
            </a:r>
            <a:r>
              <a:rPr lang="en-US" sz="4400" b="1" dirty="0"/>
              <a:t> </a:t>
            </a:r>
            <a:r>
              <a:rPr lang="en-US" sz="4400" b="1" dirty="0" err="1"/>
              <a:t>một</a:t>
            </a:r>
            <a:r>
              <a:rPr lang="en-US" sz="4400" b="1" dirty="0"/>
              <a:t> </a:t>
            </a:r>
            <a:r>
              <a:rPr lang="en-US" sz="4400" b="1" dirty="0" err="1"/>
              <a:t>số</a:t>
            </a:r>
            <a:r>
              <a:rPr lang="en-US" sz="4400" b="1" dirty="0"/>
              <a:t> </a:t>
            </a:r>
            <a:r>
              <a:rPr lang="en-US" sz="4400" b="1" dirty="0" err="1"/>
              <a:t>cách</a:t>
            </a:r>
            <a:r>
              <a:rPr lang="en-US" sz="4400" b="1" dirty="0"/>
              <a:t> </a:t>
            </a:r>
            <a:r>
              <a:rPr lang="en-US" sz="4400" b="1" dirty="0" err="1"/>
              <a:t>tiêu</a:t>
            </a:r>
            <a:r>
              <a:rPr lang="en-US" sz="4400" b="1" dirty="0"/>
              <a:t> </a:t>
            </a:r>
            <a:r>
              <a:rPr lang="en-US" sz="4400" b="1" dirty="0" err="1"/>
              <a:t>dùng</a:t>
            </a:r>
            <a:r>
              <a:rPr lang="en-US" sz="4400" b="1" dirty="0"/>
              <a:t> </a:t>
            </a:r>
            <a:r>
              <a:rPr lang="en-US" sz="4400" b="1" dirty="0" err="1"/>
              <a:t>thông</a:t>
            </a:r>
            <a:r>
              <a:rPr lang="en-US" sz="4400" b="1" dirty="0"/>
              <a:t> minh </a:t>
            </a:r>
            <a:r>
              <a:rPr lang="en-US" sz="4400" b="1" dirty="0" err="1"/>
              <a:t>mà</a:t>
            </a:r>
            <a:r>
              <a:rPr lang="en-US" sz="4400" b="1" dirty="0"/>
              <a:t> </a:t>
            </a:r>
            <a:r>
              <a:rPr lang="en-US" sz="4400" b="1" dirty="0" err="1"/>
              <a:t>em</a:t>
            </a:r>
            <a:r>
              <a:rPr lang="en-US" sz="4400" b="1" dirty="0"/>
              <a:t> </a:t>
            </a:r>
            <a:r>
              <a:rPr lang="en-US" sz="4400" b="1" dirty="0" err="1"/>
              <a:t>biết</a:t>
            </a:r>
            <a:r>
              <a:rPr lang="en-US" sz="4400" b="1" dirty="0"/>
              <a:t> ?</a:t>
            </a:r>
            <a:endParaRPr lang="en-US" b="1" dirty="0"/>
          </a:p>
        </p:txBody>
      </p:sp>
    </p:spTree>
    <p:extLst>
      <p:ext uri="{BB962C8B-B14F-4D97-AF65-F5344CB8AC3E}">
        <p14:creationId xmlns:p14="http://schemas.microsoft.com/office/powerpoint/2010/main" val="30209803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636830" y="914400"/>
            <a:ext cx="4953000" cy="4524315"/>
          </a:xfrm>
          <a:prstGeom prst="rect">
            <a:avLst/>
          </a:prstGeom>
          <a:noFill/>
        </p:spPr>
        <p:txBody>
          <a:bodyPr wrap="square" rtlCol="0">
            <a:spAutoFit/>
          </a:bodyPr>
          <a:lstStyle/>
          <a:p>
            <a:r>
              <a:rPr lang="vi-VN" sz="5400" b="1" dirty="0"/>
              <a:t>Những quy tắc tiêu dùng thông minh trong cuộc sống hiện đại</a:t>
            </a:r>
          </a:p>
          <a:p>
            <a:endParaRPr lang="en-US" dirty="0"/>
          </a:p>
        </p:txBody>
      </p:sp>
    </p:spTree>
    <p:extLst>
      <p:ext uri="{BB962C8B-B14F-4D97-AF65-F5344CB8AC3E}">
        <p14:creationId xmlns:p14="http://schemas.microsoft.com/office/powerpoint/2010/main" val="23948737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6928"/>
            <a:ext cx="4724400" cy="4198620"/>
          </a:xfrm>
          <a:prstGeom prst="rect">
            <a:avLst/>
          </a:prstGeom>
        </p:spPr>
      </p:pic>
      <p:sp>
        <p:nvSpPr>
          <p:cNvPr id="4" name="TextBox 3"/>
          <p:cNvSpPr txBox="1"/>
          <p:nvPr/>
        </p:nvSpPr>
        <p:spPr>
          <a:xfrm>
            <a:off x="381000" y="242455"/>
            <a:ext cx="2286000" cy="3477875"/>
          </a:xfrm>
          <a:prstGeom prst="rect">
            <a:avLst/>
          </a:prstGeom>
          <a:noFill/>
        </p:spPr>
        <p:txBody>
          <a:bodyPr wrap="square" rtlCol="0">
            <a:spAutoFit/>
          </a:bodyPr>
          <a:lstStyle/>
          <a:p>
            <a:r>
              <a:rPr lang="vi-VN" sz="2000" dirty="0"/>
              <a:t>Đầu tư cho bản thân chính là cách đầu tư khôn ngoan nhất, và càng sớm nhận ra điều này chừng nào; bạn sẽ thấy cuộc sống của mình trở nên dễ thở hơn chừng đó.</a:t>
            </a:r>
            <a:endParaRPr lang="en-US" sz="2000" dirty="0"/>
          </a:p>
        </p:txBody>
      </p:sp>
      <p:sp>
        <p:nvSpPr>
          <p:cNvPr id="5" name="Rounded Rectangle 4"/>
          <p:cNvSpPr/>
          <p:nvPr/>
        </p:nvSpPr>
        <p:spPr>
          <a:xfrm>
            <a:off x="152400" y="5943600"/>
            <a:ext cx="8763000" cy="714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FF00"/>
                </a:solidFill>
              </a:rPr>
              <a:t>Đầu tư thông minh nhất là cho bản thân</a:t>
            </a:r>
          </a:p>
        </p:txBody>
      </p:sp>
      <p:sp>
        <p:nvSpPr>
          <p:cNvPr id="6" name="TextBox 5"/>
          <p:cNvSpPr txBox="1"/>
          <p:nvPr/>
        </p:nvSpPr>
        <p:spPr>
          <a:xfrm>
            <a:off x="266700" y="4343400"/>
            <a:ext cx="8534400" cy="1323439"/>
          </a:xfrm>
          <a:prstGeom prst="rect">
            <a:avLst/>
          </a:prstGeom>
          <a:noFill/>
        </p:spPr>
        <p:txBody>
          <a:bodyPr wrap="square" rtlCol="0">
            <a:spAutoFit/>
          </a:bodyPr>
          <a:lstStyle/>
          <a:p>
            <a:r>
              <a:rPr lang="en-US" sz="2000" dirty="0"/>
              <a:t>H</a:t>
            </a:r>
            <a:r>
              <a:rPr lang="vi-VN" sz="2000" dirty="0"/>
              <a:t>ãy trau dồi bất kỳ thứ gì bạn cảm thấy thích. Mua một cuốn sách và đọc nó – đó là đầu tư! Chi tiền cho một khóa học online, đó cũng là đầu tư. Đầu tư cho bản thân càng nhiều, bạn sẽ thấy giá trị của chính mình tăng cao; nhất là trong xã hội hiện đại ngày nay.</a:t>
            </a:r>
            <a:endParaRPr lang="en-US" sz="2000" dirty="0"/>
          </a:p>
        </p:txBody>
      </p:sp>
    </p:spTree>
    <p:extLst>
      <p:ext uri="{BB962C8B-B14F-4D97-AF65-F5344CB8AC3E}">
        <p14:creationId xmlns:p14="http://schemas.microsoft.com/office/powerpoint/2010/main" val="13113381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6172200"/>
            <a:ext cx="8763000" cy="486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Tuân thủ định luật: “3 số 8”</a:t>
            </a:r>
          </a:p>
        </p:txBody>
      </p:sp>
      <p:sp>
        <p:nvSpPr>
          <p:cNvPr id="6" name="TextBox 5"/>
          <p:cNvSpPr txBox="1"/>
          <p:nvPr/>
        </p:nvSpPr>
        <p:spPr>
          <a:xfrm>
            <a:off x="304805" y="3706080"/>
            <a:ext cx="8853065" cy="2308324"/>
          </a:xfrm>
          <a:prstGeom prst="rect">
            <a:avLst/>
          </a:prstGeom>
          <a:noFill/>
        </p:spPr>
        <p:txBody>
          <a:bodyPr wrap="square" rtlCol="0">
            <a:spAutoFit/>
          </a:bodyPr>
          <a:lstStyle/>
          <a:p>
            <a:r>
              <a:rPr lang="vi-VN" sz="2400" dirty="0"/>
              <a:t>Về cơ bản, chúng ta làm việc 8h mỗi ngày, ngủ 8h mỗi đêm, và có 8h cho những việc riêng. 8h làm việc đổi lấy 8 tiếng đi ngủ. Vậy nên, trau dồi bản thân tốt hơn hoàn toàn nằm ở việc sử dụng hiệu quả 8h còn lại. Hãy tận dụng tốt nó, đầu tư vào những thứ mang lại hiệu quả dài hạn; như học thêm kiến thức mới, kỹ năng mới… thay vì lên YouTube xem video giải trí.</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729" y="0"/>
            <a:ext cx="6497742" cy="3657600"/>
          </a:xfrm>
          <a:prstGeom prst="rect">
            <a:avLst/>
          </a:prstGeom>
        </p:spPr>
      </p:pic>
    </p:spTree>
    <p:extLst>
      <p:ext uri="{BB962C8B-B14F-4D97-AF65-F5344CB8AC3E}">
        <p14:creationId xmlns:p14="http://schemas.microsoft.com/office/powerpoint/2010/main" val="12333009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52600" y="6143193"/>
            <a:ext cx="5715000" cy="714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t>Quy</a:t>
            </a:r>
            <a:r>
              <a:rPr lang="en-US" sz="3200" b="1" dirty="0"/>
              <a:t> </a:t>
            </a:r>
            <a:r>
              <a:rPr lang="en-US" sz="3200" b="1" dirty="0" err="1"/>
              <a:t>tắc</a:t>
            </a:r>
            <a:r>
              <a:rPr lang="en-US" sz="3200" b="1" dirty="0"/>
              <a:t> 24h</a:t>
            </a:r>
          </a:p>
        </p:txBody>
      </p:sp>
      <p:sp>
        <p:nvSpPr>
          <p:cNvPr id="6" name="TextBox 5"/>
          <p:cNvSpPr txBox="1"/>
          <p:nvPr/>
        </p:nvSpPr>
        <p:spPr>
          <a:xfrm>
            <a:off x="76195" y="89299"/>
            <a:ext cx="3048000" cy="6247864"/>
          </a:xfrm>
          <a:prstGeom prst="rect">
            <a:avLst/>
          </a:prstGeom>
          <a:noFill/>
        </p:spPr>
        <p:txBody>
          <a:bodyPr wrap="square" rtlCol="0">
            <a:spAutoFit/>
          </a:bodyPr>
          <a:lstStyle/>
          <a:p>
            <a:pPr algn="just"/>
            <a:r>
              <a:rPr lang="vi-VN" sz="2000" dirty="0"/>
              <a:t>Khi đi shopping – dù là online hay trực tiếp, chúng ta luôn bị chi phối bởi cảm xúc. Bạn có thể thích một đôi giày và cảm thấy sẵn sàng chi nửa tháng lương để sở hữu nó. Mà kể cả khi là những thứ nhỏ nhặt, vì chúng quá nhỏ mà bạn chi không thấy tiếc; để rồi khi nhiều thứ cộng dồn lại, túi rỗng lúc nào không hay. Cách tiết kiệm đúng nhất không phải là ngừng chi tiêu, mà cần phải “tiêu đúng”; tiêu thông minh. Đây là lúc quy tắc 24h tỏ ra hữu ích.</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982" y="14366"/>
            <a:ext cx="5905500" cy="5248275"/>
          </a:xfrm>
          <a:prstGeom prst="rect">
            <a:avLst/>
          </a:prstGeom>
        </p:spPr>
      </p:pic>
    </p:spTree>
    <p:extLst>
      <p:ext uri="{BB962C8B-B14F-4D97-AF65-F5344CB8AC3E}">
        <p14:creationId xmlns:p14="http://schemas.microsoft.com/office/powerpoint/2010/main" val="6234993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5943599"/>
            <a:ext cx="8763000" cy="714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Tập thói quen so sánh trước khi mua</a:t>
            </a:r>
          </a:p>
        </p:txBody>
      </p:sp>
      <p:sp>
        <p:nvSpPr>
          <p:cNvPr id="6" name="TextBox 5"/>
          <p:cNvSpPr txBox="1"/>
          <p:nvPr/>
        </p:nvSpPr>
        <p:spPr>
          <a:xfrm>
            <a:off x="280555" y="34636"/>
            <a:ext cx="2310245" cy="5632311"/>
          </a:xfrm>
          <a:prstGeom prst="rect">
            <a:avLst/>
          </a:prstGeom>
          <a:noFill/>
        </p:spPr>
        <p:txBody>
          <a:bodyPr wrap="square" rtlCol="0">
            <a:spAutoFit/>
          </a:bodyPr>
          <a:lstStyle/>
          <a:p>
            <a:pPr algn="just"/>
            <a:r>
              <a:rPr lang="vi-VN" sz="2000" dirty="0"/>
              <a:t>Chẳng hạn, bạn thấy một chiếc áo len tuyệt đẹp ngoài cửa hàng; nhưng giá trị của nó khá đắt tiền, và bạn cảm thấy đắn đo? Giờ so sánh được và mất thử xem: bạn cần chiếc áo ấy, hay bạn cần một chuyến đi chơi; không lo nghĩ vào tháng sau, hoặc mua được một món đồ khác thiết thực hơn?</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605" y="228818"/>
            <a:ext cx="5243946" cy="5243946"/>
          </a:xfrm>
          <a:prstGeom prst="rect">
            <a:avLst/>
          </a:prstGeom>
        </p:spPr>
      </p:pic>
    </p:spTree>
    <p:extLst>
      <p:ext uri="{BB962C8B-B14F-4D97-AF65-F5344CB8AC3E}">
        <p14:creationId xmlns:p14="http://schemas.microsoft.com/office/powerpoint/2010/main" val="5741512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5943600"/>
            <a:ext cx="86487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t>Chi tiêu đúng, đừng bị dắt mũi bởi cú lừa “hàng giảm giá”</a:t>
            </a:r>
            <a:endParaRPr lang="vi-VN" sz="3200" b="1" dirty="0"/>
          </a:p>
        </p:txBody>
      </p:sp>
      <p:sp>
        <p:nvSpPr>
          <p:cNvPr id="6" name="TextBox 5"/>
          <p:cNvSpPr txBox="1"/>
          <p:nvPr/>
        </p:nvSpPr>
        <p:spPr>
          <a:xfrm>
            <a:off x="6553200" y="253447"/>
            <a:ext cx="2365664" cy="4401205"/>
          </a:xfrm>
          <a:prstGeom prst="rect">
            <a:avLst/>
          </a:prstGeom>
          <a:noFill/>
        </p:spPr>
        <p:txBody>
          <a:bodyPr wrap="square" rtlCol="0">
            <a:spAutoFit/>
          </a:bodyPr>
          <a:lstStyle/>
          <a:p>
            <a:pPr algn="r"/>
            <a:r>
              <a:rPr lang="vi-VN" sz="2000" dirty="0"/>
              <a:t>Các công ty lớn luôn có những mánh khóe marketing cực “hiểm” để khiến khách hàng chi tiêu; nhiều hơn cho những thứ mà bản thân không thực sự cần. Ví dụ điển hình chính là các đợt sale, giảm giá mà giá lại không thực sự giảm.</a:t>
            </a:r>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78" y="761999"/>
            <a:ext cx="2510386" cy="16920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8" y="140248"/>
            <a:ext cx="4345132" cy="5417398"/>
          </a:xfrm>
          <a:prstGeom prst="rect">
            <a:avLst/>
          </a:prstGeom>
        </p:spPr>
      </p:pic>
    </p:spTree>
    <p:extLst>
      <p:ext uri="{BB962C8B-B14F-4D97-AF65-F5344CB8AC3E}">
        <p14:creationId xmlns:p14="http://schemas.microsoft.com/office/powerpoint/2010/main" val="40852237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Quy tắc 5K - “Lá chắn” giúp bảo vệ bạn an toàn trong mùa d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40" y="0"/>
            <a:ext cx="5006169" cy="688255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15">
            <a:extLst>
              <a:ext uri="{FF2B5EF4-FFF2-40B4-BE49-F238E27FC236}">
                <a16:creationId xmlns:a16="http://schemas.microsoft.com/office/drawing/2014/main" id="{F00E3249-ACD5-4D11-8D94-2D016D6532E8}"/>
              </a:ext>
            </a:extLst>
          </p:cNvPr>
          <p:cNvSpPr/>
          <p:nvPr/>
        </p:nvSpPr>
        <p:spPr>
          <a:xfrm>
            <a:off x="6149715" y="509666"/>
            <a:ext cx="2315980" cy="5738734"/>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srgbClr val="3333CC"/>
                </a:solidFill>
                <a:effectLst/>
                <a:uLnTx/>
                <a:uFillTx/>
                <a:latin typeface="#9Slide05 SVNTradeMark" panose="02000000000000000000" pitchFamily="2" charset="0"/>
                <a:ea typeface="+mn-ea"/>
                <a:cs typeface="+mn-cs"/>
              </a:rPr>
              <a:t>Thực</a:t>
            </a:r>
            <a:r>
              <a:rPr kumimoji="0" lang="en-US" altLang="en-US" sz="3600" b="1" i="0" u="none" strike="noStrike" kern="1200" cap="none" spc="0" normalizeH="0" noProof="0" dirty="0">
                <a:ln>
                  <a:noFill/>
                </a:ln>
                <a:solidFill>
                  <a:srgbClr val="3333CC"/>
                </a:solidFill>
                <a:effectLst/>
                <a:uLnTx/>
                <a:uFillTx/>
                <a:latin typeface="#9Slide05 SVNTradeMark" panose="02000000000000000000" pitchFamily="2" charset="0"/>
                <a:ea typeface="+mn-ea"/>
                <a:cs typeface="+mn-cs"/>
              </a:rPr>
              <a:t> </a:t>
            </a:r>
            <a:r>
              <a:rPr kumimoji="0" lang="en-US" altLang="en-US" sz="3600" b="1" i="0" u="none" strike="noStrike" kern="1200" cap="none" spc="0" normalizeH="0" noProof="0" dirty="0" err="1">
                <a:ln>
                  <a:noFill/>
                </a:ln>
                <a:solidFill>
                  <a:srgbClr val="3333CC"/>
                </a:solidFill>
                <a:effectLst/>
                <a:uLnTx/>
                <a:uFillTx/>
                <a:latin typeface="#9Slide05 SVNTradeMark" panose="02000000000000000000" pitchFamily="2" charset="0"/>
                <a:ea typeface="+mn-ea"/>
                <a:cs typeface="+mn-cs"/>
              </a:rPr>
              <a:t>hiện</a:t>
            </a:r>
            <a:r>
              <a:rPr kumimoji="0" lang="en-US" altLang="en-US" sz="3600" b="1" i="0" u="none" strike="noStrike" kern="1200" cap="none" spc="0" normalizeH="0" noProof="0" dirty="0">
                <a:ln>
                  <a:noFill/>
                </a:ln>
                <a:solidFill>
                  <a:srgbClr val="3333CC"/>
                </a:solidFill>
                <a:effectLst/>
                <a:uLnTx/>
                <a:uFillTx/>
                <a:latin typeface="#9Slide05 SVNTradeMark" panose="02000000000000000000" pitchFamily="2" charset="0"/>
                <a:ea typeface="+mn-ea"/>
                <a:cs typeface="+mn-cs"/>
              </a:rPr>
              <a:t> </a:t>
            </a:r>
            <a:r>
              <a:rPr kumimoji="0" lang="en-US" altLang="en-US" sz="3600" b="1" i="0" u="none" strike="noStrike" kern="1200" cap="none" spc="0" normalizeH="0" noProof="0" dirty="0">
                <a:ln>
                  <a:noFill/>
                </a:ln>
                <a:solidFill>
                  <a:srgbClr val="FF0000"/>
                </a:solidFill>
                <a:effectLst/>
                <a:uLnTx/>
                <a:uFillTx/>
                <a:latin typeface="#9Slide05 SVNTradeMark" panose="02000000000000000000" pitchFamily="2" charset="0"/>
                <a:ea typeface="+mn-ea"/>
                <a:cs typeface="+mn-cs"/>
              </a:rPr>
              <a:t>5K</a:t>
            </a:r>
            <a:r>
              <a:rPr kumimoji="0" lang="en-US" altLang="en-US" sz="3600" b="1" i="0" u="none" strike="noStrike" kern="1200" cap="none" spc="0" normalizeH="0" noProof="0" dirty="0">
                <a:ln>
                  <a:noFill/>
                </a:ln>
                <a:solidFill>
                  <a:srgbClr val="3333CC"/>
                </a:solidFill>
                <a:effectLst/>
                <a:uLnTx/>
                <a:uFillTx/>
                <a:latin typeface="#9Slide05 SVNTradeMark" panose="02000000000000000000" pitchFamily="2" charset="0"/>
                <a:ea typeface="+mn-ea"/>
                <a:cs typeface="+mn-cs"/>
              </a:rPr>
              <a:t>- </a:t>
            </a:r>
            <a:r>
              <a:rPr kumimoji="0" lang="en-US" altLang="en-US" sz="3600" b="1" i="0" u="none" strike="noStrike" kern="1200" cap="none" spc="0" normalizeH="0" noProof="0" dirty="0" err="1">
                <a:ln>
                  <a:noFill/>
                </a:ln>
                <a:solidFill>
                  <a:srgbClr val="3333CC"/>
                </a:solidFill>
                <a:effectLst/>
                <a:uLnTx/>
                <a:uFillTx/>
                <a:latin typeface="#9Slide05 SVNTradeMark" panose="02000000000000000000" pitchFamily="2" charset="0"/>
                <a:ea typeface="+mn-ea"/>
                <a:cs typeface="+mn-cs"/>
              </a:rPr>
              <a:t>lá</a:t>
            </a:r>
            <a:r>
              <a:rPr kumimoji="0" lang="en-US" altLang="en-US" sz="3600" b="1" i="0" u="none" strike="noStrike" kern="1200" cap="none" spc="0" normalizeH="0" noProof="0" dirty="0">
                <a:ln>
                  <a:noFill/>
                </a:ln>
                <a:solidFill>
                  <a:srgbClr val="3333CC"/>
                </a:solidFill>
                <a:effectLst/>
                <a:uLnTx/>
                <a:uFillTx/>
                <a:latin typeface="#9Slide05 SVNTradeMark" panose="02000000000000000000" pitchFamily="2" charset="0"/>
                <a:ea typeface="+mn-ea"/>
                <a:cs typeface="+mn-cs"/>
              </a:rPr>
              <a:t> </a:t>
            </a:r>
            <a:r>
              <a:rPr kumimoji="0" lang="en-US" altLang="en-US" sz="3600" b="1" i="0" u="none" strike="noStrike" kern="1200" cap="none" spc="0" normalizeH="0" noProof="0" dirty="0" err="1">
                <a:ln>
                  <a:noFill/>
                </a:ln>
                <a:solidFill>
                  <a:srgbClr val="3333CC"/>
                </a:solidFill>
                <a:effectLst/>
                <a:uLnTx/>
                <a:uFillTx/>
                <a:latin typeface="#9Slide05 SVNTradeMark" panose="02000000000000000000" pitchFamily="2" charset="0"/>
                <a:ea typeface="+mn-ea"/>
                <a:cs typeface="+mn-cs"/>
              </a:rPr>
              <a:t>chắn</a:t>
            </a:r>
            <a:r>
              <a:rPr kumimoji="0" lang="en-US" altLang="en-US" sz="3600" b="1" i="0" u="none" strike="noStrike" kern="1200" cap="none" spc="0" normalizeH="0" noProof="0" dirty="0">
                <a:ln>
                  <a:noFill/>
                </a:ln>
                <a:solidFill>
                  <a:srgbClr val="3333CC"/>
                </a:solidFill>
                <a:effectLst/>
                <a:uLnTx/>
                <a:uFillTx/>
                <a:latin typeface="#9Slide05 SVNTradeMark" panose="02000000000000000000" pitchFamily="2" charset="0"/>
                <a:ea typeface="+mn-ea"/>
                <a:cs typeface="+mn-cs"/>
              </a:rPr>
              <a:t> </a:t>
            </a:r>
            <a:r>
              <a:rPr kumimoji="0" lang="en-US" altLang="en-US" sz="3600" b="1" i="0" u="none" strike="noStrike" kern="1200" cap="none" spc="0" normalizeH="0" noProof="0" dirty="0" err="1">
                <a:ln>
                  <a:noFill/>
                </a:ln>
                <a:solidFill>
                  <a:srgbClr val="3333CC"/>
                </a:solidFill>
                <a:effectLst/>
                <a:uLnTx/>
                <a:uFillTx/>
                <a:latin typeface="#9Slide05 SVNTradeMark" panose="02000000000000000000" pitchFamily="2" charset="0"/>
                <a:ea typeface="+mn-ea"/>
                <a:cs typeface="+mn-cs"/>
              </a:rPr>
              <a:t>giúp</a:t>
            </a:r>
            <a:r>
              <a:rPr kumimoji="0" lang="en-US" altLang="en-US" sz="3600" b="1" i="0" u="none" strike="noStrike" kern="1200" cap="none" spc="0" normalizeH="0" noProof="0" dirty="0">
                <a:ln>
                  <a:noFill/>
                </a:ln>
                <a:solidFill>
                  <a:srgbClr val="3333CC"/>
                </a:solidFill>
                <a:effectLst/>
                <a:uLnTx/>
                <a:uFillTx/>
                <a:latin typeface="#9Slide05 SVNTradeMark" panose="02000000000000000000" pitchFamily="2" charset="0"/>
                <a:ea typeface="+mn-ea"/>
                <a:cs typeface="+mn-cs"/>
              </a:rPr>
              <a:t> </a:t>
            </a:r>
            <a:r>
              <a:rPr kumimoji="0" lang="en-US" altLang="en-US" sz="3600" b="1" i="0" u="none" strike="noStrike" kern="1200" cap="none" spc="0" normalizeH="0" noProof="0" dirty="0" err="1">
                <a:ln>
                  <a:noFill/>
                </a:ln>
                <a:solidFill>
                  <a:srgbClr val="3333CC"/>
                </a:solidFill>
                <a:effectLst/>
                <a:uLnTx/>
                <a:uFillTx/>
                <a:latin typeface="#9Slide05 SVNTradeMark" panose="02000000000000000000" pitchFamily="2" charset="0"/>
                <a:ea typeface="+mn-ea"/>
                <a:cs typeface="+mn-cs"/>
              </a:rPr>
              <a:t>bạn</a:t>
            </a:r>
            <a:r>
              <a:rPr kumimoji="0" lang="en-US" altLang="en-US" sz="3600" b="1" i="0" u="none" strike="noStrike" kern="1200" cap="none" spc="0" normalizeH="0" noProof="0" dirty="0">
                <a:ln>
                  <a:noFill/>
                </a:ln>
                <a:solidFill>
                  <a:srgbClr val="3333CC"/>
                </a:solidFill>
                <a:effectLst/>
                <a:uLnTx/>
                <a:uFillTx/>
                <a:latin typeface="#9Slide05 SVNTradeMark" panose="02000000000000000000" pitchFamily="2" charset="0"/>
                <a:ea typeface="+mn-ea"/>
                <a:cs typeface="+mn-cs"/>
              </a:rPr>
              <a:t> an </a:t>
            </a:r>
            <a:r>
              <a:rPr kumimoji="0" lang="en-US" altLang="en-US" sz="3600" b="1" i="0" u="none" strike="noStrike" kern="1200" cap="none" spc="0" normalizeH="0" noProof="0" dirty="0" err="1">
                <a:ln>
                  <a:noFill/>
                </a:ln>
                <a:solidFill>
                  <a:srgbClr val="3333CC"/>
                </a:solidFill>
                <a:effectLst/>
                <a:uLnTx/>
                <a:uFillTx/>
                <a:latin typeface="#9Slide05 SVNTradeMark" panose="02000000000000000000" pitchFamily="2" charset="0"/>
                <a:ea typeface="+mn-ea"/>
                <a:cs typeface="+mn-cs"/>
              </a:rPr>
              <a:t>toàn</a:t>
            </a:r>
            <a:r>
              <a:rPr kumimoji="0" lang="en-US" altLang="en-US" sz="3600" b="1" i="0" u="none" strike="noStrike" kern="1200" cap="none" spc="0" normalizeH="0" noProof="0" dirty="0">
                <a:ln>
                  <a:noFill/>
                </a:ln>
                <a:solidFill>
                  <a:srgbClr val="3333CC"/>
                </a:solidFill>
                <a:effectLst/>
                <a:uLnTx/>
                <a:uFillTx/>
                <a:latin typeface="#9Slide05 SVNTradeMark" panose="02000000000000000000" pitchFamily="2" charset="0"/>
                <a:ea typeface="+mn-ea"/>
                <a:cs typeface="+mn-cs"/>
              </a:rPr>
              <a:t> </a:t>
            </a:r>
            <a:r>
              <a:rPr kumimoji="0" lang="en-US" altLang="en-US" sz="3600" b="1" i="0" u="none" strike="noStrike" kern="1200" cap="none" spc="0" normalizeH="0" noProof="0" dirty="0" err="1">
                <a:ln>
                  <a:noFill/>
                </a:ln>
                <a:solidFill>
                  <a:srgbClr val="3333CC"/>
                </a:solidFill>
                <a:effectLst/>
                <a:uLnTx/>
                <a:uFillTx/>
                <a:latin typeface="#9Slide05 SVNTradeMark" panose="02000000000000000000" pitchFamily="2" charset="0"/>
                <a:ea typeface="+mn-ea"/>
                <a:cs typeface="+mn-cs"/>
              </a:rPr>
              <a:t>trong</a:t>
            </a:r>
            <a:r>
              <a:rPr kumimoji="0" lang="en-US" altLang="en-US" sz="3600" b="1" i="0" u="none" strike="noStrike" kern="1200" cap="none" spc="0" normalizeH="0" noProof="0" dirty="0">
                <a:ln>
                  <a:noFill/>
                </a:ln>
                <a:solidFill>
                  <a:srgbClr val="3333CC"/>
                </a:solidFill>
                <a:effectLst/>
                <a:uLnTx/>
                <a:uFillTx/>
                <a:latin typeface="#9Slide05 SVNTradeMark" panose="02000000000000000000" pitchFamily="2" charset="0"/>
                <a:ea typeface="+mn-ea"/>
                <a:cs typeface="+mn-cs"/>
              </a:rPr>
              <a:t> </a:t>
            </a:r>
            <a:r>
              <a:rPr kumimoji="0" lang="en-US" altLang="en-US" sz="3600" b="1" i="0" u="none" strike="noStrike" kern="1200" cap="none" spc="0" normalizeH="0" noProof="0" dirty="0" err="1">
                <a:ln>
                  <a:noFill/>
                </a:ln>
                <a:solidFill>
                  <a:srgbClr val="3333CC"/>
                </a:solidFill>
                <a:effectLst/>
                <a:uLnTx/>
                <a:uFillTx/>
                <a:latin typeface="#9Slide05 SVNTradeMark" panose="02000000000000000000" pitchFamily="2" charset="0"/>
                <a:ea typeface="+mn-ea"/>
                <a:cs typeface="+mn-cs"/>
              </a:rPr>
              <a:t>mùa</a:t>
            </a:r>
            <a:r>
              <a:rPr kumimoji="0" lang="en-US" altLang="en-US" sz="3600" b="1" i="0" u="none" strike="noStrike" kern="1200" cap="none" spc="0" normalizeH="0" noProof="0" dirty="0">
                <a:ln>
                  <a:noFill/>
                </a:ln>
                <a:solidFill>
                  <a:srgbClr val="3333CC"/>
                </a:solidFill>
                <a:effectLst/>
                <a:uLnTx/>
                <a:uFillTx/>
                <a:latin typeface="#9Slide05 SVNTradeMark" panose="02000000000000000000" pitchFamily="2" charset="0"/>
                <a:ea typeface="+mn-ea"/>
                <a:cs typeface="+mn-cs"/>
              </a:rPr>
              <a:t> </a:t>
            </a:r>
            <a:r>
              <a:rPr kumimoji="0" lang="en-US" altLang="en-US" sz="3600" b="1" i="0" u="none" strike="noStrike" kern="1200" cap="none" spc="0" normalizeH="0" noProof="0" dirty="0" err="1">
                <a:ln>
                  <a:noFill/>
                </a:ln>
                <a:solidFill>
                  <a:srgbClr val="3333CC"/>
                </a:solidFill>
                <a:effectLst/>
                <a:uLnTx/>
                <a:uFillTx/>
                <a:latin typeface="#9Slide05 SVNTradeMark" panose="02000000000000000000" pitchFamily="2" charset="0"/>
                <a:ea typeface="+mn-ea"/>
                <a:cs typeface="+mn-cs"/>
              </a:rPr>
              <a:t>dịch</a:t>
            </a:r>
            <a:endParaRPr kumimoji="0" lang="en-US" altLang="en-US" sz="3600" b="1" i="0" u="none" strike="noStrike" kern="1200" cap="none" spc="0" normalizeH="0" baseline="0" noProof="0" dirty="0">
              <a:ln>
                <a:noFill/>
              </a:ln>
              <a:solidFill>
                <a:srgbClr val="3333CC"/>
              </a:solidFill>
              <a:effectLst/>
              <a:uLnTx/>
              <a:uFillTx/>
              <a:latin typeface="#9Slide05 SVNTradeMark"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90089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ipe(down)">
                                      <p:cBhvr>
                                        <p:cTn id="1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434" y="762000"/>
            <a:ext cx="3013365" cy="2862322"/>
          </a:xfrm>
          <a:prstGeom prst="rect">
            <a:avLst/>
          </a:prstGeom>
          <a:noFill/>
        </p:spPr>
        <p:txBody>
          <a:bodyPr wrap="square" rtlCol="0">
            <a:spAutoFit/>
          </a:bodyPr>
          <a:lstStyle/>
          <a:p>
            <a:r>
              <a:rPr lang="vi-VN" sz="2000" dirty="0"/>
              <a:t>Khi đi chung với bạn bè, bạn có xu hướng chi tiêu nhiều hơn, đây là một quy tắc rất thú vị. Đơn giản là vì cả hai đi chung thường sẽ vui, mà tâm trạng vui; sẽ khiến bạn vung tay quá trán, vậy thôi.</a:t>
            </a:r>
            <a:endParaRPr lang="en-US" sz="2000" dirty="0"/>
          </a:p>
        </p:txBody>
      </p:sp>
      <p:sp>
        <p:nvSpPr>
          <p:cNvPr id="5" name="Rounded Rectangle 4"/>
          <p:cNvSpPr/>
          <p:nvPr/>
        </p:nvSpPr>
        <p:spPr>
          <a:xfrm>
            <a:off x="152400" y="5943600"/>
            <a:ext cx="8763000" cy="714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t>Đi</a:t>
            </a:r>
            <a:r>
              <a:rPr lang="en-US" sz="3200" b="1" dirty="0"/>
              <a:t> shopping </a:t>
            </a:r>
            <a:r>
              <a:rPr lang="en-US" sz="3200" b="1" dirty="0" err="1"/>
              <a:t>một</a:t>
            </a:r>
            <a:r>
              <a:rPr lang="en-US" sz="3200" b="1" dirty="0"/>
              <a:t> </a:t>
            </a:r>
            <a:r>
              <a:rPr lang="en-US" sz="3200" b="1" dirty="0" err="1"/>
              <a:t>mìnhĐi</a:t>
            </a:r>
            <a:r>
              <a:rPr lang="en-US" sz="3200" b="1" dirty="0"/>
              <a:t> shopping </a:t>
            </a:r>
            <a:r>
              <a:rPr lang="en-US" sz="3200" b="1" dirty="0" err="1"/>
              <a:t>một</a:t>
            </a:r>
            <a:r>
              <a:rPr lang="en-US" sz="3200" b="1" dirty="0"/>
              <a:t> </a:t>
            </a:r>
            <a:r>
              <a:rPr lang="en-US" sz="3200" b="1" dirty="0" err="1"/>
              <a:t>mình</a:t>
            </a:r>
            <a:endParaRPr lang="en-US" sz="3200" b="1" dirty="0"/>
          </a:p>
        </p:txBody>
      </p:sp>
      <p:sp>
        <p:nvSpPr>
          <p:cNvPr id="6" name="TextBox 5"/>
          <p:cNvSpPr txBox="1"/>
          <p:nvPr/>
        </p:nvSpPr>
        <p:spPr>
          <a:xfrm>
            <a:off x="266700" y="4639608"/>
            <a:ext cx="8534400" cy="1323439"/>
          </a:xfrm>
          <a:prstGeom prst="rect">
            <a:avLst/>
          </a:prstGeom>
          <a:noFill/>
        </p:spPr>
        <p:txBody>
          <a:bodyPr wrap="square" rtlCol="0">
            <a:spAutoFit/>
          </a:bodyPr>
          <a:lstStyle/>
          <a:p>
            <a:r>
              <a:rPr lang="vi-VN" sz="2000" dirty="0"/>
              <a:t>Giải quyết câu chuyện này thì rất đơn giản: đừng rủ bạn bè đi trung tâm mua sắm. Hơn nữa, đằng nào thì chúng ta cũng cần hạn chế tụ tập để phòng ngừa rủi ro lây nhiễm Covid-19; nên bí kíp này cũng rất hợp lý, phải không?</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53434"/>
            <a:ext cx="4629150" cy="4390226"/>
          </a:xfrm>
          <a:prstGeom prst="rect">
            <a:avLst/>
          </a:prstGeom>
        </p:spPr>
      </p:pic>
    </p:spTree>
    <p:extLst>
      <p:ext uri="{BB962C8B-B14F-4D97-AF65-F5344CB8AC3E}">
        <p14:creationId xmlns:p14="http://schemas.microsoft.com/office/powerpoint/2010/main" val="37251192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2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600" i="1" dirty="0" err="1"/>
              <a:t>Chủ</a:t>
            </a:r>
            <a:r>
              <a:rPr lang="en-US" sz="2600" i="1" dirty="0"/>
              <a:t> </a:t>
            </a:r>
            <a:r>
              <a:rPr lang="en-US" sz="2600" i="1" dirty="0" err="1"/>
              <a:t>đề</a:t>
            </a:r>
            <a:r>
              <a:rPr lang="en-US" sz="2600" i="1" dirty="0"/>
              <a:t> </a:t>
            </a:r>
            <a:r>
              <a:rPr lang="en-US" sz="2600" b="1" dirty="0"/>
              <a:t>:  TIÊU DÙNG THÔNG MINH</a:t>
            </a:r>
            <a:r>
              <a:rPr lang="en-US" sz="2600" dirty="0"/>
              <a:t> </a:t>
            </a:r>
          </a:p>
        </p:txBody>
      </p:sp>
      <p:sp>
        <p:nvSpPr>
          <p:cNvPr id="3" name="TextBox 2"/>
          <p:cNvSpPr txBox="1"/>
          <p:nvPr/>
        </p:nvSpPr>
        <p:spPr>
          <a:xfrm>
            <a:off x="76200" y="468539"/>
            <a:ext cx="2819400" cy="584775"/>
          </a:xfrm>
          <a:prstGeom prst="rect">
            <a:avLst/>
          </a:prstGeom>
          <a:noFill/>
        </p:spPr>
        <p:txBody>
          <a:bodyPr wrap="square" rtlCol="0">
            <a:spAutoFit/>
          </a:bodyPr>
          <a:lstStyle/>
          <a:p>
            <a:r>
              <a:rPr lang="en-US" sz="3200" dirty="0">
                <a:solidFill>
                  <a:srgbClr val="FF0000"/>
                </a:solidFill>
              </a:rPr>
              <a:t>I .</a:t>
            </a:r>
            <a:r>
              <a:rPr lang="en-US" sz="3200" dirty="0" err="1">
                <a:solidFill>
                  <a:srgbClr val="FF0000"/>
                </a:solidFill>
              </a:rPr>
              <a:t>Đặt</a:t>
            </a:r>
            <a:r>
              <a:rPr lang="en-US" sz="3200" dirty="0">
                <a:solidFill>
                  <a:srgbClr val="FF0000"/>
                </a:solidFill>
              </a:rPr>
              <a:t> </a:t>
            </a:r>
            <a:r>
              <a:rPr lang="en-US" sz="3200" dirty="0" err="1">
                <a:solidFill>
                  <a:srgbClr val="FF0000"/>
                </a:solidFill>
              </a:rPr>
              <a:t>vấn</a:t>
            </a:r>
            <a:r>
              <a:rPr lang="en-US" sz="3200" dirty="0">
                <a:solidFill>
                  <a:srgbClr val="FF0000"/>
                </a:solidFill>
              </a:rPr>
              <a:t> </a:t>
            </a:r>
            <a:r>
              <a:rPr lang="en-US" sz="3200" dirty="0" err="1">
                <a:solidFill>
                  <a:srgbClr val="FF0000"/>
                </a:solidFill>
              </a:rPr>
              <a:t>đề</a:t>
            </a:r>
            <a:r>
              <a:rPr lang="en-US" sz="3200" dirty="0">
                <a:solidFill>
                  <a:srgbClr val="FF0000"/>
                </a:solidFill>
              </a:rPr>
              <a:t> :</a:t>
            </a:r>
          </a:p>
        </p:txBody>
      </p:sp>
      <p:sp>
        <p:nvSpPr>
          <p:cNvPr id="5" name="TextBox 4"/>
          <p:cNvSpPr txBox="1"/>
          <p:nvPr/>
        </p:nvSpPr>
        <p:spPr>
          <a:xfrm>
            <a:off x="76200" y="942845"/>
            <a:ext cx="2819400" cy="584775"/>
          </a:xfrm>
          <a:prstGeom prst="rect">
            <a:avLst/>
          </a:prstGeom>
          <a:noFill/>
        </p:spPr>
        <p:txBody>
          <a:bodyPr wrap="square" rtlCol="0">
            <a:spAutoFit/>
          </a:bodyPr>
          <a:lstStyle/>
          <a:p>
            <a:r>
              <a:rPr lang="en-US" sz="3200" dirty="0">
                <a:solidFill>
                  <a:srgbClr val="FF0000"/>
                </a:solidFill>
              </a:rPr>
              <a:t>II .</a:t>
            </a:r>
            <a:r>
              <a:rPr lang="en-US" sz="3200" dirty="0" err="1">
                <a:solidFill>
                  <a:srgbClr val="FF0000"/>
                </a:solidFill>
              </a:rPr>
              <a:t>Bài</a:t>
            </a:r>
            <a:r>
              <a:rPr lang="en-US" sz="3200" dirty="0">
                <a:solidFill>
                  <a:srgbClr val="FF0000"/>
                </a:solidFill>
              </a:rPr>
              <a:t> </a:t>
            </a:r>
            <a:r>
              <a:rPr lang="en-US" sz="3200" dirty="0" err="1">
                <a:solidFill>
                  <a:srgbClr val="FF0000"/>
                </a:solidFill>
              </a:rPr>
              <a:t>học</a:t>
            </a:r>
            <a:r>
              <a:rPr lang="en-US" sz="3200" dirty="0">
                <a:solidFill>
                  <a:srgbClr val="FF0000"/>
                </a:solidFill>
              </a:rPr>
              <a:t> :</a:t>
            </a:r>
          </a:p>
        </p:txBody>
      </p:sp>
      <p:sp>
        <p:nvSpPr>
          <p:cNvPr id="7" name="TextBox 6"/>
          <p:cNvSpPr txBox="1"/>
          <p:nvPr/>
        </p:nvSpPr>
        <p:spPr>
          <a:xfrm>
            <a:off x="381000" y="1430635"/>
            <a:ext cx="8534400" cy="584775"/>
          </a:xfrm>
          <a:prstGeom prst="rect">
            <a:avLst/>
          </a:prstGeom>
          <a:noFill/>
        </p:spPr>
        <p:txBody>
          <a:bodyPr wrap="square" rtlCol="0">
            <a:spAutoFit/>
          </a:bodyPr>
          <a:lstStyle/>
          <a:p>
            <a:r>
              <a:rPr lang="vi-VN" sz="3200" b="1" i="1" dirty="0">
                <a:solidFill>
                  <a:srgbClr val="FF0000"/>
                </a:solidFill>
              </a:rPr>
              <a:t>3.</a:t>
            </a:r>
            <a:r>
              <a:rPr lang="en-US" sz="3200" b="1" i="1" dirty="0">
                <a:solidFill>
                  <a:srgbClr val="FF0000"/>
                </a:solidFill>
              </a:rPr>
              <a:t> </a:t>
            </a:r>
            <a:r>
              <a:rPr lang="en-US" sz="3200" b="1" i="1" dirty="0" err="1">
                <a:solidFill>
                  <a:srgbClr val="FF0000"/>
                </a:solidFill>
              </a:rPr>
              <a:t>Cách</a:t>
            </a:r>
            <a:r>
              <a:rPr lang="en-US" sz="3200" b="1" i="1" dirty="0">
                <a:solidFill>
                  <a:srgbClr val="FF0000"/>
                </a:solidFill>
              </a:rPr>
              <a:t> </a:t>
            </a:r>
            <a:r>
              <a:rPr lang="en-US" sz="3200" b="1" i="1" dirty="0" err="1">
                <a:solidFill>
                  <a:srgbClr val="FF0000"/>
                </a:solidFill>
              </a:rPr>
              <a:t>tiêu</a:t>
            </a:r>
            <a:r>
              <a:rPr lang="en-US" sz="3200" b="1" i="1" dirty="0">
                <a:solidFill>
                  <a:srgbClr val="FF0000"/>
                </a:solidFill>
              </a:rPr>
              <a:t> </a:t>
            </a:r>
            <a:r>
              <a:rPr lang="en-US" sz="3200" b="1" i="1" dirty="0" err="1">
                <a:solidFill>
                  <a:srgbClr val="FF0000"/>
                </a:solidFill>
              </a:rPr>
              <a:t>dùng</a:t>
            </a:r>
            <a:r>
              <a:rPr lang="en-US" sz="3200" b="1" i="1" dirty="0">
                <a:solidFill>
                  <a:srgbClr val="FF0000"/>
                </a:solidFill>
              </a:rPr>
              <a:t> </a:t>
            </a:r>
            <a:r>
              <a:rPr lang="en-US" sz="3200" b="1" i="1" dirty="0" err="1">
                <a:solidFill>
                  <a:srgbClr val="FF0000"/>
                </a:solidFill>
              </a:rPr>
              <a:t>thông</a:t>
            </a:r>
            <a:r>
              <a:rPr lang="en-US" sz="3200" b="1" i="1" dirty="0">
                <a:solidFill>
                  <a:srgbClr val="FF0000"/>
                </a:solidFill>
              </a:rPr>
              <a:t> minh</a:t>
            </a:r>
            <a:endParaRPr lang="en-US" sz="3200" dirty="0">
              <a:solidFill>
                <a:srgbClr val="FF0000"/>
              </a:solidFill>
            </a:endParaRPr>
          </a:p>
        </p:txBody>
      </p:sp>
      <p:sp>
        <p:nvSpPr>
          <p:cNvPr id="9" name="TextBox 8"/>
          <p:cNvSpPr txBox="1"/>
          <p:nvPr/>
        </p:nvSpPr>
        <p:spPr>
          <a:xfrm>
            <a:off x="318654" y="2015410"/>
            <a:ext cx="8659092" cy="3539430"/>
          </a:xfrm>
          <a:prstGeom prst="rect">
            <a:avLst/>
          </a:prstGeom>
          <a:noFill/>
        </p:spPr>
        <p:txBody>
          <a:bodyPr wrap="square" rtlCol="0">
            <a:spAutoFit/>
          </a:bodyPr>
          <a:lstStyle/>
          <a:p>
            <a:r>
              <a:rPr lang="en-US" sz="2800" dirty="0"/>
              <a:t>- </a:t>
            </a:r>
            <a:r>
              <a:rPr lang="en-US" sz="2800" dirty="0" err="1"/>
              <a:t>Chủ</a:t>
            </a:r>
            <a:r>
              <a:rPr lang="en-US" sz="2800" dirty="0"/>
              <a:t> </a:t>
            </a:r>
            <a:r>
              <a:rPr lang="en-US" sz="2800" dirty="0" err="1"/>
              <a:t>động</a:t>
            </a:r>
            <a:r>
              <a:rPr lang="en-US" sz="2800" dirty="0"/>
              <a:t> </a:t>
            </a:r>
            <a:r>
              <a:rPr lang="en-US" sz="2800" dirty="0" err="1"/>
              <a:t>tham</a:t>
            </a:r>
            <a:r>
              <a:rPr lang="en-US" sz="2800" dirty="0"/>
              <a:t> </a:t>
            </a:r>
            <a:r>
              <a:rPr lang="en-US" sz="2800" dirty="0" err="1"/>
              <a:t>khảo</a:t>
            </a:r>
            <a:r>
              <a:rPr lang="en-US" sz="2800" dirty="0"/>
              <a:t> </a:t>
            </a:r>
            <a:r>
              <a:rPr lang="en-US" sz="2800" dirty="0" err="1"/>
              <a:t>chất</a:t>
            </a:r>
            <a:r>
              <a:rPr lang="en-US" sz="2800" dirty="0"/>
              <a:t> </a:t>
            </a:r>
            <a:r>
              <a:rPr lang="en-US" sz="2800" dirty="0" err="1"/>
              <a:t>lượng</a:t>
            </a:r>
            <a:r>
              <a:rPr lang="en-US" sz="2800" dirty="0"/>
              <a:t> </a:t>
            </a:r>
            <a:r>
              <a:rPr lang="en-US" sz="2800" dirty="0" err="1"/>
              <a:t>sản</a:t>
            </a:r>
            <a:r>
              <a:rPr lang="en-US" sz="2800" dirty="0"/>
              <a:t> </a:t>
            </a:r>
            <a:r>
              <a:rPr lang="en-US" sz="2800" dirty="0" err="1"/>
              <a:t>phẩm</a:t>
            </a:r>
            <a:r>
              <a:rPr lang="en-US" sz="2800" dirty="0"/>
              <a:t> </a:t>
            </a:r>
            <a:r>
              <a:rPr lang="en-US" sz="2800" dirty="0" err="1"/>
              <a:t>và</a:t>
            </a:r>
            <a:r>
              <a:rPr lang="en-US" sz="2800" dirty="0"/>
              <a:t> </a:t>
            </a:r>
            <a:r>
              <a:rPr lang="en-US" sz="2800" dirty="0" err="1"/>
              <a:t>giá</a:t>
            </a:r>
            <a:r>
              <a:rPr lang="en-US" sz="2800" dirty="0"/>
              <a:t> </a:t>
            </a:r>
            <a:r>
              <a:rPr lang="en-US" sz="2800" dirty="0" err="1"/>
              <a:t>cả</a:t>
            </a:r>
            <a:r>
              <a:rPr lang="en-US" sz="2800" dirty="0"/>
              <a:t> </a:t>
            </a:r>
            <a:r>
              <a:rPr lang="en-US" sz="2800" dirty="0" err="1"/>
              <a:t>từ</a:t>
            </a:r>
            <a:r>
              <a:rPr lang="en-US" sz="2800" dirty="0"/>
              <a:t> </a:t>
            </a:r>
            <a:r>
              <a:rPr lang="en-US" sz="2800" dirty="0" err="1"/>
              <a:t>nhiều</a:t>
            </a:r>
            <a:r>
              <a:rPr lang="en-US" sz="2800" dirty="0"/>
              <a:t> </a:t>
            </a:r>
            <a:r>
              <a:rPr lang="en-US" sz="2800" dirty="0" err="1"/>
              <a:t>kênh</a:t>
            </a:r>
            <a:r>
              <a:rPr lang="en-US" sz="2800" dirty="0"/>
              <a:t> </a:t>
            </a:r>
            <a:r>
              <a:rPr lang="en-US" sz="2800" dirty="0" err="1"/>
              <a:t>thông</a:t>
            </a:r>
            <a:r>
              <a:rPr lang="en-US" sz="2800" dirty="0"/>
              <a:t> tin. </a:t>
            </a:r>
          </a:p>
          <a:p>
            <a:r>
              <a:rPr lang="en-US" sz="2800" dirty="0"/>
              <a:t>- </a:t>
            </a:r>
            <a:r>
              <a:rPr lang="en-US" sz="2800" dirty="0" err="1"/>
              <a:t>Cân</a:t>
            </a:r>
            <a:r>
              <a:rPr lang="en-US" sz="2800" dirty="0"/>
              <a:t> </a:t>
            </a:r>
            <a:r>
              <a:rPr lang="en-US" sz="2800" dirty="0" err="1"/>
              <a:t>bằng</a:t>
            </a:r>
            <a:r>
              <a:rPr lang="en-US" sz="2800" dirty="0"/>
              <a:t> </a:t>
            </a:r>
            <a:r>
              <a:rPr lang="en-US" sz="2800" dirty="0" err="1"/>
              <a:t>giữa</a:t>
            </a:r>
            <a:r>
              <a:rPr lang="en-US" sz="2800" dirty="0"/>
              <a:t> </a:t>
            </a:r>
            <a:r>
              <a:rPr lang="en-US" sz="2800" dirty="0" err="1"/>
              <a:t>cảm</a:t>
            </a:r>
            <a:r>
              <a:rPr lang="en-US" sz="2800" dirty="0"/>
              <a:t> </a:t>
            </a:r>
            <a:r>
              <a:rPr lang="en-US" sz="2800" dirty="0" err="1"/>
              <a:t>xúc</a:t>
            </a:r>
            <a:r>
              <a:rPr lang="en-US" sz="2800" dirty="0"/>
              <a:t> </a:t>
            </a:r>
            <a:r>
              <a:rPr lang="en-US" sz="2800" dirty="0" err="1"/>
              <a:t>và</a:t>
            </a:r>
            <a:r>
              <a:rPr lang="en-US" sz="2800" dirty="0"/>
              <a:t> </a:t>
            </a:r>
            <a:r>
              <a:rPr lang="en-US" sz="2800" dirty="0" err="1"/>
              <a:t>lí</a:t>
            </a:r>
            <a:r>
              <a:rPr lang="en-US" sz="2800" dirty="0"/>
              <a:t> </a:t>
            </a:r>
            <a:r>
              <a:rPr lang="en-US" sz="2800" dirty="0" err="1"/>
              <a:t>trí</a:t>
            </a:r>
            <a:r>
              <a:rPr lang="en-US" sz="2800" dirty="0"/>
              <a:t> </a:t>
            </a:r>
            <a:r>
              <a:rPr lang="en-US" sz="2800" dirty="0" err="1"/>
              <a:t>khi</a:t>
            </a:r>
            <a:r>
              <a:rPr lang="en-US" sz="2800" dirty="0"/>
              <a:t> </a:t>
            </a:r>
            <a:r>
              <a:rPr lang="en-US" sz="2800" dirty="0" err="1"/>
              <a:t>mua</a:t>
            </a:r>
            <a:r>
              <a:rPr lang="en-US" sz="2800" dirty="0"/>
              <a:t> </a:t>
            </a:r>
            <a:r>
              <a:rPr lang="en-US" sz="2800" dirty="0" err="1"/>
              <a:t>sắm</a:t>
            </a:r>
            <a:r>
              <a:rPr lang="en-US" sz="2800" dirty="0"/>
              <a:t>, </a:t>
            </a:r>
            <a:r>
              <a:rPr lang="en-US" sz="2800" dirty="0" err="1"/>
              <a:t>sử</a:t>
            </a:r>
            <a:r>
              <a:rPr lang="en-US" sz="2800" dirty="0"/>
              <a:t> </a:t>
            </a:r>
            <a:r>
              <a:rPr lang="en-US" sz="2800" dirty="0" err="1"/>
              <a:t>dụng</a:t>
            </a:r>
            <a:r>
              <a:rPr lang="en-US" sz="2800" dirty="0"/>
              <a:t> </a:t>
            </a:r>
            <a:r>
              <a:rPr lang="en-US" sz="2800" dirty="0" err="1"/>
              <a:t>sản</a:t>
            </a:r>
            <a:r>
              <a:rPr lang="en-US" sz="2800" dirty="0"/>
              <a:t> </a:t>
            </a:r>
            <a:r>
              <a:rPr lang="en-US" sz="2800" dirty="0" err="1"/>
              <a:t>phẩm</a:t>
            </a:r>
            <a:r>
              <a:rPr lang="en-US" sz="2800" dirty="0"/>
              <a:t>. </a:t>
            </a:r>
          </a:p>
          <a:p>
            <a:r>
              <a:rPr lang="en-US" sz="2800" dirty="0"/>
              <a:t>- </a:t>
            </a:r>
            <a:r>
              <a:rPr lang="en-US" sz="2800" dirty="0" err="1"/>
              <a:t>Tham</a:t>
            </a:r>
            <a:r>
              <a:rPr lang="en-US" sz="2800" dirty="0"/>
              <a:t> </a:t>
            </a:r>
            <a:r>
              <a:rPr lang="en-US" sz="2800" dirty="0" err="1"/>
              <a:t>gia</a:t>
            </a:r>
            <a:r>
              <a:rPr lang="en-US" sz="2800" dirty="0"/>
              <a:t> </a:t>
            </a:r>
            <a:r>
              <a:rPr lang="en-US" sz="2800" dirty="0" err="1"/>
              <a:t>cộng</a:t>
            </a:r>
            <a:r>
              <a:rPr lang="en-US" sz="2800" dirty="0"/>
              <a:t> </a:t>
            </a:r>
            <a:r>
              <a:rPr lang="en-US" sz="2800" dirty="0" err="1"/>
              <a:t>đồng</a:t>
            </a:r>
            <a:r>
              <a:rPr lang="en-US" sz="2800" dirty="0"/>
              <a:t> </a:t>
            </a:r>
            <a:r>
              <a:rPr lang="en-US" sz="2800" dirty="0" err="1"/>
              <a:t>người</a:t>
            </a:r>
            <a:r>
              <a:rPr lang="en-US" sz="2800" dirty="0"/>
              <a:t> </a:t>
            </a:r>
            <a:r>
              <a:rPr lang="en-US" sz="2800" dirty="0" err="1"/>
              <a:t>tiêu</a:t>
            </a:r>
            <a:r>
              <a:rPr lang="en-US" sz="2800" dirty="0"/>
              <a:t> </a:t>
            </a:r>
            <a:r>
              <a:rPr lang="en-US" sz="2800" dirty="0" err="1"/>
              <a:t>dùng</a:t>
            </a:r>
            <a:r>
              <a:rPr lang="en-US" sz="2800" dirty="0"/>
              <a:t> </a:t>
            </a:r>
            <a:r>
              <a:rPr lang="en-US" sz="2800" dirty="0" err="1"/>
              <a:t>uy</a:t>
            </a:r>
            <a:r>
              <a:rPr lang="en-US" sz="2800" dirty="0"/>
              <a:t> </a:t>
            </a:r>
            <a:r>
              <a:rPr lang="en-US" sz="2800" dirty="0" err="1"/>
              <a:t>tín</a:t>
            </a:r>
            <a:r>
              <a:rPr lang="en-US" sz="2800" dirty="0"/>
              <a:t>. </a:t>
            </a:r>
          </a:p>
          <a:p>
            <a:r>
              <a:rPr lang="en-US" sz="2800" dirty="0"/>
              <a:t>- </a:t>
            </a:r>
            <a:r>
              <a:rPr lang="en-US" sz="2800" dirty="0" err="1"/>
              <a:t>Sử</a:t>
            </a:r>
            <a:r>
              <a:rPr lang="en-US" sz="2800" dirty="0"/>
              <a:t> </a:t>
            </a:r>
            <a:r>
              <a:rPr lang="en-US" sz="2800" dirty="0" err="1"/>
              <a:t>dụng</a:t>
            </a:r>
            <a:r>
              <a:rPr lang="en-US" sz="2800" dirty="0"/>
              <a:t> </a:t>
            </a:r>
            <a:r>
              <a:rPr lang="en-US" sz="2800" dirty="0" err="1"/>
              <a:t>sản</a:t>
            </a:r>
            <a:r>
              <a:rPr lang="en-US" sz="2800" dirty="0"/>
              <a:t> </a:t>
            </a:r>
            <a:r>
              <a:rPr lang="en-US" sz="2800" dirty="0" err="1"/>
              <a:t>phẩm</a:t>
            </a:r>
            <a:r>
              <a:rPr lang="en-US" sz="2800" dirty="0"/>
              <a:t>, </a:t>
            </a:r>
            <a:r>
              <a:rPr lang="en-US" sz="2800" dirty="0" err="1"/>
              <a:t>dịch</a:t>
            </a:r>
            <a:r>
              <a:rPr lang="en-US" sz="2800" dirty="0"/>
              <a:t> </a:t>
            </a:r>
            <a:r>
              <a:rPr lang="en-US" sz="2800" dirty="0" err="1"/>
              <a:t>vụ</a:t>
            </a:r>
            <a:r>
              <a:rPr lang="en-US" sz="2800" dirty="0"/>
              <a:t> </a:t>
            </a:r>
            <a:r>
              <a:rPr lang="en-US" sz="2800" dirty="0" err="1"/>
              <a:t>hiệu</a:t>
            </a:r>
            <a:r>
              <a:rPr lang="en-US" sz="2800" dirty="0"/>
              <a:t> </a:t>
            </a:r>
            <a:r>
              <a:rPr lang="en-US" sz="2800" dirty="0" err="1"/>
              <a:t>quả</a:t>
            </a:r>
            <a:r>
              <a:rPr lang="en-US" sz="2800" dirty="0"/>
              <a:t>, </a:t>
            </a:r>
            <a:r>
              <a:rPr lang="en-US" sz="2800" dirty="0" err="1"/>
              <a:t>không</a:t>
            </a:r>
            <a:r>
              <a:rPr lang="en-US" sz="2800" dirty="0"/>
              <a:t> </a:t>
            </a:r>
            <a:r>
              <a:rPr lang="en-US" sz="2800" dirty="0" err="1"/>
              <a:t>lãng</a:t>
            </a:r>
            <a:r>
              <a:rPr lang="en-US" sz="2800" dirty="0"/>
              <a:t> </a:t>
            </a:r>
            <a:r>
              <a:rPr lang="en-US" sz="2800" dirty="0" err="1"/>
              <a:t>phí</a:t>
            </a:r>
            <a:r>
              <a:rPr lang="en-US" sz="2800" dirty="0"/>
              <a:t>. </a:t>
            </a:r>
          </a:p>
          <a:p>
            <a:r>
              <a:rPr lang="en-US" sz="2800" dirty="0"/>
              <a:t>- </a:t>
            </a:r>
            <a:r>
              <a:rPr lang="en-US" sz="2800" dirty="0" err="1"/>
              <a:t>Chọn</a:t>
            </a:r>
            <a:r>
              <a:rPr lang="en-US" sz="2800" dirty="0"/>
              <a:t> “</a:t>
            </a:r>
            <a:r>
              <a:rPr lang="en-US" sz="2800" dirty="0" err="1"/>
              <a:t>bạn</a:t>
            </a:r>
            <a:r>
              <a:rPr lang="en-US" sz="2800" dirty="0"/>
              <a:t> shopping” </a:t>
            </a:r>
            <a:r>
              <a:rPr lang="en-US" sz="2800" dirty="0" err="1"/>
              <a:t>một</a:t>
            </a:r>
            <a:r>
              <a:rPr lang="en-US" sz="2800" dirty="0"/>
              <a:t> </a:t>
            </a:r>
            <a:r>
              <a:rPr lang="en-US" sz="2800" dirty="0" err="1"/>
              <a:t>cách</a:t>
            </a:r>
            <a:r>
              <a:rPr lang="en-US" sz="2800" dirty="0"/>
              <a:t> </a:t>
            </a:r>
            <a:r>
              <a:rPr lang="en-US" sz="2800" dirty="0" err="1"/>
              <a:t>lí</a:t>
            </a:r>
            <a:r>
              <a:rPr lang="en-US" sz="2800" dirty="0"/>
              <a:t> </a:t>
            </a:r>
            <a:r>
              <a:rPr lang="en-US" sz="2800" dirty="0" err="1"/>
              <a:t>trí</a:t>
            </a:r>
            <a:r>
              <a:rPr lang="en-US" sz="2800" dirty="0"/>
              <a:t>.</a:t>
            </a:r>
          </a:p>
          <a:p>
            <a:endParaRPr lang="en-US" sz="2800" dirty="0"/>
          </a:p>
        </p:txBody>
      </p:sp>
    </p:spTree>
    <p:extLst>
      <p:ext uri="{BB962C8B-B14F-4D97-AF65-F5344CB8AC3E}">
        <p14:creationId xmlns:p14="http://schemas.microsoft.com/office/powerpoint/2010/main" val="18817264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2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600" i="1" dirty="0" err="1"/>
              <a:t>Chủ</a:t>
            </a:r>
            <a:r>
              <a:rPr lang="en-US" sz="2600" i="1" dirty="0"/>
              <a:t> </a:t>
            </a:r>
            <a:r>
              <a:rPr lang="en-US" sz="2600" i="1" dirty="0" err="1"/>
              <a:t>đề</a:t>
            </a:r>
            <a:r>
              <a:rPr lang="en-US" sz="2600" i="1" dirty="0"/>
              <a:t> </a:t>
            </a:r>
            <a:r>
              <a:rPr lang="en-US" sz="2600" b="1" dirty="0"/>
              <a:t>:  TIÊU DÙNG THÔNG MINH</a:t>
            </a:r>
            <a:r>
              <a:rPr lang="en-US" sz="2600" dirty="0"/>
              <a:t> </a:t>
            </a:r>
          </a:p>
        </p:txBody>
      </p:sp>
      <p:sp>
        <p:nvSpPr>
          <p:cNvPr id="3" name="TextBox 2"/>
          <p:cNvSpPr txBox="1"/>
          <p:nvPr/>
        </p:nvSpPr>
        <p:spPr>
          <a:xfrm>
            <a:off x="76200" y="468539"/>
            <a:ext cx="2819400" cy="584775"/>
          </a:xfrm>
          <a:prstGeom prst="rect">
            <a:avLst/>
          </a:prstGeom>
          <a:noFill/>
        </p:spPr>
        <p:txBody>
          <a:bodyPr wrap="square" rtlCol="0">
            <a:spAutoFit/>
          </a:bodyPr>
          <a:lstStyle/>
          <a:p>
            <a:r>
              <a:rPr lang="en-US" sz="3200" dirty="0">
                <a:solidFill>
                  <a:srgbClr val="FF0000"/>
                </a:solidFill>
              </a:rPr>
              <a:t>I .</a:t>
            </a:r>
            <a:r>
              <a:rPr lang="en-US" sz="3200" dirty="0" err="1">
                <a:solidFill>
                  <a:srgbClr val="FF0000"/>
                </a:solidFill>
              </a:rPr>
              <a:t>Đặt</a:t>
            </a:r>
            <a:r>
              <a:rPr lang="en-US" sz="3200" dirty="0">
                <a:solidFill>
                  <a:srgbClr val="FF0000"/>
                </a:solidFill>
              </a:rPr>
              <a:t> </a:t>
            </a:r>
            <a:r>
              <a:rPr lang="en-US" sz="3200" dirty="0" err="1">
                <a:solidFill>
                  <a:srgbClr val="FF0000"/>
                </a:solidFill>
              </a:rPr>
              <a:t>vấn</a:t>
            </a:r>
            <a:r>
              <a:rPr lang="en-US" sz="3200" dirty="0">
                <a:solidFill>
                  <a:srgbClr val="FF0000"/>
                </a:solidFill>
              </a:rPr>
              <a:t> </a:t>
            </a:r>
            <a:r>
              <a:rPr lang="en-US" sz="3200" dirty="0" err="1">
                <a:solidFill>
                  <a:srgbClr val="FF0000"/>
                </a:solidFill>
              </a:rPr>
              <a:t>đề</a:t>
            </a:r>
            <a:r>
              <a:rPr lang="en-US" sz="3200" dirty="0">
                <a:solidFill>
                  <a:srgbClr val="FF0000"/>
                </a:solidFill>
              </a:rPr>
              <a:t> :</a:t>
            </a:r>
          </a:p>
        </p:txBody>
      </p:sp>
      <p:sp>
        <p:nvSpPr>
          <p:cNvPr id="5" name="TextBox 4"/>
          <p:cNvSpPr txBox="1"/>
          <p:nvPr/>
        </p:nvSpPr>
        <p:spPr>
          <a:xfrm>
            <a:off x="76200" y="942845"/>
            <a:ext cx="2819400" cy="584775"/>
          </a:xfrm>
          <a:prstGeom prst="rect">
            <a:avLst/>
          </a:prstGeom>
          <a:noFill/>
        </p:spPr>
        <p:txBody>
          <a:bodyPr wrap="square" rtlCol="0">
            <a:spAutoFit/>
          </a:bodyPr>
          <a:lstStyle/>
          <a:p>
            <a:r>
              <a:rPr lang="en-US" sz="3200" dirty="0">
                <a:solidFill>
                  <a:srgbClr val="FF0000"/>
                </a:solidFill>
              </a:rPr>
              <a:t>II .</a:t>
            </a:r>
            <a:r>
              <a:rPr lang="en-US" sz="3200" dirty="0" err="1">
                <a:solidFill>
                  <a:srgbClr val="FF0000"/>
                </a:solidFill>
              </a:rPr>
              <a:t>Bài</a:t>
            </a:r>
            <a:r>
              <a:rPr lang="en-US" sz="3200" dirty="0">
                <a:solidFill>
                  <a:srgbClr val="FF0000"/>
                </a:solidFill>
              </a:rPr>
              <a:t> </a:t>
            </a:r>
            <a:r>
              <a:rPr lang="en-US" sz="3200" dirty="0" err="1">
                <a:solidFill>
                  <a:srgbClr val="FF0000"/>
                </a:solidFill>
              </a:rPr>
              <a:t>học</a:t>
            </a:r>
            <a:r>
              <a:rPr lang="en-US" sz="3200" dirty="0">
                <a:solidFill>
                  <a:srgbClr val="FF0000"/>
                </a:solidFill>
              </a:rPr>
              <a:t> :</a:t>
            </a:r>
          </a:p>
        </p:txBody>
      </p:sp>
      <p:sp>
        <p:nvSpPr>
          <p:cNvPr id="7" name="TextBox 6"/>
          <p:cNvSpPr txBox="1"/>
          <p:nvPr/>
        </p:nvSpPr>
        <p:spPr>
          <a:xfrm>
            <a:off x="381000" y="1430635"/>
            <a:ext cx="8534400" cy="5016758"/>
          </a:xfrm>
          <a:prstGeom prst="rect">
            <a:avLst/>
          </a:prstGeom>
          <a:noFill/>
        </p:spPr>
        <p:txBody>
          <a:bodyPr wrap="square" rtlCol="0">
            <a:spAutoFit/>
          </a:bodyPr>
          <a:lstStyle/>
          <a:p>
            <a:r>
              <a:rPr lang="vi-VN" sz="3200" b="1" i="1" dirty="0">
                <a:solidFill>
                  <a:srgbClr val="FF0000"/>
                </a:solidFill>
              </a:rPr>
              <a:t>4. Thực hành</a:t>
            </a:r>
            <a:endParaRPr lang="en-US" sz="3200" dirty="0">
              <a:latin typeface="+mj-lt"/>
            </a:endParaRPr>
          </a:p>
          <a:p>
            <a:r>
              <a:rPr lang="vi-VN" sz="3200" dirty="0"/>
              <a:t>- Các bước khi thực hiện hành vi tiêu dùng: </a:t>
            </a:r>
            <a:endParaRPr lang="en-US" sz="3200" dirty="0"/>
          </a:p>
          <a:p>
            <a:r>
              <a:rPr lang="vi-VN" sz="3200" dirty="0"/>
              <a:t>+ Nhận biết nhu cầu </a:t>
            </a:r>
            <a:endParaRPr lang="en-US" sz="3200" dirty="0"/>
          </a:p>
          <a:p>
            <a:r>
              <a:rPr lang="vi-VN" sz="3200" dirty="0"/>
              <a:t>+ Tìm kiếm thông tin </a:t>
            </a:r>
            <a:endParaRPr lang="en-US" sz="3200" dirty="0"/>
          </a:p>
          <a:p>
            <a:r>
              <a:rPr lang="vi-VN" sz="3200" dirty="0"/>
              <a:t>+ Đánh giá các phương án </a:t>
            </a:r>
            <a:endParaRPr lang="en-US" sz="3200" dirty="0"/>
          </a:p>
          <a:p>
            <a:r>
              <a:rPr lang="vi-VN" sz="3200" dirty="0"/>
              <a:t>+ Quyết định mua </a:t>
            </a:r>
            <a:endParaRPr lang="en-US" sz="3200" dirty="0"/>
          </a:p>
          <a:p>
            <a:r>
              <a:rPr lang="vi-VN" sz="3200" dirty="0"/>
              <a:t>+ Đánh giá sau khi mua</a:t>
            </a:r>
            <a:endParaRPr lang="en-US" sz="3200" dirty="0">
              <a:latin typeface="+mj-lt"/>
            </a:endParaRPr>
          </a:p>
          <a:p>
            <a:endParaRPr lang="en-US" sz="3200" dirty="0"/>
          </a:p>
          <a:p>
            <a:endParaRPr lang="en-US" sz="3200" dirty="0">
              <a:latin typeface="+mj-lt"/>
            </a:endParaRPr>
          </a:p>
          <a:p>
            <a:r>
              <a:rPr lang="en-US" sz="3200" dirty="0">
                <a:solidFill>
                  <a:srgbClr val="FF0000"/>
                </a:solidFill>
                <a:latin typeface="+mj-lt"/>
              </a:rPr>
              <a:t> </a:t>
            </a:r>
          </a:p>
        </p:txBody>
      </p:sp>
    </p:spTree>
    <p:extLst>
      <p:ext uri="{BB962C8B-B14F-4D97-AF65-F5344CB8AC3E}">
        <p14:creationId xmlns:p14="http://schemas.microsoft.com/office/powerpoint/2010/main" val="1959972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 y="-304800"/>
            <a:ext cx="1898468" cy="2438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3258256"/>
            <a:ext cx="1555089" cy="3599744"/>
          </a:xfrm>
          <a:prstGeom prst="rect">
            <a:avLst/>
          </a:prstGeom>
        </p:spPr>
      </p:pic>
      <p:sp>
        <p:nvSpPr>
          <p:cNvPr id="5" name="Cloud 4"/>
          <p:cNvSpPr/>
          <p:nvPr/>
        </p:nvSpPr>
        <p:spPr>
          <a:xfrm>
            <a:off x="5410200" y="304800"/>
            <a:ext cx="3429000" cy="26670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70C0"/>
                </a:solidFill>
              </a:rPr>
              <a:t>Em</a:t>
            </a:r>
            <a:r>
              <a:rPr lang="en-US" sz="3200" dirty="0">
                <a:solidFill>
                  <a:srgbClr val="0070C0"/>
                </a:solidFill>
              </a:rPr>
              <a:t> </a:t>
            </a:r>
            <a:r>
              <a:rPr lang="en-US" sz="3200" dirty="0" err="1">
                <a:solidFill>
                  <a:srgbClr val="0070C0"/>
                </a:solidFill>
              </a:rPr>
              <a:t>hãy</a:t>
            </a:r>
            <a:r>
              <a:rPr lang="en-US" sz="3200" dirty="0">
                <a:solidFill>
                  <a:srgbClr val="0070C0"/>
                </a:solidFill>
              </a:rPr>
              <a:t> chia </a:t>
            </a:r>
            <a:r>
              <a:rPr lang="en-US" sz="3200" dirty="0" err="1">
                <a:solidFill>
                  <a:srgbClr val="0070C0"/>
                </a:solidFill>
              </a:rPr>
              <a:t>sẻ</a:t>
            </a:r>
            <a:r>
              <a:rPr lang="en-US" sz="3200" dirty="0">
                <a:solidFill>
                  <a:srgbClr val="0070C0"/>
                </a:solidFill>
              </a:rPr>
              <a:t> </a:t>
            </a:r>
            <a:r>
              <a:rPr lang="en-US" sz="3200" dirty="0" err="1">
                <a:solidFill>
                  <a:srgbClr val="0070C0"/>
                </a:solidFill>
              </a:rPr>
              <a:t>cách</a:t>
            </a:r>
            <a:r>
              <a:rPr lang="en-US" sz="3200" dirty="0">
                <a:solidFill>
                  <a:srgbClr val="0070C0"/>
                </a:solidFill>
              </a:rPr>
              <a:t> </a:t>
            </a:r>
            <a:r>
              <a:rPr lang="en-US" sz="3200" dirty="0" err="1">
                <a:solidFill>
                  <a:srgbClr val="0070C0"/>
                </a:solidFill>
              </a:rPr>
              <a:t>tiêu</a:t>
            </a:r>
            <a:r>
              <a:rPr lang="en-US" sz="3200" dirty="0">
                <a:solidFill>
                  <a:srgbClr val="0070C0"/>
                </a:solidFill>
              </a:rPr>
              <a:t> </a:t>
            </a:r>
            <a:r>
              <a:rPr lang="en-US" sz="3200" dirty="0" err="1">
                <a:solidFill>
                  <a:srgbClr val="0070C0"/>
                </a:solidFill>
              </a:rPr>
              <a:t>tiền</a:t>
            </a:r>
            <a:r>
              <a:rPr lang="en-US" sz="3200" dirty="0">
                <a:solidFill>
                  <a:srgbClr val="0070C0"/>
                </a:solidFill>
              </a:rPr>
              <a:t> </a:t>
            </a:r>
            <a:r>
              <a:rPr lang="en-US" sz="3200" dirty="0" err="1">
                <a:solidFill>
                  <a:srgbClr val="0070C0"/>
                </a:solidFill>
              </a:rPr>
              <a:t>của</a:t>
            </a:r>
            <a:r>
              <a:rPr lang="en-US" sz="3200" dirty="0">
                <a:solidFill>
                  <a:srgbClr val="0070C0"/>
                </a:solidFill>
              </a:rPr>
              <a:t> </a:t>
            </a:r>
            <a:r>
              <a:rPr lang="en-US" sz="3200" dirty="0" err="1">
                <a:solidFill>
                  <a:srgbClr val="0070C0"/>
                </a:solidFill>
              </a:rPr>
              <a:t>mình</a:t>
            </a:r>
            <a:r>
              <a:rPr lang="en-US" sz="3200" dirty="0">
                <a:solidFill>
                  <a:srgbClr val="0070C0"/>
                </a:solidFill>
              </a:rPr>
              <a:t> ?</a:t>
            </a:r>
            <a:endParaRPr lang="en-US" sz="1600" dirty="0">
              <a:solidFill>
                <a:srgbClr val="0070C0"/>
              </a:solidFill>
            </a:endParaRPr>
          </a:p>
        </p:txBody>
      </p:sp>
      <p:sp>
        <p:nvSpPr>
          <p:cNvPr id="6" name="Cloud 5"/>
          <p:cNvSpPr/>
          <p:nvPr/>
        </p:nvSpPr>
        <p:spPr>
          <a:xfrm rot="19889253">
            <a:off x="-36386" y="1803537"/>
            <a:ext cx="6021370" cy="425083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t>Nếu</a:t>
            </a:r>
            <a:r>
              <a:rPr lang="en-US" sz="4400" b="1" dirty="0"/>
              <a:t> </a:t>
            </a:r>
            <a:r>
              <a:rPr lang="en-US" sz="4400" b="1" dirty="0" err="1"/>
              <a:t>giàu</a:t>
            </a:r>
            <a:r>
              <a:rPr lang="en-US" sz="4400" b="1" dirty="0"/>
              <a:t> </a:t>
            </a:r>
            <a:r>
              <a:rPr lang="en-US" sz="4400" b="1" dirty="0" err="1"/>
              <a:t>có</a:t>
            </a:r>
            <a:r>
              <a:rPr lang="en-US" sz="4400" b="1" dirty="0"/>
              <a:t>, </a:t>
            </a:r>
            <a:r>
              <a:rPr lang="en-US" sz="4400" b="1" dirty="0" err="1"/>
              <a:t>thì</a:t>
            </a:r>
            <a:r>
              <a:rPr lang="en-US" sz="4400" b="1" dirty="0"/>
              <a:t> </a:t>
            </a:r>
            <a:r>
              <a:rPr lang="en-US" sz="4400" b="1" dirty="0" err="1"/>
              <a:t>em</a:t>
            </a:r>
            <a:r>
              <a:rPr lang="en-US" sz="4400" b="1" dirty="0"/>
              <a:t> </a:t>
            </a:r>
            <a:r>
              <a:rPr lang="en-US" sz="4400" b="1" dirty="0" err="1"/>
              <a:t>sẽ</a:t>
            </a:r>
            <a:r>
              <a:rPr lang="en-US" sz="4400" b="1" dirty="0"/>
              <a:t> </a:t>
            </a:r>
            <a:r>
              <a:rPr lang="en-US" sz="4400" b="1" dirty="0" err="1"/>
              <a:t>tiêu</a:t>
            </a:r>
            <a:r>
              <a:rPr lang="en-US" sz="4400" b="1" dirty="0"/>
              <a:t> </a:t>
            </a:r>
            <a:r>
              <a:rPr lang="en-US" sz="4400" b="1" dirty="0" err="1"/>
              <a:t>tiền</a:t>
            </a:r>
            <a:r>
              <a:rPr lang="en-US" sz="4400" b="1" dirty="0"/>
              <a:t> </a:t>
            </a:r>
            <a:r>
              <a:rPr lang="en-US" sz="4400" b="1" dirty="0" err="1"/>
              <a:t>vào</a:t>
            </a:r>
            <a:r>
              <a:rPr lang="en-US" sz="4400" b="1" dirty="0"/>
              <a:t> </a:t>
            </a:r>
            <a:r>
              <a:rPr lang="en-US" sz="4400" b="1" dirty="0" err="1"/>
              <a:t>việc</a:t>
            </a:r>
            <a:r>
              <a:rPr lang="en-US" sz="4400" b="1" dirty="0"/>
              <a:t> </a:t>
            </a:r>
            <a:r>
              <a:rPr lang="en-US" sz="4400" b="1" dirty="0" err="1"/>
              <a:t>gì</a:t>
            </a:r>
            <a:r>
              <a:rPr lang="en-US" sz="4400" b="1" dirty="0"/>
              <a:t> ?</a:t>
            </a:r>
            <a:endParaRPr lang="en-US" b="1" dirty="0"/>
          </a:p>
        </p:txBody>
      </p:sp>
    </p:spTree>
    <p:extLst>
      <p:ext uri="{BB962C8B-B14F-4D97-AF65-F5344CB8AC3E}">
        <p14:creationId xmlns:p14="http://schemas.microsoft.com/office/powerpoint/2010/main" val="1440146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36" y="2133600"/>
            <a:ext cx="5876332" cy="3662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1" y="379274"/>
            <a:ext cx="9178636" cy="923330"/>
          </a:xfrm>
          <a:prstGeom prst="rect">
            <a:avLst/>
          </a:prstGeom>
          <a:noFill/>
        </p:spPr>
        <p:txBody>
          <a:bodyPr wrap="square" rtlCol="0">
            <a:spAutoFit/>
          </a:bodyPr>
          <a:lstStyle/>
          <a:p>
            <a:r>
              <a:rPr lang="en-US" sz="2800" dirty="0">
                <a:solidFill>
                  <a:srgbClr val="FF0000"/>
                </a:solidFill>
              </a:rPr>
              <a:t>CHỦ ĐỀ : </a:t>
            </a:r>
            <a:r>
              <a:rPr lang="en-US" sz="5400" b="1" dirty="0">
                <a:solidFill>
                  <a:srgbClr val="FF0000"/>
                </a:solidFill>
              </a:rPr>
              <a:t>TIÊU DÙNG THÔNG MINH</a:t>
            </a:r>
            <a:endParaRPr lang="en-US" b="1" dirty="0">
              <a:solidFill>
                <a:srgbClr val="FF0000"/>
              </a:solidFill>
            </a:endParaRPr>
          </a:p>
        </p:txBody>
      </p:sp>
      <p:sp>
        <p:nvSpPr>
          <p:cNvPr id="6" name="TextBox 5"/>
          <p:cNvSpPr txBox="1"/>
          <p:nvPr/>
        </p:nvSpPr>
        <p:spPr>
          <a:xfrm>
            <a:off x="5257800" y="6172200"/>
            <a:ext cx="3581400" cy="461665"/>
          </a:xfrm>
          <a:prstGeom prst="rect">
            <a:avLst/>
          </a:prstGeom>
          <a:noFill/>
        </p:spPr>
        <p:txBody>
          <a:bodyPr wrap="square" rtlCol="0">
            <a:spAutoFit/>
          </a:bodyPr>
          <a:lstStyle/>
          <a:p>
            <a:r>
              <a:rPr lang="en-US" sz="2400" b="1" dirty="0">
                <a:solidFill>
                  <a:srgbClr val="00B050"/>
                </a:solidFill>
              </a:rPr>
              <a:t>GV : </a:t>
            </a:r>
            <a:r>
              <a:rPr lang="en-US" sz="2400" b="1" dirty="0" err="1">
                <a:solidFill>
                  <a:srgbClr val="00B050"/>
                </a:solidFill>
              </a:rPr>
              <a:t>Trần</a:t>
            </a:r>
            <a:r>
              <a:rPr lang="en-US" sz="2400" b="1" dirty="0">
                <a:solidFill>
                  <a:srgbClr val="00B050"/>
                </a:solidFill>
              </a:rPr>
              <a:t> </a:t>
            </a:r>
            <a:r>
              <a:rPr lang="en-US" sz="2400" b="1" dirty="0" err="1">
                <a:solidFill>
                  <a:srgbClr val="00B050"/>
                </a:solidFill>
              </a:rPr>
              <a:t>Thị</a:t>
            </a:r>
            <a:r>
              <a:rPr lang="en-US" sz="2400" b="1" dirty="0">
                <a:solidFill>
                  <a:srgbClr val="00B050"/>
                </a:solidFill>
              </a:rPr>
              <a:t> </a:t>
            </a:r>
            <a:r>
              <a:rPr lang="en-US" sz="2400" b="1" dirty="0" err="1">
                <a:solidFill>
                  <a:srgbClr val="00B050"/>
                </a:solidFill>
              </a:rPr>
              <a:t>Thanh</a:t>
            </a:r>
            <a:r>
              <a:rPr lang="en-US" sz="2400" b="1" dirty="0">
                <a:solidFill>
                  <a:srgbClr val="00B050"/>
                </a:solidFill>
              </a:rPr>
              <a:t> </a:t>
            </a:r>
            <a:r>
              <a:rPr lang="en-US" sz="2400" b="1" dirty="0" err="1">
                <a:solidFill>
                  <a:srgbClr val="00B050"/>
                </a:solidFill>
              </a:rPr>
              <a:t>Danh</a:t>
            </a:r>
            <a:endParaRPr lang="en-US" b="1" dirty="0">
              <a:solidFill>
                <a:srgbClr val="00B050"/>
              </a:solidFill>
            </a:endParaRPr>
          </a:p>
        </p:txBody>
      </p:sp>
    </p:spTree>
    <p:extLst>
      <p:ext uri="{BB962C8B-B14F-4D97-AF65-F5344CB8AC3E}">
        <p14:creationId xmlns:p14="http://schemas.microsoft.com/office/powerpoint/2010/main" val="1638105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799" y="-22703"/>
            <a:ext cx="9777854" cy="7380015"/>
          </a:xfrm>
        </p:spPr>
      </p:pic>
      <p:sp>
        <p:nvSpPr>
          <p:cNvPr id="5" name="TextBox 4"/>
          <p:cNvSpPr txBox="1"/>
          <p:nvPr/>
        </p:nvSpPr>
        <p:spPr>
          <a:xfrm>
            <a:off x="838200" y="533400"/>
            <a:ext cx="7391400" cy="369332"/>
          </a:xfrm>
          <a:prstGeom prst="rect">
            <a:avLst/>
          </a:prstGeom>
          <a:noFill/>
        </p:spPr>
        <p:txBody>
          <a:bodyPr wrap="square" rtlCol="0">
            <a:spAutoFit/>
          </a:bodyPr>
          <a:lstStyle/>
          <a:p>
            <a:endParaRPr lang="en-US" dirty="0"/>
          </a:p>
        </p:txBody>
      </p:sp>
      <p:sp>
        <p:nvSpPr>
          <p:cNvPr id="7" name="TextBox 6"/>
          <p:cNvSpPr txBox="1"/>
          <p:nvPr/>
        </p:nvSpPr>
        <p:spPr>
          <a:xfrm>
            <a:off x="838200" y="238512"/>
            <a:ext cx="7467600" cy="6124754"/>
          </a:xfrm>
          <a:prstGeom prst="rect">
            <a:avLst/>
          </a:prstGeom>
          <a:noFill/>
        </p:spPr>
        <p:txBody>
          <a:bodyPr wrap="square" rtlCol="0" anchor="ctr">
            <a:spAutoFit/>
          </a:bodyPr>
          <a:lstStyle/>
          <a:p>
            <a:r>
              <a:rPr lang="en-US" sz="2800" b="1" i="1" u="sng" dirty="0" err="1"/>
              <a:t>Thông</a:t>
            </a:r>
            <a:r>
              <a:rPr lang="en-US" sz="2800" b="1" i="1" u="sng" dirty="0"/>
              <a:t> tin 1</a:t>
            </a:r>
            <a:r>
              <a:rPr lang="en-US" sz="2800" b="1" i="1" dirty="0"/>
              <a:t>.</a:t>
            </a:r>
            <a:r>
              <a:rPr lang="en-US" sz="2800" dirty="0"/>
              <a:t> </a:t>
            </a:r>
          </a:p>
          <a:p>
            <a:r>
              <a:rPr lang="en-US" sz="2800" dirty="0" err="1"/>
              <a:t>Từ</a:t>
            </a:r>
            <a:r>
              <a:rPr lang="en-US" sz="2800" dirty="0"/>
              <a:t> </a:t>
            </a:r>
            <a:r>
              <a:rPr lang="en-US" sz="2800" dirty="0" err="1"/>
              <a:t>khi</a:t>
            </a:r>
            <a:r>
              <a:rPr lang="en-US" sz="2800" dirty="0"/>
              <a:t> </a:t>
            </a:r>
            <a:r>
              <a:rPr lang="en-US" sz="2800" dirty="0" err="1"/>
              <a:t>lên</a:t>
            </a:r>
            <a:r>
              <a:rPr lang="en-US" sz="2800" dirty="0"/>
              <a:t> </a:t>
            </a:r>
            <a:r>
              <a:rPr lang="en-US" sz="2800" dirty="0" err="1"/>
              <a:t>cấp</a:t>
            </a:r>
            <a:r>
              <a:rPr lang="en-US" sz="2800" dirty="0"/>
              <a:t> 2, </a:t>
            </a:r>
            <a:r>
              <a:rPr lang="en-US" sz="2800" dirty="0" err="1"/>
              <a:t>bố</a:t>
            </a:r>
            <a:r>
              <a:rPr lang="en-US" sz="2800" dirty="0"/>
              <a:t> </a:t>
            </a:r>
            <a:r>
              <a:rPr lang="en-US" sz="2800" dirty="0" err="1"/>
              <a:t>mẹ</a:t>
            </a:r>
            <a:r>
              <a:rPr lang="en-US" sz="2800" dirty="0"/>
              <a:t> </a:t>
            </a:r>
            <a:r>
              <a:rPr lang="en-US" sz="2800" dirty="0" err="1"/>
              <a:t>thường</a:t>
            </a:r>
            <a:r>
              <a:rPr lang="en-US" sz="2800" dirty="0"/>
              <a:t> </a:t>
            </a:r>
            <a:r>
              <a:rPr lang="en-US" sz="2800" dirty="0" err="1"/>
              <a:t>cho</a:t>
            </a:r>
            <a:r>
              <a:rPr lang="en-US" sz="2800" dirty="0"/>
              <a:t> Mai </a:t>
            </a:r>
            <a:r>
              <a:rPr lang="en-US" sz="2800" dirty="0" err="1"/>
              <a:t>một</a:t>
            </a:r>
            <a:r>
              <a:rPr lang="en-US" sz="2800" dirty="0"/>
              <a:t> </a:t>
            </a:r>
            <a:r>
              <a:rPr lang="en-US" sz="2800" dirty="0" err="1"/>
              <a:t>số</a:t>
            </a:r>
            <a:r>
              <a:rPr lang="en-US" sz="2800" dirty="0"/>
              <a:t> </a:t>
            </a:r>
            <a:r>
              <a:rPr lang="en-US" sz="2800" dirty="0" err="1"/>
              <a:t>tiền</a:t>
            </a:r>
            <a:r>
              <a:rPr lang="en-US" sz="2800" dirty="0"/>
              <a:t> </a:t>
            </a:r>
            <a:r>
              <a:rPr lang="en-US" sz="2800" dirty="0" err="1"/>
              <a:t>nhỏ</a:t>
            </a:r>
            <a:r>
              <a:rPr lang="en-US" sz="2800" dirty="0"/>
              <a:t> </a:t>
            </a:r>
            <a:r>
              <a:rPr lang="en-US" sz="2800" dirty="0" err="1"/>
              <a:t>để</a:t>
            </a:r>
            <a:r>
              <a:rPr lang="en-US" sz="2800" dirty="0"/>
              <a:t> </a:t>
            </a:r>
            <a:r>
              <a:rPr lang="en-US" sz="2800" dirty="0" err="1"/>
              <a:t>tiêu</a:t>
            </a:r>
            <a:r>
              <a:rPr lang="en-US" sz="2800" dirty="0"/>
              <a:t> </a:t>
            </a:r>
            <a:r>
              <a:rPr lang="en-US" sz="2800" dirty="0" err="1"/>
              <a:t>dùng</a:t>
            </a:r>
            <a:r>
              <a:rPr lang="en-US" sz="2800" dirty="0"/>
              <a:t> </a:t>
            </a:r>
            <a:r>
              <a:rPr lang="en-US" sz="2800" dirty="0" err="1"/>
              <a:t>hàng</a:t>
            </a:r>
            <a:r>
              <a:rPr lang="en-US" sz="2800" dirty="0"/>
              <a:t> </a:t>
            </a:r>
            <a:r>
              <a:rPr lang="en-US" sz="2800" dirty="0" err="1"/>
              <a:t>tháng</a:t>
            </a:r>
            <a:r>
              <a:rPr lang="en-US" sz="2800" dirty="0"/>
              <a:t>. Mai </a:t>
            </a:r>
            <a:r>
              <a:rPr lang="en-US" sz="2800" dirty="0" err="1"/>
              <a:t>rất</a:t>
            </a:r>
            <a:r>
              <a:rPr lang="en-US" sz="2800" dirty="0"/>
              <a:t> </a:t>
            </a:r>
            <a:r>
              <a:rPr lang="en-US" sz="2800" dirty="0" err="1"/>
              <a:t>trân</a:t>
            </a:r>
            <a:r>
              <a:rPr lang="en-US" sz="2800" dirty="0"/>
              <a:t> </a:t>
            </a:r>
            <a:r>
              <a:rPr lang="en-US" sz="2800" dirty="0" err="1"/>
              <a:t>trọng</a:t>
            </a:r>
            <a:r>
              <a:rPr lang="en-US" sz="2800" dirty="0"/>
              <a:t> </a:t>
            </a:r>
            <a:r>
              <a:rPr lang="en-US" sz="2800" dirty="0" err="1"/>
              <a:t>và</a:t>
            </a:r>
            <a:r>
              <a:rPr lang="en-US" sz="2800" dirty="0"/>
              <a:t> </a:t>
            </a:r>
            <a:r>
              <a:rPr lang="en-US" sz="2800" dirty="0" err="1"/>
              <a:t>luôn</a:t>
            </a:r>
            <a:r>
              <a:rPr lang="en-US" sz="2800" dirty="0"/>
              <a:t> </a:t>
            </a:r>
            <a:r>
              <a:rPr lang="en-US" sz="2800" dirty="0" err="1"/>
              <a:t>tìm</a:t>
            </a:r>
            <a:r>
              <a:rPr lang="en-US" sz="2800" dirty="0"/>
              <a:t> </a:t>
            </a:r>
            <a:r>
              <a:rPr lang="en-US" sz="2800" dirty="0" err="1"/>
              <a:t>cách</a:t>
            </a:r>
            <a:r>
              <a:rPr lang="en-US" sz="2800" dirty="0"/>
              <a:t> </a:t>
            </a:r>
            <a:r>
              <a:rPr lang="en-US" sz="2800" dirty="0" err="1"/>
              <a:t>sử</a:t>
            </a:r>
            <a:r>
              <a:rPr lang="en-US" sz="2800" dirty="0"/>
              <a:t> </a:t>
            </a:r>
            <a:r>
              <a:rPr lang="en-US" sz="2800" dirty="0" err="1"/>
              <a:t>dụng</a:t>
            </a:r>
            <a:r>
              <a:rPr lang="en-US" sz="2800" dirty="0"/>
              <a:t> </a:t>
            </a:r>
            <a:r>
              <a:rPr lang="en-US" sz="2800" dirty="0" err="1"/>
              <a:t>số</a:t>
            </a:r>
            <a:r>
              <a:rPr lang="en-US" sz="2800" dirty="0"/>
              <a:t> </a:t>
            </a:r>
            <a:r>
              <a:rPr lang="en-US" sz="2800" dirty="0" err="1"/>
              <a:t>tiền</a:t>
            </a:r>
            <a:r>
              <a:rPr lang="en-US" sz="2800" dirty="0"/>
              <a:t> </a:t>
            </a:r>
            <a:r>
              <a:rPr lang="en-US" sz="2800" dirty="0" err="1"/>
              <a:t>này</a:t>
            </a:r>
            <a:r>
              <a:rPr lang="en-US" sz="2800" dirty="0"/>
              <a:t> </a:t>
            </a:r>
            <a:r>
              <a:rPr lang="en-US" sz="2800" dirty="0" err="1"/>
              <a:t>một</a:t>
            </a:r>
            <a:r>
              <a:rPr lang="en-US" sz="2800" dirty="0"/>
              <a:t> </a:t>
            </a:r>
            <a:r>
              <a:rPr lang="en-US" sz="2800" dirty="0" err="1"/>
              <a:t>cách</a:t>
            </a:r>
            <a:r>
              <a:rPr lang="en-US" sz="2800" dirty="0"/>
              <a:t> </a:t>
            </a:r>
            <a:r>
              <a:rPr lang="en-US" sz="2800" dirty="0" err="1"/>
              <a:t>hợp</a:t>
            </a:r>
            <a:r>
              <a:rPr lang="en-US" sz="2800" dirty="0"/>
              <a:t> </a:t>
            </a:r>
            <a:r>
              <a:rPr lang="en-US" sz="2800" dirty="0" err="1"/>
              <a:t>lí</a:t>
            </a:r>
            <a:r>
              <a:rPr lang="en-US" sz="2800" dirty="0"/>
              <a:t>. </a:t>
            </a:r>
            <a:r>
              <a:rPr lang="en-US" sz="2800" dirty="0" err="1"/>
              <a:t>Mỗi</a:t>
            </a:r>
            <a:r>
              <a:rPr lang="en-US" sz="2800" dirty="0"/>
              <a:t> </a:t>
            </a:r>
            <a:r>
              <a:rPr lang="en-US" sz="2800" dirty="0" err="1"/>
              <a:t>lần</a:t>
            </a:r>
            <a:r>
              <a:rPr lang="en-US" sz="2800" dirty="0"/>
              <a:t> </a:t>
            </a:r>
            <a:r>
              <a:rPr lang="en-US" sz="2800" dirty="0" err="1"/>
              <a:t>định</a:t>
            </a:r>
            <a:r>
              <a:rPr lang="en-US" sz="2800" dirty="0"/>
              <a:t> chi </a:t>
            </a:r>
            <a:r>
              <a:rPr lang="en-US" sz="2800" dirty="0" err="1"/>
              <a:t>tiêu</a:t>
            </a:r>
            <a:r>
              <a:rPr lang="en-US" sz="2800" dirty="0"/>
              <a:t> </a:t>
            </a:r>
            <a:r>
              <a:rPr lang="en-US" sz="2800" dirty="0" err="1"/>
              <a:t>gì</a:t>
            </a:r>
            <a:r>
              <a:rPr lang="en-US" sz="2800" dirty="0"/>
              <a:t> Mai </a:t>
            </a:r>
            <a:r>
              <a:rPr lang="en-US" sz="2800" dirty="0" err="1"/>
              <a:t>đều</a:t>
            </a:r>
            <a:r>
              <a:rPr lang="en-US" sz="2800" dirty="0"/>
              <a:t> </a:t>
            </a:r>
            <a:r>
              <a:rPr lang="en-US" sz="2800" dirty="0" err="1"/>
              <a:t>tìm</a:t>
            </a:r>
            <a:r>
              <a:rPr lang="en-US" sz="2800" dirty="0"/>
              <a:t> </a:t>
            </a:r>
            <a:r>
              <a:rPr lang="en-US" sz="2800" dirty="0" err="1"/>
              <a:t>hiểu</a:t>
            </a:r>
            <a:r>
              <a:rPr lang="en-US" sz="2800" dirty="0"/>
              <a:t> </a:t>
            </a:r>
            <a:r>
              <a:rPr lang="en-US" sz="2800" dirty="0" err="1"/>
              <a:t>thông</a:t>
            </a:r>
            <a:r>
              <a:rPr lang="en-US" sz="2800" dirty="0"/>
              <a:t> tin </a:t>
            </a:r>
            <a:r>
              <a:rPr lang="en-US" sz="2800" dirty="0" err="1"/>
              <a:t>về</a:t>
            </a:r>
            <a:r>
              <a:rPr lang="en-US" sz="2800" dirty="0"/>
              <a:t> </a:t>
            </a:r>
            <a:r>
              <a:rPr lang="en-US" sz="2800" dirty="0" err="1"/>
              <a:t>sản</a:t>
            </a:r>
            <a:r>
              <a:rPr lang="en-US" sz="2800" dirty="0"/>
              <a:t> </a:t>
            </a:r>
            <a:r>
              <a:rPr lang="en-US" sz="2800" dirty="0" err="1"/>
              <a:t>phẩm</a:t>
            </a:r>
            <a:r>
              <a:rPr lang="en-US" sz="2800" dirty="0"/>
              <a:t> </a:t>
            </a:r>
            <a:r>
              <a:rPr lang="en-US" sz="2800" dirty="0" err="1"/>
              <a:t>mình</a:t>
            </a:r>
            <a:r>
              <a:rPr lang="en-US" sz="2800" dirty="0"/>
              <a:t> </a:t>
            </a:r>
            <a:r>
              <a:rPr lang="en-US" sz="2800" dirty="0" err="1"/>
              <a:t>định</a:t>
            </a:r>
            <a:r>
              <a:rPr lang="en-US" sz="2800" dirty="0"/>
              <a:t> </a:t>
            </a:r>
            <a:r>
              <a:rPr lang="en-US" sz="2800" dirty="0" err="1"/>
              <a:t>mua</a:t>
            </a:r>
            <a:r>
              <a:rPr lang="en-US" sz="2800" dirty="0"/>
              <a:t> </a:t>
            </a:r>
            <a:r>
              <a:rPr lang="en-US" sz="2800" dirty="0" err="1"/>
              <a:t>như</a:t>
            </a:r>
            <a:r>
              <a:rPr lang="en-US" sz="2800" dirty="0"/>
              <a:t> </a:t>
            </a:r>
            <a:r>
              <a:rPr lang="en-US" sz="2800" dirty="0" err="1"/>
              <a:t>giá</a:t>
            </a:r>
            <a:r>
              <a:rPr lang="en-US" sz="2800" dirty="0"/>
              <a:t> </a:t>
            </a:r>
            <a:r>
              <a:rPr lang="en-US" sz="2800" dirty="0" err="1"/>
              <a:t>cả</a:t>
            </a:r>
            <a:r>
              <a:rPr lang="en-US" sz="2800" dirty="0"/>
              <a:t>, </a:t>
            </a:r>
            <a:r>
              <a:rPr lang="en-US" sz="2800" dirty="0" err="1"/>
              <a:t>chất</a:t>
            </a:r>
            <a:r>
              <a:rPr lang="en-US" sz="2800" dirty="0"/>
              <a:t> </a:t>
            </a:r>
            <a:r>
              <a:rPr lang="en-US" sz="2800" dirty="0" err="1"/>
              <a:t>lượng</a:t>
            </a:r>
            <a:r>
              <a:rPr lang="en-US" sz="2800" dirty="0"/>
              <a:t> hay </a:t>
            </a:r>
            <a:r>
              <a:rPr lang="en-US" sz="2800" dirty="0" err="1"/>
              <a:t>các</a:t>
            </a:r>
            <a:r>
              <a:rPr lang="en-US" sz="2800" dirty="0"/>
              <a:t> </a:t>
            </a:r>
            <a:r>
              <a:rPr lang="en-US" sz="2800" dirty="0" err="1"/>
              <a:t>chương</a:t>
            </a:r>
            <a:r>
              <a:rPr lang="en-US" sz="2800" dirty="0"/>
              <a:t> </a:t>
            </a:r>
            <a:r>
              <a:rPr lang="en-US" sz="2800" dirty="0" err="1"/>
              <a:t>trình</a:t>
            </a:r>
            <a:r>
              <a:rPr lang="en-US" sz="2800" dirty="0"/>
              <a:t> </a:t>
            </a:r>
            <a:r>
              <a:rPr lang="en-US" sz="2800" dirty="0" err="1"/>
              <a:t>khuyến</a:t>
            </a:r>
            <a:r>
              <a:rPr lang="en-US" sz="2800" dirty="0"/>
              <a:t> </a:t>
            </a:r>
            <a:r>
              <a:rPr lang="en-US" sz="2800" dirty="0" err="1"/>
              <a:t>mại</a:t>
            </a:r>
            <a:r>
              <a:rPr lang="en-US" sz="2800" dirty="0"/>
              <a:t>. </a:t>
            </a:r>
            <a:r>
              <a:rPr lang="en-US" sz="2800" dirty="0" err="1"/>
              <a:t>Có</a:t>
            </a:r>
            <a:r>
              <a:rPr lang="en-US" sz="2800" dirty="0"/>
              <a:t> </a:t>
            </a:r>
            <a:r>
              <a:rPr lang="en-US" sz="2800" dirty="0" err="1"/>
              <a:t>lần</a:t>
            </a:r>
            <a:r>
              <a:rPr lang="en-US" sz="2800" dirty="0"/>
              <a:t>, </a:t>
            </a:r>
            <a:r>
              <a:rPr lang="en-US" sz="2800" dirty="0" err="1"/>
              <a:t>thấy</a:t>
            </a:r>
            <a:r>
              <a:rPr lang="en-US" sz="2800" dirty="0"/>
              <a:t> </a:t>
            </a:r>
            <a:r>
              <a:rPr lang="en-US" sz="2800" dirty="0" err="1"/>
              <a:t>xe</a:t>
            </a:r>
            <a:r>
              <a:rPr lang="en-US" sz="2800" dirty="0"/>
              <a:t> </a:t>
            </a:r>
            <a:r>
              <a:rPr lang="en-US" sz="2800" dirty="0" err="1"/>
              <a:t>đạp</a:t>
            </a:r>
            <a:r>
              <a:rPr lang="en-US" sz="2800" dirty="0"/>
              <a:t> </a:t>
            </a:r>
            <a:r>
              <a:rPr lang="en-US" sz="2800" dirty="0" err="1"/>
              <a:t>điện</a:t>
            </a:r>
            <a:r>
              <a:rPr lang="en-US" sz="2800" dirty="0"/>
              <a:t> </a:t>
            </a:r>
            <a:r>
              <a:rPr lang="en-US" sz="2800" dirty="0" err="1"/>
              <a:t>của</a:t>
            </a:r>
            <a:r>
              <a:rPr lang="en-US" sz="2800" dirty="0"/>
              <a:t> Mai </a:t>
            </a:r>
            <a:r>
              <a:rPr lang="en-US" sz="2800" dirty="0" err="1"/>
              <a:t>đã</a:t>
            </a:r>
            <a:r>
              <a:rPr lang="en-US" sz="2800" dirty="0"/>
              <a:t> </a:t>
            </a:r>
            <a:r>
              <a:rPr lang="en-US" sz="2800" dirty="0" err="1"/>
              <a:t>cũ</a:t>
            </a:r>
            <a:r>
              <a:rPr lang="en-US" sz="2800" dirty="0"/>
              <a:t>, </a:t>
            </a:r>
            <a:r>
              <a:rPr lang="en-US" sz="2800" dirty="0" err="1"/>
              <a:t>bố</a:t>
            </a:r>
            <a:r>
              <a:rPr lang="en-US" sz="2800" dirty="0"/>
              <a:t> </a:t>
            </a:r>
            <a:r>
              <a:rPr lang="en-US" sz="2800" dirty="0" err="1"/>
              <a:t>mẹ</a:t>
            </a:r>
            <a:r>
              <a:rPr lang="en-US" sz="2800" dirty="0"/>
              <a:t> </a:t>
            </a:r>
            <a:r>
              <a:rPr lang="en-US" sz="2800" dirty="0" err="1"/>
              <a:t>muốn</a:t>
            </a:r>
            <a:r>
              <a:rPr lang="en-US" sz="2800" dirty="0"/>
              <a:t> </a:t>
            </a:r>
            <a:r>
              <a:rPr lang="en-US" sz="2800" dirty="0" err="1"/>
              <a:t>mua</a:t>
            </a:r>
            <a:r>
              <a:rPr lang="en-US" sz="2800" dirty="0"/>
              <a:t> </a:t>
            </a:r>
            <a:r>
              <a:rPr lang="en-US" sz="2800" dirty="0" err="1"/>
              <a:t>cho</a:t>
            </a:r>
            <a:r>
              <a:rPr lang="en-US" sz="2800" dirty="0"/>
              <a:t> Mai </a:t>
            </a:r>
            <a:r>
              <a:rPr lang="en-US" sz="2800" dirty="0" err="1"/>
              <a:t>một</a:t>
            </a:r>
            <a:r>
              <a:rPr lang="en-US" sz="2800" dirty="0"/>
              <a:t> </a:t>
            </a:r>
            <a:r>
              <a:rPr lang="en-US" sz="2800" dirty="0" err="1"/>
              <a:t>chiếc</a:t>
            </a:r>
            <a:r>
              <a:rPr lang="en-US" sz="2800" dirty="0"/>
              <a:t> </a:t>
            </a:r>
            <a:r>
              <a:rPr lang="en-US" sz="2800" dirty="0" err="1"/>
              <a:t>xe</a:t>
            </a:r>
            <a:r>
              <a:rPr lang="en-US" sz="2800" dirty="0"/>
              <a:t> </a:t>
            </a:r>
            <a:r>
              <a:rPr lang="en-US" sz="2800" dirty="0" err="1"/>
              <a:t>mới</a:t>
            </a:r>
            <a:r>
              <a:rPr lang="en-US" sz="2800" dirty="0"/>
              <a:t> </a:t>
            </a:r>
            <a:r>
              <a:rPr lang="en-US" sz="2800" dirty="0" err="1"/>
              <a:t>nhưng</a:t>
            </a:r>
            <a:r>
              <a:rPr lang="en-US" sz="2800" dirty="0"/>
              <a:t> </a:t>
            </a:r>
            <a:r>
              <a:rPr lang="en-US" sz="2800" dirty="0" err="1"/>
              <a:t>sau</a:t>
            </a:r>
            <a:r>
              <a:rPr lang="en-US" sz="2800" dirty="0"/>
              <a:t> </a:t>
            </a:r>
            <a:r>
              <a:rPr lang="en-US" sz="2800" dirty="0" err="1"/>
              <a:t>khi</a:t>
            </a:r>
            <a:r>
              <a:rPr lang="en-US" sz="2800" dirty="0"/>
              <a:t> </a:t>
            </a:r>
            <a:r>
              <a:rPr lang="en-US" sz="2800" dirty="0" err="1"/>
              <a:t>khảo</a:t>
            </a:r>
            <a:r>
              <a:rPr lang="en-US" sz="2800" dirty="0"/>
              <a:t> </a:t>
            </a:r>
            <a:r>
              <a:rPr lang="en-US" sz="2800" dirty="0" err="1"/>
              <a:t>sát</a:t>
            </a:r>
            <a:r>
              <a:rPr lang="en-US" sz="2800" dirty="0"/>
              <a:t> </a:t>
            </a:r>
            <a:r>
              <a:rPr lang="en-US" sz="2800" dirty="0" err="1"/>
              <a:t>giá</a:t>
            </a:r>
            <a:r>
              <a:rPr lang="en-US" sz="2800" dirty="0"/>
              <a:t> </a:t>
            </a:r>
            <a:r>
              <a:rPr lang="en-US" sz="2800" dirty="0" err="1"/>
              <a:t>cả</a:t>
            </a:r>
            <a:r>
              <a:rPr lang="en-US" sz="2800" dirty="0"/>
              <a:t> </a:t>
            </a:r>
            <a:r>
              <a:rPr lang="en-US" sz="2800" dirty="0" err="1"/>
              <a:t>trên</a:t>
            </a:r>
            <a:r>
              <a:rPr lang="en-US" sz="2800" dirty="0"/>
              <a:t> </a:t>
            </a:r>
            <a:r>
              <a:rPr lang="en-US" sz="2800" dirty="0" err="1"/>
              <a:t>mạng</a:t>
            </a:r>
            <a:r>
              <a:rPr lang="en-US" sz="2800" dirty="0"/>
              <a:t>, Mai </a:t>
            </a:r>
            <a:r>
              <a:rPr lang="en-US" sz="2800" dirty="0" err="1"/>
              <a:t>nói</a:t>
            </a:r>
            <a:r>
              <a:rPr lang="en-US" sz="2800" dirty="0"/>
              <a:t> </a:t>
            </a:r>
            <a:r>
              <a:rPr lang="en-US" sz="2800" dirty="0" err="1"/>
              <a:t>với</a:t>
            </a:r>
            <a:r>
              <a:rPr lang="en-US" sz="2800" dirty="0"/>
              <a:t> </a:t>
            </a:r>
            <a:r>
              <a:rPr lang="en-US" sz="2800" dirty="0" err="1"/>
              <a:t>bố</a:t>
            </a:r>
            <a:r>
              <a:rPr lang="en-US" sz="2800" dirty="0"/>
              <a:t> </a:t>
            </a:r>
            <a:r>
              <a:rPr lang="en-US" sz="2800" dirty="0" err="1"/>
              <a:t>mẹ</a:t>
            </a:r>
            <a:r>
              <a:rPr lang="en-US" sz="2800" dirty="0"/>
              <a:t> </a:t>
            </a:r>
            <a:r>
              <a:rPr lang="en-US" sz="2800" dirty="0" err="1"/>
              <a:t>đừng</a:t>
            </a:r>
            <a:r>
              <a:rPr lang="en-US" sz="2800" dirty="0"/>
              <a:t> </a:t>
            </a:r>
            <a:r>
              <a:rPr lang="en-US" sz="2800" dirty="0" err="1"/>
              <a:t>mua</a:t>
            </a:r>
            <a:r>
              <a:rPr lang="en-US" sz="2800" dirty="0"/>
              <a:t> </a:t>
            </a:r>
            <a:r>
              <a:rPr lang="en-US" sz="2800" dirty="0" err="1"/>
              <a:t>vội</a:t>
            </a:r>
            <a:r>
              <a:rPr lang="en-US" sz="2800" dirty="0"/>
              <a:t> </a:t>
            </a:r>
            <a:r>
              <a:rPr lang="en-US" sz="2800" dirty="0" err="1"/>
              <a:t>mà</a:t>
            </a:r>
            <a:r>
              <a:rPr lang="en-US" sz="2800" dirty="0"/>
              <a:t> </a:t>
            </a:r>
            <a:r>
              <a:rPr lang="en-US" sz="2800" dirty="0" err="1"/>
              <a:t>hãy</a:t>
            </a:r>
            <a:r>
              <a:rPr lang="en-US" sz="2800" dirty="0"/>
              <a:t> </a:t>
            </a:r>
            <a:r>
              <a:rPr lang="en-US" sz="2800" dirty="0" err="1"/>
              <a:t>chờ</a:t>
            </a:r>
            <a:r>
              <a:rPr lang="en-US" sz="2800" dirty="0"/>
              <a:t> </a:t>
            </a:r>
            <a:r>
              <a:rPr lang="en-US" sz="2800" dirty="0" err="1"/>
              <a:t>đến</a:t>
            </a:r>
            <a:r>
              <a:rPr lang="en-US" sz="2800" dirty="0"/>
              <a:t> </a:t>
            </a:r>
            <a:r>
              <a:rPr lang="en-US" sz="2800" dirty="0" err="1"/>
              <a:t>dịp</a:t>
            </a:r>
            <a:r>
              <a:rPr lang="en-US" sz="2800" dirty="0"/>
              <a:t> </a:t>
            </a:r>
            <a:r>
              <a:rPr lang="en-US" sz="2800" dirty="0" err="1"/>
              <a:t>đầu</a:t>
            </a:r>
            <a:r>
              <a:rPr lang="en-US" sz="2800" dirty="0"/>
              <a:t> </a:t>
            </a:r>
            <a:r>
              <a:rPr lang="en-US" sz="2800" dirty="0" err="1"/>
              <a:t>năm</a:t>
            </a:r>
            <a:r>
              <a:rPr lang="en-US" sz="2800" dirty="0"/>
              <a:t> </a:t>
            </a:r>
            <a:r>
              <a:rPr lang="en-US" sz="2800" dirty="0" err="1"/>
              <a:t>học</a:t>
            </a:r>
            <a:r>
              <a:rPr lang="en-US" sz="2800" dirty="0"/>
              <a:t> </a:t>
            </a:r>
            <a:r>
              <a:rPr lang="en-US" sz="2800" dirty="0" err="1"/>
              <a:t>mới</a:t>
            </a:r>
            <a:r>
              <a:rPr lang="en-US" sz="2800" dirty="0"/>
              <a:t> </a:t>
            </a:r>
            <a:r>
              <a:rPr lang="en-US" sz="2800" dirty="0" err="1"/>
              <a:t>các</a:t>
            </a:r>
            <a:r>
              <a:rPr lang="en-US" sz="2800" dirty="0"/>
              <a:t> </a:t>
            </a:r>
            <a:r>
              <a:rPr lang="en-US" sz="2800" dirty="0" err="1"/>
              <a:t>hãng</a:t>
            </a:r>
            <a:r>
              <a:rPr lang="en-US" sz="2800" dirty="0"/>
              <a:t> </a:t>
            </a:r>
            <a:r>
              <a:rPr lang="en-US" sz="2800" dirty="0" err="1"/>
              <a:t>xe</a:t>
            </a:r>
            <a:r>
              <a:rPr lang="en-US" sz="2800" dirty="0"/>
              <a:t> </a:t>
            </a:r>
            <a:r>
              <a:rPr lang="en-US" sz="2800" dirty="0" err="1"/>
              <a:t>thường</a:t>
            </a:r>
            <a:r>
              <a:rPr lang="en-US" sz="2800" dirty="0"/>
              <a:t> </a:t>
            </a:r>
            <a:r>
              <a:rPr lang="en-US" sz="2800" dirty="0" err="1"/>
              <a:t>có</a:t>
            </a:r>
            <a:r>
              <a:rPr lang="en-US" sz="2800" dirty="0"/>
              <a:t> </a:t>
            </a:r>
            <a:r>
              <a:rPr lang="en-US" sz="2800" dirty="0" err="1"/>
              <a:t>chương</a:t>
            </a:r>
            <a:r>
              <a:rPr lang="en-US" sz="2800" dirty="0"/>
              <a:t> </a:t>
            </a:r>
            <a:r>
              <a:rPr lang="en-US" sz="2800" dirty="0" err="1"/>
              <a:t>trình</a:t>
            </a:r>
            <a:r>
              <a:rPr lang="en-US" sz="2800" dirty="0"/>
              <a:t> </a:t>
            </a:r>
            <a:r>
              <a:rPr lang="en-US" sz="2800" dirty="0" err="1"/>
              <a:t>khuyến</a:t>
            </a:r>
            <a:r>
              <a:rPr lang="en-US" sz="2800" dirty="0"/>
              <a:t> </a:t>
            </a:r>
            <a:r>
              <a:rPr lang="en-US" sz="2800" dirty="0" err="1"/>
              <a:t>mại</a:t>
            </a:r>
            <a:r>
              <a:rPr lang="en-US" sz="2800" dirty="0"/>
              <a:t> </a:t>
            </a:r>
            <a:r>
              <a:rPr lang="en-US" sz="2800" dirty="0" err="1"/>
              <a:t>cho</a:t>
            </a:r>
            <a:r>
              <a:rPr lang="en-US" sz="2800" dirty="0"/>
              <a:t> </a:t>
            </a:r>
            <a:r>
              <a:rPr lang="en-US" sz="2800" dirty="0" err="1"/>
              <a:t>học</a:t>
            </a:r>
            <a:r>
              <a:rPr lang="en-US" sz="2800" dirty="0"/>
              <a:t> </a:t>
            </a:r>
            <a:r>
              <a:rPr lang="en-US" sz="2800" dirty="0" err="1"/>
              <a:t>sinh</a:t>
            </a:r>
            <a:r>
              <a:rPr lang="en-US" sz="2800" dirty="0"/>
              <a:t>. </a:t>
            </a:r>
            <a:r>
              <a:rPr lang="en-US" sz="2800" dirty="0" err="1"/>
              <a:t>Nhờ</a:t>
            </a:r>
            <a:r>
              <a:rPr lang="en-US" sz="2800" dirty="0"/>
              <a:t> </a:t>
            </a:r>
            <a:r>
              <a:rPr lang="en-US" sz="2800" dirty="0" err="1"/>
              <a:t>vậy</a:t>
            </a:r>
            <a:r>
              <a:rPr lang="en-US" sz="2800" dirty="0"/>
              <a:t>, Mai </a:t>
            </a:r>
            <a:r>
              <a:rPr lang="en-US" sz="2800" dirty="0" err="1"/>
              <a:t>đã</a:t>
            </a:r>
            <a:r>
              <a:rPr lang="en-US" sz="2800" dirty="0"/>
              <a:t> </a:t>
            </a:r>
            <a:r>
              <a:rPr lang="en-US" sz="2800" dirty="0" err="1"/>
              <a:t>tiết</a:t>
            </a:r>
            <a:r>
              <a:rPr lang="en-US" sz="2800" dirty="0"/>
              <a:t> </a:t>
            </a:r>
            <a:r>
              <a:rPr lang="en-US" sz="2800" dirty="0" err="1"/>
              <a:t>kiệm</a:t>
            </a:r>
            <a:r>
              <a:rPr lang="en-US" sz="2800" dirty="0"/>
              <a:t> </a:t>
            </a:r>
            <a:r>
              <a:rPr lang="en-US" sz="2800" dirty="0" err="1"/>
              <a:t>được</a:t>
            </a:r>
            <a:r>
              <a:rPr lang="en-US" sz="2800" dirty="0"/>
              <a:t> </a:t>
            </a:r>
            <a:r>
              <a:rPr lang="en-US" sz="2800" dirty="0" err="1"/>
              <a:t>gần</a:t>
            </a:r>
            <a:r>
              <a:rPr lang="en-US" sz="2800" dirty="0"/>
              <a:t> 2 </a:t>
            </a:r>
            <a:r>
              <a:rPr lang="en-US" sz="2800" dirty="0" err="1"/>
              <a:t>triệu</a:t>
            </a:r>
            <a:r>
              <a:rPr lang="en-US" sz="2800" dirty="0"/>
              <a:t> </a:t>
            </a:r>
            <a:r>
              <a:rPr lang="en-US" sz="2800" dirty="0" err="1"/>
              <a:t>đồng</a:t>
            </a:r>
            <a:r>
              <a:rPr lang="en-US" sz="2800" dirty="0"/>
              <a:t> </a:t>
            </a:r>
            <a:r>
              <a:rPr lang="en-US" sz="2800" dirty="0" err="1"/>
              <a:t>cho</a:t>
            </a:r>
            <a:r>
              <a:rPr lang="en-US" sz="2800" dirty="0"/>
              <a:t> </a:t>
            </a:r>
            <a:r>
              <a:rPr lang="en-US" sz="2800" dirty="0" err="1"/>
              <a:t>bố</a:t>
            </a:r>
            <a:r>
              <a:rPr lang="en-US" sz="2800" dirty="0"/>
              <a:t> </a:t>
            </a:r>
            <a:r>
              <a:rPr lang="en-US" sz="2800" dirty="0" err="1"/>
              <a:t>mẹ</a:t>
            </a:r>
            <a:r>
              <a:rPr lang="en-US" sz="2800" dirty="0"/>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19612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799" y="-22703"/>
            <a:ext cx="9777854" cy="7380015"/>
          </a:xfrm>
        </p:spPr>
      </p:pic>
      <p:sp>
        <p:nvSpPr>
          <p:cNvPr id="5" name="TextBox 4"/>
          <p:cNvSpPr txBox="1"/>
          <p:nvPr/>
        </p:nvSpPr>
        <p:spPr>
          <a:xfrm>
            <a:off x="838200" y="533400"/>
            <a:ext cx="7391400" cy="369332"/>
          </a:xfrm>
          <a:prstGeom prst="rect">
            <a:avLst/>
          </a:prstGeom>
          <a:noFill/>
        </p:spPr>
        <p:txBody>
          <a:bodyPr wrap="square" rtlCol="0">
            <a:spAutoFit/>
          </a:bodyPr>
          <a:lstStyle/>
          <a:p>
            <a:endParaRPr lang="en-US" dirty="0"/>
          </a:p>
        </p:txBody>
      </p:sp>
      <p:sp>
        <p:nvSpPr>
          <p:cNvPr id="7" name="TextBox 6"/>
          <p:cNvSpPr txBox="1"/>
          <p:nvPr/>
        </p:nvSpPr>
        <p:spPr>
          <a:xfrm>
            <a:off x="838200" y="669400"/>
            <a:ext cx="7467600" cy="5262979"/>
          </a:xfrm>
          <a:prstGeom prst="rect">
            <a:avLst/>
          </a:prstGeom>
          <a:noFill/>
        </p:spPr>
        <p:txBody>
          <a:bodyPr wrap="square" rtlCol="0" anchor="ctr">
            <a:spAutoFit/>
          </a:bodyPr>
          <a:lstStyle/>
          <a:p>
            <a:r>
              <a:rPr lang="en-US" sz="2800" b="1" i="1" dirty="0" err="1"/>
              <a:t>Thông</a:t>
            </a:r>
            <a:r>
              <a:rPr lang="en-US" sz="2800" b="1" i="1" dirty="0"/>
              <a:t> tin 2:</a:t>
            </a:r>
            <a:r>
              <a:rPr lang="en-US" sz="2800" dirty="0"/>
              <a:t>  </a:t>
            </a:r>
            <a:r>
              <a:rPr lang="en-US" sz="2800" dirty="0" err="1"/>
              <a:t>Sau</a:t>
            </a:r>
            <a:r>
              <a:rPr lang="en-US" sz="2800" dirty="0"/>
              <a:t> </a:t>
            </a:r>
            <a:r>
              <a:rPr lang="en-US" sz="2800" dirty="0" err="1"/>
              <a:t>tết</a:t>
            </a:r>
            <a:r>
              <a:rPr lang="en-US" sz="2800" dirty="0"/>
              <a:t>, Minh </a:t>
            </a:r>
            <a:r>
              <a:rPr lang="en-US" sz="2800" dirty="0" err="1"/>
              <a:t>được</a:t>
            </a:r>
            <a:r>
              <a:rPr lang="en-US" sz="2800" dirty="0"/>
              <a:t> </a:t>
            </a:r>
            <a:r>
              <a:rPr lang="en-US" sz="2800" dirty="0" err="1"/>
              <a:t>người</a:t>
            </a:r>
            <a:r>
              <a:rPr lang="en-US" sz="2800" dirty="0"/>
              <a:t> </a:t>
            </a:r>
            <a:r>
              <a:rPr lang="en-US" sz="2800" dirty="0" err="1"/>
              <a:t>thân</a:t>
            </a:r>
            <a:r>
              <a:rPr lang="en-US" sz="2800" dirty="0"/>
              <a:t> </a:t>
            </a:r>
            <a:r>
              <a:rPr lang="en-US" sz="2800" dirty="0" err="1"/>
              <a:t>mừng</a:t>
            </a:r>
            <a:r>
              <a:rPr lang="en-US" sz="2800" dirty="0"/>
              <a:t> </a:t>
            </a:r>
            <a:r>
              <a:rPr lang="en-US" sz="2800" dirty="0" err="1"/>
              <a:t>tuổi</a:t>
            </a:r>
            <a:r>
              <a:rPr lang="en-US" sz="2800" dirty="0"/>
              <a:t> </a:t>
            </a:r>
            <a:r>
              <a:rPr lang="en-US" sz="2800" dirty="0" err="1"/>
              <a:t>một</a:t>
            </a:r>
            <a:r>
              <a:rPr lang="en-US" sz="2800" dirty="0"/>
              <a:t> </a:t>
            </a:r>
            <a:r>
              <a:rPr lang="en-US" sz="2800" dirty="0" err="1"/>
              <a:t>số</a:t>
            </a:r>
            <a:r>
              <a:rPr lang="en-US" sz="2800" dirty="0"/>
              <a:t> </a:t>
            </a:r>
            <a:r>
              <a:rPr lang="en-US" sz="2800" dirty="0" err="1"/>
              <a:t>tiền</a:t>
            </a:r>
            <a:r>
              <a:rPr lang="en-US" sz="2800" dirty="0"/>
              <a:t> </a:t>
            </a:r>
            <a:r>
              <a:rPr lang="en-US" sz="2800" dirty="0" err="1"/>
              <a:t>khá</a:t>
            </a:r>
            <a:r>
              <a:rPr lang="en-US" sz="2800" dirty="0"/>
              <a:t> </a:t>
            </a:r>
            <a:r>
              <a:rPr lang="en-US" sz="2800" dirty="0" err="1"/>
              <a:t>lớn</a:t>
            </a:r>
            <a:r>
              <a:rPr lang="en-US" sz="2800" dirty="0"/>
              <a:t>. Minh </a:t>
            </a:r>
            <a:r>
              <a:rPr lang="en-US" sz="2800" dirty="0" err="1"/>
              <a:t>muốn</a:t>
            </a:r>
            <a:r>
              <a:rPr lang="en-US" sz="2800" dirty="0"/>
              <a:t> </a:t>
            </a:r>
            <a:r>
              <a:rPr lang="en-US" sz="2800" dirty="0" err="1"/>
              <a:t>dùng</a:t>
            </a:r>
            <a:r>
              <a:rPr lang="en-US" sz="2800" dirty="0"/>
              <a:t> </a:t>
            </a:r>
            <a:r>
              <a:rPr lang="en-US" sz="2800" dirty="0" err="1"/>
              <a:t>số</a:t>
            </a:r>
            <a:r>
              <a:rPr lang="en-US" sz="2800" dirty="0"/>
              <a:t> </a:t>
            </a:r>
            <a:r>
              <a:rPr lang="en-US" sz="2800" dirty="0" err="1"/>
              <a:t>tiền</a:t>
            </a:r>
            <a:r>
              <a:rPr lang="en-US" sz="2800" dirty="0"/>
              <a:t> </a:t>
            </a:r>
            <a:r>
              <a:rPr lang="en-US" sz="2800" dirty="0" err="1"/>
              <a:t>này</a:t>
            </a:r>
            <a:r>
              <a:rPr lang="en-US" sz="2800" dirty="0"/>
              <a:t> </a:t>
            </a:r>
            <a:r>
              <a:rPr lang="en-US" sz="2800" dirty="0" err="1"/>
              <a:t>để</a:t>
            </a:r>
            <a:r>
              <a:rPr lang="en-US" sz="2800" dirty="0"/>
              <a:t> </a:t>
            </a:r>
            <a:r>
              <a:rPr lang="en-US" sz="2800" dirty="0" err="1"/>
              <a:t>mua</a:t>
            </a:r>
            <a:r>
              <a:rPr lang="en-US" sz="2800" dirty="0"/>
              <a:t> </a:t>
            </a:r>
            <a:r>
              <a:rPr lang="en-US" sz="2800" dirty="0" err="1"/>
              <a:t>một</a:t>
            </a:r>
            <a:r>
              <a:rPr lang="en-US" sz="2800" dirty="0"/>
              <a:t> </a:t>
            </a:r>
            <a:r>
              <a:rPr lang="en-US" sz="2800" dirty="0" err="1"/>
              <a:t>chiếc</a:t>
            </a:r>
            <a:r>
              <a:rPr lang="en-US" sz="2800" dirty="0"/>
              <a:t> </a:t>
            </a:r>
            <a:r>
              <a:rPr lang="en-US" sz="2800" dirty="0" err="1"/>
              <a:t>máy</a:t>
            </a:r>
            <a:r>
              <a:rPr lang="en-US" sz="2800" dirty="0"/>
              <a:t> </a:t>
            </a:r>
            <a:r>
              <a:rPr lang="en-US" sz="2800" dirty="0" err="1"/>
              <a:t>tính</a:t>
            </a:r>
            <a:r>
              <a:rPr lang="en-US" sz="2800" dirty="0"/>
              <a:t> </a:t>
            </a:r>
            <a:r>
              <a:rPr lang="en-US" sz="2800" dirty="0" err="1"/>
              <a:t>bảng</a:t>
            </a:r>
            <a:r>
              <a:rPr lang="en-US" sz="2800" dirty="0"/>
              <a:t>. </a:t>
            </a:r>
            <a:r>
              <a:rPr lang="en-US" sz="2800" dirty="0" err="1"/>
              <a:t>Khi</a:t>
            </a:r>
            <a:r>
              <a:rPr lang="en-US" sz="2800" dirty="0"/>
              <a:t> </a:t>
            </a:r>
            <a:r>
              <a:rPr lang="en-US" sz="2800" dirty="0" err="1"/>
              <a:t>thấy</a:t>
            </a:r>
            <a:r>
              <a:rPr lang="en-US" sz="2800" dirty="0"/>
              <a:t> </a:t>
            </a:r>
            <a:r>
              <a:rPr lang="en-US" sz="2800" dirty="0" err="1"/>
              <a:t>một</a:t>
            </a:r>
            <a:r>
              <a:rPr lang="en-US" sz="2800" dirty="0"/>
              <a:t> website </a:t>
            </a:r>
            <a:r>
              <a:rPr lang="en-US" sz="2800" dirty="0" err="1"/>
              <a:t>quảng</a:t>
            </a:r>
            <a:r>
              <a:rPr lang="en-US" sz="2800" dirty="0"/>
              <a:t> </a:t>
            </a:r>
            <a:r>
              <a:rPr lang="en-US" sz="2800" dirty="0" err="1"/>
              <a:t>cáo</a:t>
            </a:r>
            <a:r>
              <a:rPr lang="en-US" sz="2800" dirty="0"/>
              <a:t> </a:t>
            </a:r>
            <a:r>
              <a:rPr lang="en-US" sz="2800" dirty="0" err="1"/>
              <a:t>chiếc</a:t>
            </a:r>
            <a:r>
              <a:rPr lang="en-US" sz="2800" dirty="0"/>
              <a:t> </a:t>
            </a:r>
            <a:r>
              <a:rPr lang="en-US" sz="2800" dirty="0" err="1"/>
              <a:t>máy</a:t>
            </a:r>
            <a:r>
              <a:rPr lang="en-US" sz="2800" dirty="0"/>
              <a:t> </a:t>
            </a:r>
            <a:r>
              <a:rPr lang="en-US" sz="2800" dirty="0" err="1"/>
              <a:t>tính</a:t>
            </a:r>
            <a:r>
              <a:rPr lang="en-US" sz="2800" dirty="0"/>
              <a:t> </a:t>
            </a:r>
            <a:r>
              <a:rPr lang="en-US" sz="2800" dirty="0" err="1"/>
              <a:t>như</a:t>
            </a:r>
            <a:r>
              <a:rPr lang="en-US" sz="2800" dirty="0"/>
              <a:t> Minh </a:t>
            </a:r>
            <a:r>
              <a:rPr lang="en-US" sz="2800" dirty="0" err="1"/>
              <a:t>đang</a:t>
            </a:r>
            <a:r>
              <a:rPr lang="en-US" sz="2800" dirty="0"/>
              <a:t> </a:t>
            </a:r>
            <a:r>
              <a:rPr lang="en-US" sz="2800" dirty="0" err="1"/>
              <a:t>định</a:t>
            </a:r>
            <a:r>
              <a:rPr lang="en-US" sz="2800" dirty="0"/>
              <a:t> </a:t>
            </a:r>
            <a:r>
              <a:rPr lang="en-US" sz="2800" dirty="0" err="1"/>
              <a:t>mua</a:t>
            </a:r>
            <a:r>
              <a:rPr lang="en-US" sz="2800" dirty="0"/>
              <a:t> </a:t>
            </a:r>
            <a:r>
              <a:rPr lang="en-US" sz="2800" dirty="0" err="1"/>
              <a:t>với</a:t>
            </a:r>
            <a:r>
              <a:rPr lang="en-US" sz="2800" dirty="0"/>
              <a:t> </a:t>
            </a:r>
            <a:r>
              <a:rPr lang="en-US" sz="2800" u="sng" dirty="0" err="1"/>
              <a:t>g</a:t>
            </a:r>
            <a:r>
              <a:rPr lang="en-US" sz="2800" dirty="0" err="1"/>
              <a:t>iá</a:t>
            </a:r>
            <a:r>
              <a:rPr lang="en-US" sz="2800" dirty="0"/>
              <a:t> </a:t>
            </a:r>
            <a:r>
              <a:rPr lang="en-US" sz="2800" dirty="0" err="1"/>
              <a:t>chỉ</a:t>
            </a:r>
            <a:r>
              <a:rPr lang="en-US" sz="2800" dirty="0"/>
              <a:t> </a:t>
            </a:r>
            <a:r>
              <a:rPr lang="en-US" sz="2800" dirty="0" err="1"/>
              <a:t>nửa</a:t>
            </a:r>
            <a:r>
              <a:rPr lang="en-US" sz="2800" dirty="0"/>
              <a:t> so </a:t>
            </a:r>
            <a:r>
              <a:rPr lang="en-US" sz="2800" dirty="0" err="1"/>
              <a:t>với</a:t>
            </a:r>
            <a:r>
              <a:rPr lang="en-US" sz="2800" dirty="0"/>
              <a:t> </a:t>
            </a:r>
            <a:r>
              <a:rPr lang="en-US" sz="2800" dirty="0" err="1"/>
              <a:t>giá</a:t>
            </a:r>
            <a:r>
              <a:rPr lang="en-US" sz="2800" dirty="0"/>
              <a:t> </a:t>
            </a:r>
            <a:r>
              <a:rPr lang="en-US" sz="2800" dirty="0" err="1"/>
              <a:t>niêm</a:t>
            </a:r>
            <a:r>
              <a:rPr lang="en-US" sz="2800" dirty="0"/>
              <a:t> </a:t>
            </a:r>
            <a:r>
              <a:rPr lang="en-US" sz="2800" dirty="0" err="1"/>
              <a:t>yết</a:t>
            </a:r>
            <a:r>
              <a:rPr lang="en-US" sz="2800" dirty="0"/>
              <a:t> ở </a:t>
            </a:r>
            <a:r>
              <a:rPr lang="en-US" sz="2800" dirty="0" err="1"/>
              <a:t>cửa</a:t>
            </a:r>
            <a:r>
              <a:rPr lang="en-US" sz="2800" dirty="0"/>
              <a:t> </a:t>
            </a:r>
            <a:r>
              <a:rPr lang="en-US" sz="2800" dirty="0" err="1"/>
              <a:t>hàng</a:t>
            </a:r>
            <a:r>
              <a:rPr lang="en-US" sz="2800" dirty="0"/>
              <a:t>. Minh </a:t>
            </a:r>
            <a:r>
              <a:rPr lang="en-US" sz="2800" dirty="0" err="1"/>
              <a:t>gọi</a:t>
            </a:r>
            <a:r>
              <a:rPr lang="en-US" sz="2800" dirty="0"/>
              <a:t> </a:t>
            </a:r>
            <a:r>
              <a:rPr lang="en-US" sz="2800" dirty="0" err="1"/>
              <a:t>điện</a:t>
            </a:r>
            <a:r>
              <a:rPr lang="en-US" sz="2800" dirty="0"/>
              <a:t> </a:t>
            </a:r>
            <a:r>
              <a:rPr lang="en-US" sz="2800" dirty="0" err="1"/>
              <a:t>đặt</a:t>
            </a:r>
            <a:r>
              <a:rPr lang="en-US" sz="2800" dirty="0"/>
              <a:t> </a:t>
            </a:r>
            <a:r>
              <a:rPr lang="en-US" sz="2800" dirty="0" err="1"/>
              <a:t>mua</a:t>
            </a:r>
            <a:r>
              <a:rPr lang="en-US" sz="2800" dirty="0"/>
              <a:t> </a:t>
            </a:r>
            <a:r>
              <a:rPr lang="en-US" sz="2800" dirty="0" err="1"/>
              <a:t>và</a:t>
            </a:r>
            <a:r>
              <a:rPr lang="en-US" sz="2800" dirty="0"/>
              <a:t> </a:t>
            </a:r>
            <a:r>
              <a:rPr lang="en-US" sz="2800" dirty="0" err="1"/>
              <a:t>thanh</a:t>
            </a:r>
            <a:r>
              <a:rPr lang="en-US" sz="2800" dirty="0"/>
              <a:t> </a:t>
            </a:r>
            <a:r>
              <a:rPr lang="en-US" sz="2800" dirty="0" err="1"/>
              <a:t>toán</a:t>
            </a:r>
            <a:r>
              <a:rPr lang="en-US" sz="2800" dirty="0"/>
              <a:t> </a:t>
            </a:r>
            <a:r>
              <a:rPr lang="en-US" sz="2800" dirty="0" err="1"/>
              <a:t>tiền</a:t>
            </a:r>
            <a:r>
              <a:rPr lang="en-US" sz="2800" dirty="0"/>
              <a:t> </a:t>
            </a:r>
            <a:r>
              <a:rPr lang="en-US" sz="2800" dirty="0" err="1"/>
              <a:t>luôn</a:t>
            </a:r>
            <a:r>
              <a:rPr lang="en-US" sz="2800" dirty="0"/>
              <a:t> </a:t>
            </a:r>
            <a:r>
              <a:rPr lang="en-US" sz="2800" dirty="0" err="1"/>
              <a:t>khi</a:t>
            </a:r>
            <a:r>
              <a:rPr lang="en-US" sz="2800" dirty="0"/>
              <a:t> </a:t>
            </a:r>
            <a:r>
              <a:rPr lang="en-US" sz="2800" dirty="0" err="1"/>
              <a:t>nhân</a:t>
            </a:r>
            <a:r>
              <a:rPr lang="en-US" sz="2800" dirty="0"/>
              <a:t> </a:t>
            </a:r>
            <a:r>
              <a:rPr lang="en-US" sz="2800" dirty="0" err="1"/>
              <a:t>viên</a:t>
            </a:r>
            <a:r>
              <a:rPr lang="en-US" sz="2800" dirty="0"/>
              <a:t> </a:t>
            </a:r>
            <a:r>
              <a:rPr lang="en-US" sz="2800" dirty="0" err="1"/>
              <a:t>giao</a:t>
            </a:r>
            <a:r>
              <a:rPr lang="en-US" sz="2800" dirty="0"/>
              <a:t> </a:t>
            </a:r>
            <a:r>
              <a:rPr lang="en-US" sz="2800" dirty="0" err="1"/>
              <a:t>hàng</a:t>
            </a:r>
            <a:r>
              <a:rPr lang="en-US" sz="2800" dirty="0"/>
              <a:t> </a:t>
            </a:r>
            <a:r>
              <a:rPr lang="en-US" sz="2800" dirty="0" err="1"/>
              <a:t>mang</a:t>
            </a:r>
            <a:r>
              <a:rPr lang="en-US" sz="2800" dirty="0"/>
              <a:t> </a:t>
            </a:r>
            <a:r>
              <a:rPr lang="en-US" sz="2800" dirty="0" err="1"/>
              <a:t>máy</a:t>
            </a:r>
            <a:r>
              <a:rPr lang="en-US" sz="2800" dirty="0"/>
              <a:t> </a:t>
            </a:r>
            <a:r>
              <a:rPr lang="en-US" sz="2800" dirty="0" err="1"/>
              <a:t>tính</a:t>
            </a:r>
            <a:r>
              <a:rPr lang="en-US" sz="2800" dirty="0"/>
              <a:t> </a:t>
            </a:r>
            <a:r>
              <a:rPr lang="en-US" sz="2800" dirty="0" err="1"/>
              <a:t>tới</a:t>
            </a:r>
            <a:r>
              <a:rPr lang="en-US" sz="2800" dirty="0"/>
              <a:t>. </a:t>
            </a:r>
            <a:r>
              <a:rPr lang="en-US" sz="2800" dirty="0" err="1"/>
              <a:t>Khi</a:t>
            </a:r>
            <a:r>
              <a:rPr lang="en-US" sz="2800" dirty="0"/>
              <a:t> </a:t>
            </a:r>
            <a:r>
              <a:rPr lang="en-US" sz="2800" dirty="0" err="1"/>
              <a:t>sử</a:t>
            </a:r>
            <a:r>
              <a:rPr lang="en-US" sz="2800" dirty="0"/>
              <a:t> </a:t>
            </a:r>
            <a:r>
              <a:rPr lang="en-US" sz="2800" dirty="0" err="1"/>
              <a:t>dụng</a:t>
            </a:r>
            <a:r>
              <a:rPr lang="en-US" sz="2800" dirty="0"/>
              <a:t> </a:t>
            </a:r>
            <a:r>
              <a:rPr lang="en-US" sz="2800" dirty="0" err="1"/>
              <a:t>sản</a:t>
            </a:r>
            <a:r>
              <a:rPr lang="en-US" sz="2800" dirty="0"/>
              <a:t> </a:t>
            </a:r>
            <a:r>
              <a:rPr lang="en-US" sz="2800" dirty="0" err="1"/>
              <a:t>phẩm</a:t>
            </a:r>
            <a:r>
              <a:rPr lang="en-US" sz="2800" dirty="0"/>
              <a:t>, Minh </a:t>
            </a:r>
            <a:r>
              <a:rPr lang="en-US" sz="2800" dirty="0" err="1"/>
              <a:t>thấy</a:t>
            </a:r>
            <a:r>
              <a:rPr lang="en-US" sz="2800" dirty="0"/>
              <a:t> </a:t>
            </a:r>
            <a:r>
              <a:rPr lang="en-US" sz="2800" dirty="0" err="1"/>
              <a:t>cấu</a:t>
            </a:r>
            <a:r>
              <a:rPr lang="en-US" sz="2800" dirty="0"/>
              <a:t> </a:t>
            </a:r>
            <a:r>
              <a:rPr lang="en-US" sz="2800" dirty="0" err="1"/>
              <a:t>hình</a:t>
            </a:r>
            <a:r>
              <a:rPr lang="en-US" sz="2800" dirty="0"/>
              <a:t> </a:t>
            </a:r>
            <a:r>
              <a:rPr lang="en-US" sz="2800" dirty="0" err="1"/>
              <a:t>của</a:t>
            </a:r>
            <a:r>
              <a:rPr lang="en-US" sz="2800" dirty="0"/>
              <a:t> </a:t>
            </a:r>
            <a:r>
              <a:rPr lang="en-US" sz="2800" dirty="0" err="1"/>
              <a:t>sản</a:t>
            </a:r>
            <a:r>
              <a:rPr lang="en-US" sz="2800" dirty="0"/>
              <a:t> </a:t>
            </a:r>
            <a:r>
              <a:rPr lang="en-US" sz="2800" dirty="0" err="1"/>
              <a:t>phẩm</a:t>
            </a:r>
            <a:r>
              <a:rPr lang="en-US" sz="2800" dirty="0"/>
              <a:t> </a:t>
            </a:r>
            <a:r>
              <a:rPr lang="en-US" sz="2800" dirty="0" err="1"/>
              <a:t>không</a:t>
            </a:r>
            <a:r>
              <a:rPr lang="en-US" sz="2800" dirty="0"/>
              <a:t> </a:t>
            </a:r>
            <a:r>
              <a:rPr lang="en-US" sz="2800" dirty="0" err="1"/>
              <a:t>giống</a:t>
            </a:r>
            <a:r>
              <a:rPr lang="en-US" sz="2800" dirty="0"/>
              <a:t> </a:t>
            </a:r>
            <a:r>
              <a:rPr lang="en-US" sz="2800" dirty="0" err="1"/>
              <a:t>với</a:t>
            </a:r>
            <a:r>
              <a:rPr lang="en-US" sz="2800" dirty="0"/>
              <a:t> </a:t>
            </a:r>
            <a:r>
              <a:rPr lang="en-US" sz="2800" dirty="0" err="1"/>
              <a:t>quảng</a:t>
            </a:r>
            <a:r>
              <a:rPr lang="en-US" sz="2800" dirty="0"/>
              <a:t> </a:t>
            </a:r>
            <a:r>
              <a:rPr lang="en-US" sz="2800" dirty="0" err="1"/>
              <a:t>cáo</a:t>
            </a:r>
            <a:r>
              <a:rPr lang="en-US" sz="2800" dirty="0"/>
              <a:t> </a:t>
            </a:r>
            <a:r>
              <a:rPr lang="en-US" sz="2800" dirty="0" err="1"/>
              <a:t>trên</a:t>
            </a:r>
            <a:r>
              <a:rPr lang="en-US" sz="2800" dirty="0"/>
              <a:t> website, </a:t>
            </a:r>
            <a:r>
              <a:rPr lang="en-US" sz="2800" dirty="0" err="1"/>
              <a:t>tốc</a:t>
            </a:r>
            <a:r>
              <a:rPr lang="en-US" sz="2800" dirty="0"/>
              <a:t> </a:t>
            </a:r>
            <a:r>
              <a:rPr lang="en-US" sz="2800" dirty="0" err="1"/>
              <a:t>độ</a:t>
            </a:r>
            <a:r>
              <a:rPr lang="en-US" sz="2800" dirty="0"/>
              <a:t> </a:t>
            </a:r>
            <a:r>
              <a:rPr lang="en-US" sz="2800" dirty="0" err="1"/>
              <a:t>hoạt</a:t>
            </a:r>
            <a:r>
              <a:rPr lang="en-US" sz="2800" dirty="0"/>
              <a:t> </a:t>
            </a:r>
            <a:r>
              <a:rPr lang="en-US" sz="2800" dirty="0" err="1"/>
              <a:t>động</a:t>
            </a:r>
            <a:r>
              <a:rPr lang="en-US" sz="2800" dirty="0"/>
              <a:t> </a:t>
            </a:r>
            <a:r>
              <a:rPr lang="en-US" sz="2800" dirty="0" err="1"/>
              <a:t>của</a:t>
            </a:r>
            <a:r>
              <a:rPr lang="en-US" sz="2800" dirty="0"/>
              <a:t> </a:t>
            </a:r>
            <a:r>
              <a:rPr lang="en-US" sz="2800" dirty="0" err="1"/>
              <a:t>máy</a:t>
            </a:r>
            <a:r>
              <a:rPr lang="en-US" sz="2800" dirty="0"/>
              <a:t> </a:t>
            </a:r>
            <a:r>
              <a:rPr lang="en-US" sz="2800" dirty="0" err="1"/>
              <a:t>rất</a:t>
            </a:r>
            <a:r>
              <a:rPr lang="en-US" sz="2800" dirty="0"/>
              <a:t> </a:t>
            </a:r>
            <a:r>
              <a:rPr lang="en-US" sz="2800" dirty="0" err="1"/>
              <a:t>chậm</a:t>
            </a:r>
            <a:r>
              <a:rPr lang="en-US" sz="2800" dirty="0"/>
              <a:t> </a:t>
            </a:r>
            <a:r>
              <a:rPr lang="en-US" sz="2800" dirty="0" err="1"/>
              <a:t>và</a:t>
            </a:r>
            <a:r>
              <a:rPr lang="en-US" sz="2800" dirty="0"/>
              <a:t> hay </a:t>
            </a:r>
            <a:r>
              <a:rPr lang="en-US" sz="2800" dirty="0" err="1"/>
              <a:t>bị</a:t>
            </a:r>
            <a:r>
              <a:rPr lang="en-US" sz="2800" dirty="0"/>
              <a:t> </a:t>
            </a:r>
            <a:r>
              <a:rPr lang="en-US" sz="2800" dirty="0" err="1"/>
              <a:t>đơ</a:t>
            </a:r>
            <a:r>
              <a:rPr lang="en-US" sz="2800" dirty="0"/>
              <a:t>. </a:t>
            </a:r>
            <a:r>
              <a:rPr lang="en-US" sz="2800" dirty="0" err="1"/>
              <a:t>Lúc</a:t>
            </a:r>
            <a:r>
              <a:rPr lang="en-US" sz="2800" dirty="0"/>
              <a:t> </a:t>
            </a:r>
            <a:r>
              <a:rPr lang="en-US" sz="2800" dirty="0" err="1"/>
              <a:t>này</a:t>
            </a:r>
            <a:r>
              <a:rPr lang="en-US" sz="2800" dirty="0"/>
              <a:t> Minh </a:t>
            </a:r>
            <a:r>
              <a:rPr lang="en-US" sz="2800" dirty="0" err="1"/>
              <a:t>mới</a:t>
            </a:r>
            <a:r>
              <a:rPr lang="en-US" sz="2800" dirty="0"/>
              <a:t> </a:t>
            </a:r>
            <a:r>
              <a:rPr lang="en-US" sz="2800" dirty="0" err="1"/>
              <a:t>biết</a:t>
            </a:r>
            <a:r>
              <a:rPr lang="en-US" sz="2800" dirty="0"/>
              <a:t> </a:t>
            </a:r>
            <a:r>
              <a:rPr lang="en-US" sz="2800" dirty="0" err="1"/>
              <a:t>là</a:t>
            </a:r>
            <a:r>
              <a:rPr lang="en-US" sz="2800" dirty="0"/>
              <a:t> </a:t>
            </a:r>
            <a:r>
              <a:rPr lang="en-US" sz="2800" dirty="0" err="1"/>
              <a:t>mình</a:t>
            </a:r>
            <a:r>
              <a:rPr lang="en-US" sz="2800" dirty="0"/>
              <a:t> </a:t>
            </a:r>
            <a:r>
              <a:rPr lang="en-US" sz="2800" dirty="0" err="1"/>
              <a:t>đã</a:t>
            </a:r>
            <a:r>
              <a:rPr lang="en-US" sz="2800" dirty="0"/>
              <a:t> </a:t>
            </a:r>
            <a:r>
              <a:rPr lang="en-US" sz="2800" dirty="0" err="1"/>
              <a:t>mua</a:t>
            </a:r>
            <a:r>
              <a:rPr lang="en-US" sz="2800" dirty="0"/>
              <a:t> </a:t>
            </a:r>
            <a:r>
              <a:rPr lang="en-US" sz="2800" dirty="0" err="1"/>
              <a:t>phải</a:t>
            </a:r>
            <a:r>
              <a:rPr lang="en-US" sz="2800" dirty="0"/>
              <a:t> </a:t>
            </a:r>
            <a:r>
              <a:rPr lang="en-US" sz="2800" dirty="0" err="1"/>
              <a:t>hàng</a:t>
            </a:r>
            <a:r>
              <a:rPr lang="en-US" sz="2800" dirty="0"/>
              <a:t> </a:t>
            </a:r>
            <a:r>
              <a:rPr lang="en-US" sz="2800" dirty="0" err="1"/>
              <a:t>giả</a:t>
            </a:r>
            <a:r>
              <a:rPr lang="en-US" sz="2800" dirty="0"/>
              <a:t>. </a:t>
            </a:r>
          </a:p>
        </p:txBody>
      </p:sp>
    </p:spTree>
    <p:extLst>
      <p:ext uri="{BB962C8B-B14F-4D97-AF65-F5344CB8AC3E}">
        <p14:creationId xmlns:p14="http://schemas.microsoft.com/office/powerpoint/2010/main" val="2130532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6200"/>
            <a:ext cx="9144000" cy="6629400"/>
          </a:xfrm>
        </p:spPr>
      </p:pic>
      <p:sp>
        <p:nvSpPr>
          <p:cNvPr id="5" name="Oval 4"/>
          <p:cNvSpPr/>
          <p:nvPr/>
        </p:nvSpPr>
        <p:spPr>
          <a:xfrm>
            <a:off x="762000" y="533400"/>
            <a:ext cx="6400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Ai là người tiêu dùng thông minh, kém thông minh trong 2 thông tin? </a:t>
            </a:r>
            <a:endParaRPr lang="en-US" dirty="0"/>
          </a:p>
        </p:txBody>
      </p:sp>
      <p:sp>
        <p:nvSpPr>
          <p:cNvPr id="6" name="Oval 5"/>
          <p:cNvSpPr/>
          <p:nvPr/>
        </p:nvSpPr>
        <p:spPr>
          <a:xfrm>
            <a:off x="762000" y="2362200"/>
            <a:ext cx="6477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Thế nào là tiêu dùng? Người tiêu dùng?</a:t>
            </a:r>
            <a:endParaRPr lang="en-US" dirty="0"/>
          </a:p>
        </p:txBody>
      </p:sp>
    </p:spTree>
    <p:extLst>
      <p:ext uri="{BB962C8B-B14F-4D97-AF65-F5344CB8AC3E}">
        <p14:creationId xmlns:p14="http://schemas.microsoft.com/office/powerpoint/2010/main" val="1136492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 y="13854"/>
            <a:ext cx="8636000" cy="6691745"/>
          </a:xfrm>
        </p:spPr>
      </p:pic>
      <p:sp>
        <p:nvSpPr>
          <p:cNvPr id="5" name="Rounded Rectangle 4"/>
          <p:cNvSpPr/>
          <p:nvPr/>
        </p:nvSpPr>
        <p:spPr>
          <a:xfrm>
            <a:off x="3124200" y="609600"/>
            <a:ext cx="55626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i="1" dirty="0">
                <a:latin typeface="Times New Roman" pitchFamily="18" charset="0"/>
                <a:cs typeface="Times New Roman" pitchFamily="18" charset="0"/>
              </a:rPr>
              <a:t>Thông tin 1:</a:t>
            </a:r>
            <a:r>
              <a:rPr lang="nl-NL" sz="2800" dirty="0">
                <a:latin typeface="Times New Roman" pitchFamily="18" charset="0"/>
                <a:cs typeface="Times New Roman" pitchFamily="18" charset="0"/>
              </a:rPr>
              <a:t> Bạn Mai là người tiêu dùng thông minh vì biết tìm hiểu thông tin về sản phẩm định mua, biết chọn thời điểm để mua nên mua được hàng tốt, tiết kiệm được tiền</a:t>
            </a:r>
            <a:endParaRPr lang="en-US" dirty="0">
              <a:latin typeface="Times New Roman" pitchFamily="18" charset="0"/>
              <a:cs typeface="Times New Roman" pitchFamily="18" charset="0"/>
            </a:endParaRPr>
          </a:p>
        </p:txBody>
      </p:sp>
      <p:sp>
        <p:nvSpPr>
          <p:cNvPr id="6" name="Rounded Rectangle 5"/>
          <p:cNvSpPr/>
          <p:nvPr/>
        </p:nvSpPr>
        <p:spPr>
          <a:xfrm>
            <a:off x="3124200" y="3581400"/>
            <a:ext cx="5562600" cy="2895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i="1" dirty="0">
                <a:solidFill>
                  <a:srgbClr val="0070C0"/>
                </a:solidFill>
                <a:latin typeface="Times New Roman" pitchFamily="18" charset="0"/>
                <a:cs typeface="Times New Roman" pitchFamily="18" charset="0"/>
              </a:rPr>
              <a:t>Thông tin 2:</a:t>
            </a:r>
            <a:r>
              <a:rPr lang="nl-NL" sz="2800" dirty="0">
                <a:solidFill>
                  <a:srgbClr val="0070C0"/>
                </a:solidFill>
                <a:latin typeface="Times New Roman" pitchFamily="18" charset="0"/>
                <a:cs typeface="Times New Roman" pitchFamily="18" charset="0"/>
              </a:rPr>
              <a:t> Bạn Minh là người tiêu dùng kém thông minh, không tìm hiểu về sản phẩm, mua bán vội vàng, không kiểm tra sản phẩm khi nhận hàng... nên mua phải hàng giả, kém chất lượng.</a:t>
            </a:r>
            <a:endParaRPr lang="en-US" sz="2800" dirty="0">
              <a:solidFill>
                <a:srgbClr val="0070C0"/>
              </a:solidFill>
              <a:latin typeface="Times New Roman" pitchFamily="18" charset="0"/>
              <a:cs typeface="Times New Roman" pitchFamily="18" charset="0"/>
            </a:endParaRPr>
          </a:p>
          <a:p>
            <a:pPr algn="ctr"/>
            <a:endParaRPr lang="en-US" dirty="0">
              <a:solidFill>
                <a:srgbClr val="0070C0"/>
              </a:solidFill>
            </a:endParaRPr>
          </a:p>
        </p:txBody>
      </p:sp>
    </p:spTree>
    <p:extLst>
      <p:ext uri="{BB962C8B-B14F-4D97-AF65-F5344CB8AC3E}">
        <p14:creationId xmlns:p14="http://schemas.microsoft.com/office/powerpoint/2010/main" val="32757999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2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600" i="1" dirty="0" err="1"/>
              <a:t>Chủ</a:t>
            </a:r>
            <a:r>
              <a:rPr lang="en-US" sz="2600" i="1" dirty="0"/>
              <a:t> </a:t>
            </a:r>
            <a:r>
              <a:rPr lang="en-US" sz="2600" i="1" dirty="0" err="1"/>
              <a:t>đề</a:t>
            </a:r>
            <a:r>
              <a:rPr lang="en-US" sz="2600" i="1" dirty="0"/>
              <a:t> </a:t>
            </a:r>
            <a:r>
              <a:rPr lang="en-US" sz="2600" b="1" dirty="0"/>
              <a:t>:  TIÊU DÙNG THÔNG MINH</a:t>
            </a:r>
            <a:r>
              <a:rPr lang="en-US" sz="2600" dirty="0"/>
              <a:t> </a:t>
            </a:r>
          </a:p>
        </p:txBody>
      </p:sp>
      <p:sp>
        <p:nvSpPr>
          <p:cNvPr id="3" name="TextBox 2"/>
          <p:cNvSpPr txBox="1"/>
          <p:nvPr/>
        </p:nvSpPr>
        <p:spPr>
          <a:xfrm>
            <a:off x="76200" y="468539"/>
            <a:ext cx="2819400" cy="584775"/>
          </a:xfrm>
          <a:prstGeom prst="rect">
            <a:avLst/>
          </a:prstGeom>
          <a:noFill/>
        </p:spPr>
        <p:txBody>
          <a:bodyPr wrap="square" rtlCol="0">
            <a:spAutoFit/>
          </a:bodyPr>
          <a:lstStyle/>
          <a:p>
            <a:r>
              <a:rPr lang="en-US" sz="3200" dirty="0">
                <a:solidFill>
                  <a:srgbClr val="FF0000"/>
                </a:solidFill>
              </a:rPr>
              <a:t>I .</a:t>
            </a:r>
            <a:r>
              <a:rPr lang="en-US" sz="3200" dirty="0" err="1">
                <a:solidFill>
                  <a:srgbClr val="FF0000"/>
                </a:solidFill>
              </a:rPr>
              <a:t>Thông</a:t>
            </a:r>
            <a:r>
              <a:rPr lang="en-US" sz="3200" dirty="0">
                <a:solidFill>
                  <a:srgbClr val="FF0000"/>
                </a:solidFill>
              </a:rPr>
              <a:t> tin :</a:t>
            </a:r>
          </a:p>
        </p:txBody>
      </p:sp>
      <p:sp>
        <p:nvSpPr>
          <p:cNvPr id="5" name="TextBox 4"/>
          <p:cNvSpPr txBox="1"/>
          <p:nvPr/>
        </p:nvSpPr>
        <p:spPr>
          <a:xfrm>
            <a:off x="76200" y="942845"/>
            <a:ext cx="2819400" cy="584775"/>
          </a:xfrm>
          <a:prstGeom prst="rect">
            <a:avLst/>
          </a:prstGeom>
          <a:noFill/>
        </p:spPr>
        <p:txBody>
          <a:bodyPr wrap="square" rtlCol="0">
            <a:spAutoFit/>
          </a:bodyPr>
          <a:lstStyle/>
          <a:p>
            <a:r>
              <a:rPr lang="en-US" sz="3200" dirty="0">
                <a:solidFill>
                  <a:srgbClr val="FF0000"/>
                </a:solidFill>
              </a:rPr>
              <a:t>II .</a:t>
            </a:r>
            <a:r>
              <a:rPr lang="en-US" sz="3200" dirty="0" err="1">
                <a:solidFill>
                  <a:srgbClr val="FF0000"/>
                </a:solidFill>
              </a:rPr>
              <a:t>Bài</a:t>
            </a:r>
            <a:r>
              <a:rPr lang="en-US" sz="3200" dirty="0">
                <a:solidFill>
                  <a:srgbClr val="FF0000"/>
                </a:solidFill>
              </a:rPr>
              <a:t> </a:t>
            </a:r>
            <a:r>
              <a:rPr lang="en-US" sz="3200" dirty="0" err="1">
                <a:solidFill>
                  <a:srgbClr val="FF0000"/>
                </a:solidFill>
              </a:rPr>
              <a:t>học</a:t>
            </a:r>
            <a:r>
              <a:rPr lang="en-US" sz="3200" dirty="0">
                <a:solidFill>
                  <a:srgbClr val="FF0000"/>
                </a:solidFill>
              </a:rPr>
              <a:t> :</a:t>
            </a:r>
          </a:p>
        </p:txBody>
      </p:sp>
      <p:sp>
        <p:nvSpPr>
          <p:cNvPr id="7" name="TextBox 6"/>
          <p:cNvSpPr txBox="1"/>
          <p:nvPr/>
        </p:nvSpPr>
        <p:spPr>
          <a:xfrm>
            <a:off x="381000" y="1430635"/>
            <a:ext cx="8534400" cy="1077218"/>
          </a:xfrm>
          <a:prstGeom prst="rect">
            <a:avLst/>
          </a:prstGeom>
          <a:noFill/>
        </p:spPr>
        <p:txBody>
          <a:bodyPr wrap="square" rtlCol="0">
            <a:spAutoFit/>
          </a:bodyPr>
          <a:lstStyle/>
          <a:p>
            <a:r>
              <a:rPr lang="en-US" sz="3200" dirty="0">
                <a:solidFill>
                  <a:srgbClr val="FF0000"/>
                </a:solidFill>
              </a:rPr>
              <a:t>1 .</a:t>
            </a:r>
            <a:r>
              <a:rPr lang="nl-NL" sz="3200" b="1" i="1" dirty="0"/>
              <a:t> </a:t>
            </a:r>
            <a:r>
              <a:rPr lang="nl-NL" sz="3200" b="1" i="1" dirty="0">
                <a:solidFill>
                  <a:srgbClr val="FF0000"/>
                </a:solidFill>
              </a:rPr>
              <a:t>Thế nào là tiêu dùng thông minh và biểu hiện của tiêu dùng thông minh</a:t>
            </a:r>
            <a:r>
              <a:rPr lang="en-US" sz="3200" dirty="0">
                <a:solidFill>
                  <a:srgbClr val="FF0000"/>
                </a:solidFill>
              </a:rPr>
              <a:t> :</a:t>
            </a:r>
          </a:p>
        </p:txBody>
      </p:sp>
      <p:sp>
        <p:nvSpPr>
          <p:cNvPr id="9" name="TextBox 8"/>
          <p:cNvSpPr txBox="1"/>
          <p:nvPr/>
        </p:nvSpPr>
        <p:spPr>
          <a:xfrm>
            <a:off x="332508" y="2514190"/>
            <a:ext cx="8659092" cy="4031873"/>
          </a:xfrm>
          <a:prstGeom prst="rect">
            <a:avLst/>
          </a:prstGeom>
          <a:noFill/>
        </p:spPr>
        <p:txBody>
          <a:bodyPr wrap="square" rtlCol="0">
            <a:spAutoFit/>
          </a:bodyPr>
          <a:lstStyle/>
          <a:p>
            <a:r>
              <a:rPr lang="vi-VN" sz="3200" b="1" i="1" dirty="0"/>
              <a:t>* T</a:t>
            </a:r>
            <a:r>
              <a:rPr lang="nl-NL" sz="3200" b="1" i="1" dirty="0"/>
              <a:t>iêu dùng thông minh </a:t>
            </a:r>
            <a:endParaRPr lang="en-US" sz="3200" dirty="0"/>
          </a:p>
          <a:p>
            <a:r>
              <a:rPr lang="vi-VN" sz="2800" dirty="0">
                <a:latin typeface="+mj-lt"/>
              </a:rPr>
              <a:t>- </a:t>
            </a:r>
            <a:r>
              <a:rPr lang="nl-NL" sz="2800" dirty="0">
                <a:latin typeface="+mj-lt"/>
              </a:rPr>
              <a:t>Tiêu dùng: việc sử dụng những của cải vật chất (hàng hóa và dịch vụ) để thoả mãn các nhu cầu của XH. </a:t>
            </a:r>
            <a:endParaRPr lang="en-US" sz="2800" dirty="0">
              <a:latin typeface="+mj-lt"/>
            </a:endParaRPr>
          </a:p>
          <a:p>
            <a:r>
              <a:rPr lang="nl-NL" sz="2800" dirty="0">
                <a:latin typeface="+mj-lt"/>
              </a:rPr>
              <a:t>- Người tiêu dùng: người mua sắm và sử dụng những sản phẩm dịch vụ nhằm thỏa mãn nhu cầu và ước muốn cá nhân, gia đình hoặc một nhóm người. </a:t>
            </a:r>
            <a:endParaRPr lang="en-US" sz="2800" dirty="0">
              <a:latin typeface="+mj-lt"/>
            </a:endParaRPr>
          </a:p>
          <a:p>
            <a:r>
              <a:rPr lang="nl-NL" sz="2800" dirty="0">
                <a:latin typeface="+mj-lt"/>
              </a:rPr>
              <a:t>- Người tiêu dùng thông minh: biết trang bị cho mình cách chọn lọc, biết đánh giá và sử dụng thông tin 1 cách hợp lí trong từng trường hợp tiêu dùng cụ thể. </a:t>
            </a:r>
            <a:endParaRPr lang="en-US" sz="3200" dirty="0">
              <a:latin typeface="+mj-lt"/>
            </a:endParaRPr>
          </a:p>
        </p:txBody>
      </p:sp>
    </p:spTree>
    <p:extLst>
      <p:ext uri="{BB962C8B-B14F-4D97-AF65-F5344CB8AC3E}">
        <p14:creationId xmlns:p14="http://schemas.microsoft.com/office/powerpoint/2010/main" val="32448162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1641</Words>
  <Application>Microsoft Office PowerPoint</Application>
  <PresentationFormat>On-screen Show (4:3)</PresentationFormat>
  <Paragraphs>88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#9Slide05 SVNTradeMark</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Danh</dc:creator>
  <cp:lastModifiedBy>HP</cp:lastModifiedBy>
  <cp:revision>14</cp:revision>
  <dcterms:created xsi:type="dcterms:W3CDTF">2021-12-27T14:57:24Z</dcterms:created>
  <dcterms:modified xsi:type="dcterms:W3CDTF">2022-07-19T04:36:21Z</dcterms:modified>
</cp:coreProperties>
</file>