
<file path=[Content_Types].xml><?xml version="1.0" encoding="utf-8"?>
<Types xmlns="http://schemas.openxmlformats.org/package/2006/content-types">
  <Default Extension="fntdata" ContentType="application/x-fontdata"/>
  <Default Extension="gif" ContentType="image/gif"/>
  <Default Extension="glb" ContentType="model/gltf.binary"/>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6" r:id="rId1"/>
    <p:sldMasterId id="2147483732" r:id="rId2"/>
    <p:sldMasterId id="2147483744" r:id="rId3"/>
    <p:sldMasterId id="2147483756" r:id="rId4"/>
  </p:sldMasterIdLst>
  <p:notesMasterIdLst>
    <p:notesMasterId r:id="rId45"/>
  </p:notesMasterIdLst>
  <p:sldIdLst>
    <p:sldId id="3330" r:id="rId5"/>
    <p:sldId id="3331" r:id="rId6"/>
    <p:sldId id="3332" r:id="rId7"/>
    <p:sldId id="3333" r:id="rId8"/>
    <p:sldId id="3334" r:id="rId9"/>
    <p:sldId id="3335" r:id="rId10"/>
    <p:sldId id="3336" r:id="rId11"/>
    <p:sldId id="3337" r:id="rId12"/>
    <p:sldId id="3338" r:id="rId13"/>
    <p:sldId id="3339" r:id="rId14"/>
    <p:sldId id="1082" r:id="rId15"/>
    <p:sldId id="3258" r:id="rId16"/>
    <p:sldId id="3272" r:id="rId17"/>
    <p:sldId id="3277" r:id="rId18"/>
    <p:sldId id="3304" r:id="rId19"/>
    <p:sldId id="3276" r:id="rId20"/>
    <p:sldId id="3324" r:id="rId21"/>
    <p:sldId id="3278" r:id="rId22"/>
    <p:sldId id="3305" r:id="rId23"/>
    <p:sldId id="3327" r:id="rId24"/>
    <p:sldId id="3328" r:id="rId25"/>
    <p:sldId id="3329" r:id="rId26"/>
    <p:sldId id="3303" r:id="rId27"/>
    <p:sldId id="3282" r:id="rId28"/>
    <p:sldId id="3314" r:id="rId29"/>
    <p:sldId id="3311" r:id="rId30"/>
    <p:sldId id="3312" r:id="rId31"/>
    <p:sldId id="3313" r:id="rId32"/>
    <p:sldId id="3310" r:id="rId33"/>
    <p:sldId id="3287" r:id="rId34"/>
    <p:sldId id="3316" r:id="rId35"/>
    <p:sldId id="3317" r:id="rId36"/>
    <p:sldId id="3318" r:id="rId37"/>
    <p:sldId id="3319" r:id="rId38"/>
    <p:sldId id="3320" r:id="rId39"/>
    <p:sldId id="3321" r:id="rId40"/>
    <p:sldId id="3322" r:id="rId41"/>
    <p:sldId id="3323" r:id="rId42"/>
    <p:sldId id="3298" r:id="rId43"/>
    <p:sldId id="3268" r:id="rId44"/>
  </p:sldIdLst>
  <p:sldSz cx="9144000" cy="5143500" type="screen16x9"/>
  <p:notesSz cx="6858000" cy="9144000"/>
  <p:embeddedFontLst>
    <p:embeddedFont>
      <p:font typeface="#9Slide03 HelveBold" panose="02040603050506020204" charset="0"/>
      <p:bold r:id="rId46"/>
    </p:embeddedFon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Tahoma" panose="020B0604030504040204" pitchFamily="34" charset="0"/>
      <p:regular r:id="rId53"/>
      <p:bold r:id="rId54"/>
    </p:embeddedFont>
  </p:embeddedFont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1" id="{5FBFF653-342B-4E77-A5A1-062F21AA8891}">
          <p14:sldIdLst>
            <p14:sldId id="3330"/>
            <p14:sldId id="3331"/>
            <p14:sldId id="3332"/>
            <p14:sldId id="3333"/>
            <p14:sldId id="3334"/>
            <p14:sldId id="3335"/>
            <p14:sldId id="3336"/>
            <p14:sldId id="3337"/>
            <p14:sldId id="3338"/>
            <p14:sldId id="3339"/>
            <p14:sldId id="1082"/>
            <p14:sldId id="3258"/>
            <p14:sldId id="3272"/>
            <p14:sldId id="3277"/>
            <p14:sldId id="3304"/>
            <p14:sldId id="3276"/>
            <p14:sldId id="3324"/>
            <p14:sldId id="3278"/>
            <p14:sldId id="3305"/>
            <p14:sldId id="3327"/>
            <p14:sldId id="3328"/>
            <p14:sldId id="3329"/>
            <p14:sldId id="3303"/>
            <p14:sldId id="3282"/>
            <p14:sldId id="3314"/>
            <p14:sldId id="3311"/>
            <p14:sldId id="3312"/>
            <p14:sldId id="3313"/>
            <p14:sldId id="3310"/>
            <p14:sldId id="3287"/>
            <p14:sldId id="3316"/>
            <p14:sldId id="3317"/>
            <p14:sldId id="3318"/>
            <p14:sldId id="3319"/>
            <p14:sldId id="3320"/>
            <p14:sldId id="3321"/>
            <p14:sldId id="3322"/>
            <p14:sldId id="3323"/>
            <p14:sldId id="3298"/>
            <p14:sldId id="3268"/>
          </p14:sldIdLst>
        </p14:section>
      </p14:sectionLst>
    </p:ext>
    <p:ext uri="{EFAFB233-063F-42B5-8137-9DF3F51BA10A}">
      <p15:sldGuideLst xmlns:p15="http://schemas.microsoft.com/office/powerpoint/2012/main">
        <p15:guide id="1" orient="horz" pos="16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99FF99"/>
    <a:srgbClr val="0000FF"/>
    <a:srgbClr val="FFFF00"/>
    <a:srgbClr val="004D86"/>
    <a:srgbClr val="007A37"/>
    <a:srgbClr val="FFE89F"/>
    <a:srgbClr val="EAE3D9"/>
    <a:srgbClr val="E3DFD6"/>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85804" autoAdjust="0"/>
  </p:normalViewPr>
  <p:slideViewPr>
    <p:cSldViewPr snapToGrid="0">
      <p:cViewPr varScale="1">
        <p:scale>
          <a:sx n="75" d="100"/>
          <a:sy n="75" d="100"/>
        </p:scale>
        <p:origin x="1172" y="48"/>
      </p:cViewPr>
      <p:guideLst>
        <p:guide orient="horz" pos="1621"/>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F9ABD760-337A-43D9-A801-1F467EAD9C62}" type="datetimeFigureOut">
              <a:rPr lang="en-US" smtClean="0"/>
              <a:pPr/>
              <a:t>7/29/2022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0F3FDC-10BF-4693-BB83-6929064ABCF0}" type="slidenum">
              <a:rPr lang="en-US" smtClean="0"/>
              <a:pPr/>
              <a:t>‹#›</a:t>
            </a:fld>
            <a:endParaRPr lang="en-US"/>
          </a:p>
        </p:txBody>
      </p:sp>
    </p:spTree>
    <p:extLst>
      <p:ext uri="{BB962C8B-B14F-4D97-AF65-F5344CB8AC3E}">
        <p14:creationId xmlns:p14="http://schemas.microsoft.com/office/powerpoint/2010/main" val="79740148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31</a:t>
            </a:fld>
            <a:endParaRPr lang="en-US"/>
          </a:p>
        </p:txBody>
      </p:sp>
    </p:spTree>
    <p:extLst>
      <p:ext uri="{BB962C8B-B14F-4D97-AF65-F5344CB8AC3E}">
        <p14:creationId xmlns:p14="http://schemas.microsoft.com/office/powerpoint/2010/main" val="2225110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32</a:t>
            </a:fld>
            <a:endParaRPr lang="en-US"/>
          </a:p>
        </p:txBody>
      </p:sp>
    </p:spTree>
    <p:extLst>
      <p:ext uri="{BB962C8B-B14F-4D97-AF65-F5344CB8AC3E}">
        <p14:creationId xmlns:p14="http://schemas.microsoft.com/office/powerpoint/2010/main" val="741427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33</a:t>
            </a:fld>
            <a:endParaRPr lang="en-US"/>
          </a:p>
        </p:txBody>
      </p:sp>
    </p:spTree>
    <p:extLst>
      <p:ext uri="{BB962C8B-B14F-4D97-AF65-F5344CB8AC3E}">
        <p14:creationId xmlns:p14="http://schemas.microsoft.com/office/powerpoint/2010/main" val="207059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34</a:t>
            </a:fld>
            <a:endParaRPr lang="en-US"/>
          </a:p>
        </p:txBody>
      </p:sp>
    </p:spTree>
    <p:extLst>
      <p:ext uri="{BB962C8B-B14F-4D97-AF65-F5344CB8AC3E}">
        <p14:creationId xmlns:p14="http://schemas.microsoft.com/office/powerpoint/2010/main" val="499017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35</a:t>
            </a:fld>
            <a:endParaRPr lang="en-US"/>
          </a:p>
        </p:txBody>
      </p:sp>
    </p:spTree>
    <p:extLst>
      <p:ext uri="{BB962C8B-B14F-4D97-AF65-F5344CB8AC3E}">
        <p14:creationId xmlns:p14="http://schemas.microsoft.com/office/powerpoint/2010/main" val="3199661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36</a:t>
            </a:fld>
            <a:endParaRPr lang="en-US"/>
          </a:p>
        </p:txBody>
      </p:sp>
    </p:spTree>
    <p:extLst>
      <p:ext uri="{BB962C8B-B14F-4D97-AF65-F5344CB8AC3E}">
        <p14:creationId xmlns:p14="http://schemas.microsoft.com/office/powerpoint/2010/main" val="1170105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37</a:t>
            </a:fld>
            <a:endParaRPr lang="en-US"/>
          </a:p>
        </p:txBody>
      </p:sp>
    </p:spTree>
    <p:extLst>
      <p:ext uri="{BB962C8B-B14F-4D97-AF65-F5344CB8AC3E}">
        <p14:creationId xmlns:p14="http://schemas.microsoft.com/office/powerpoint/2010/main" val="1844987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pPr/>
              <a:t>38</a:t>
            </a:fld>
            <a:endParaRPr lang="en-US"/>
          </a:p>
        </p:txBody>
      </p:sp>
    </p:spTree>
    <p:extLst>
      <p:ext uri="{BB962C8B-B14F-4D97-AF65-F5344CB8AC3E}">
        <p14:creationId xmlns:p14="http://schemas.microsoft.com/office/powerpoint/2010/main" val="3612468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0F3FDC-10BF-4693-BB83-6929064ABCF0}" type="slidenum">
              <a:rPr lang="en-US" smtClean="0"/>
              <a:pPr/>
              <a:t>39</a:t>
            </a:fld>
            <a:endParaRPr lang="en-US"/>
          </a:p>
        </p:txBody>
      </p:sp>
    </p:spTree>
    <p:extLst>
      <p:ext uri="{BB962C8B-B14F-4D97-AF65-F5344CB8AC3E}">
        <p14:creationId xmlns:p14="http://schemas.microsoft.com/office/powerpoint/2010/main" val="1566373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F6424-1E36-4C3D-953D-331C578F51C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75BE9E2-981D-420B-A49E-E39A280BF24F}"/>
              </a:ext>
            </a:extLst>
          </p:cNvPr>
          <p:cNvSpPr>
            <a:spLocks noGrp="1"/>
          </p:cNvSpPr>
          <p:nvPr>
            <p:ph type="subTitle" idx="1"/>
          </p:nvPr>
        </p:nvSpPr>
        <p:spPr>
          <a:xfrm>
            <a:off x="1143000" y="2701530"/>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58CF67C-A66B-42C4-ABDC-84E04B64BF27}"/>
              </a:ext>
            </a:extLst>
          </p:cNvPr>
          <p:cNvSpPr>
            <a:spLocks noGrp="1"/>
          </p:cNvSpPr>
          <p:nvPr>
            <p:ph type="dt" sz="half" idx="10"/>
          </p:nvPr>
        </p:nvSpPr>
        <p:spPr/>
        <p:txBody>
          <a:bodyPr/>
          <a:lstStyle/>
          <a:p>
            <a:fld id="{4383EF60-56E6-47A8-BC04-F5C09F869E17}" type="datetimeFigureOut">
              <a:rPr lang="en-US" smtClean="0"/>
              <a:pPr/>
              <a:t>7/29/2022</a:t>
            </a:fld>
            <a:endParaRPr lang="en-US"/>
          </a:p>
        </p:txBody>
      </p:sp>
      <p:sp>
        <p:nvSpPr>
          <p:cNvPr id="5" name="Footer Placeholder 4">
            <a:extLst>
              <a:ext uri="{FF2B5EF4-FFF2-40B4-BE49-F238E27FC236}">
                <a16:creationId xmlns:a16="http://schemas.microsoft.com/office/drawing/2014/main" id="{99CA0B76-4BD2-401F-AF07-BA493FDAB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0A8BB8-DE20-44E7-B2DE-04CAAC34A8C1}"/>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225312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9B714-1D6B-4A20-9162-DAA6DF296D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22AC05-61B3-4154-B717-4BBE39EABE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648E54-0092-481A-A3D1-BC8A1C5C2B34}"/>
              </a:ext>
            </a:extLst>
          </p:cNvPr>
          <p:cNvSpPr>
            <a:spLocks noGrp="1"/>
          </p:cNvSpPr>
          <p:nvPr>
            <p:ph type="dt" sz="half" idx="10"/>
          </p:nvPr>
        </p:nvSpPr>
        <p:spPr/>
        <p:txBody>
          <a:bodyPr/>
          <a:lstStyle/>
          <a:p>
            <a:fld id="{4383EF60-56E6-47A8-BC04-F5C09F869E17}" type="datetimeFigureOut">
              <a:rPr lang="en-US" smtClean="0"/>
              <a:pPr/>
              <a:t>7/29/2022</a:t>
            </a:fld>
            <a:endParaRPr lang="en-US"/>
          </a:p>
        </p:txBody>
      </p:sp>
      <p:sp>
        <p:nvSpPr>
          <p:cNvPr id="5" name="Footer Placeholder 4">
            <a:extLst>
              <a:ext uri="{FF2B5EF4-FFF2-40B4-BE49-F238E27FC236}">
                <a16:creationId xmlns:a16="http://schemas.microsoft.com/office/drawing/2014/main" id="{590CEE7A-77CA-446D-B4DB-0292D23C00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63AB6-170F-45C7-8BAE-14F1D748EC01}"/>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515843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DA5AFB-8BA1-42DA-9A05-F2935AA53AC8}"/>
              </a:ext>
            </a:extLst>
          </p:cNvPr>
          <p:cNvSpPr>
            <a:spLocks noGrp="1"/>
          </p:cNvSpPr>
          <p:nvPr>
            <p:ph type="title" orient="vert"/>
          </p:nvPr>
        </p:nvSpPr>
        <p:spPr>
          <a:xfrm>
            <a:off x="6543676" y="273848"/>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367B42-B093-4872-A0DC-2B8C5638AC45}"/>
              </a:ext>
            </a:extLst>
          </p:cNvPr>
          <p:cNvSpPr>
            <a:spLocks noGrp="1"/>
          </p:cNvSpPr>
          <p:nvPr>
            <p:ph type="body" orient="vert" idx="1"/>
          </p:nvPr>
        </p:nvSpPr>
        <p:spPr>
          <a:xfrm>
            <a:off x="628656" y="273848"/>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C7F28-DC48-4AA7-A790-921D07EE713A}"/>
              </a:ext>
            </a:extLst>
          </p:cNvPr>
          <p:cNvSpPr>
            <a:spLocks noGrp="1"/>
          </p:cNvSpPr>
          <p:nvPr>
            <p:ph type="dt" sz="half" idx="10"/>
          </p:nvPr>
        </p:nvSpPr>
        <p:spPr/>
        <p:txBody>
          <a:bodyPr/>
          <a:lstStyle/>
          <a:p>
            <a:fld id="{4383EF60-56E6-47A8-BC04-F5C09F869E17}" type="datetimeFigureOut">
              <a:rPr lang="en-US" smtClean="0"/>
              <a:pPr/>
              <a:t>7/29/2022</a:t>
            </a:fld>
            <a:endParaRPr lang="en-US"/>
          </a:p>
        </p:txBody>
      </p:sp>
      <p:sp>
        <p:nvSpPr>
          <p:cNvPr id="5" name="Footer Placeholder 4">
            <a:extLst>
              <a:ext uri="{FF2B5EF4-FFF2-40B4-BE49-F238E27FC236}">
                <a16:creationId xmlns:a16="http://schemas.microsoft.com/office/drawing/2014/main" id="{0264541C-3C90-4042-832C-1FB88C3E8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F038DD-9699-45BF-AF50-F7B8B420402F}"/>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1376175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143000" y="2701530"/>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7/29/2022</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62834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7/29/2022</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2715208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3888" y="1282307"/>
            <a:ext cx="7886700" cy="2139553"/>
          </a:xfrm>
        </p:spPr>
        <p:txBody>
          <a:bodyPr anchor="b"/>
          <a:lstStyle>
            <a:lvl1pPr>
              <a:defRPr sz="45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7/29/2022</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297488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628650" y="1369220"/>
            <a:ext cx="3886200" cy="326350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p:cNvSpPr>
            <a:spLocks noGrp="1"/>
          </p:cNvSpPr>
          <p:nvPr>
            <p:ph sz="half" idx="2" hasCustomPrompt="1"/>
          </p:nvPr>
        </p:nvSpPr>
        <p:spPr>
          <a:xfrm>
            <a:off x="4629150" y="1369220"/>
            <a:ext cx="3886200" cy="326350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p:cNvSpPr>
            <a:spLocks noGrp="1"/>
          </p:cNvSpPr>
          <p:nvPr>
            <p:ph type="dt" sz="half" idx="10"/>
          </p:nvPr>
        </p:nvSpPr>
        <p:spPr/>
        <p:txBody>
          <a:bodyPr/>
          <a:lstStyle/>
          <a:p>
            <a:fld id="{146BC80E-E3F3-4757-805E-96AB3571BCF4}" type="datetimeFigureOut">
              <a:rPr lang="en-US" smtClean="0"/>
              <a:pPr/>
              <a:t>7/29/2022</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3275186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273845"/>
            <a:ext cx="7886700" cy="994173"/>
          </a:xfr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629842" y="1878807"/>
            <a:ext cx="3868340" cy="276344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p:cNvSpPr>
            <a:spLocks noGrp="1"/>
          </p:cNvSpPr>
          <p:nvPr>
            <p:ph type="body" sz="quarter" idx="3" hasCustomPrompt="1"/>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4629156" y="1878807"/>
            <a:ext cx="3887391" cy="276344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p:cNvSpPr>
            <a:spLocks noGrp="1"/>
          </p:cNvSpPr>
          <p:nvPr>
            <p:ph type="dt" sz="half" idx="10"/>
          </p:nvPr>
        </p:nvSpPr>
        <p:spPr/>
        <p:txBody>
          <a:bodyPr/>
          <a:lstStyle/>
          <a:p>
            <a:fld id="{146BC80E-E3F3-4757-805E-96AB3571BCF4}" type="datetimeFigureOut">
              <a:rPr lang="en-US" smtClean="0"/>
              <a:pPr/>
              <a:t>7/29/2022</a:t>
            </a:fld>
            <a:endParaRPr lang="en-US"/>
          </a:p>
        </p:txBody>
      </p:sp>
      <p:sp>
        <p:nvSpPr>
          <p:cNvPr id="8" name="Chỗ dành sẵn cho Chân trang 7"/>
          <p:cNvSpPr>
            <a:spLocks noGrp="1"/>
          </p:cNvSpPr>
          <p:nvPr>
            <p:ph type="ftr" sz="quarter" idx="11"/>
          </p:nvPr>
        </p:nvSpPr>
        <p:spPr/>
        <p:txBody>
          <a:bodyPr/>
          <a:lstStyle/>
          <a:p>
            <a:endParaRPr lang="en-US"/>
          </a:p>
        </p:txBody>
      </p:sp>
      <p:sp>
        <p:nvSpPr>
          <p:cNvPr id="9" name="Chỗ dành sẵn cho Số hiệu Bản chiếu 8"/>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2574096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gày tháng 2"/>
          <p:cNvSpPr>
            <a:spLocks noGrp="1"/>
          </p:cNvSpPr>
          <p:nvPr>
            <p:ph type="dt" sz="half" idx="10"/>
          </p:nvPr>
        </p:nvSpPr>
        <p:spPr/>
        <p:txBody>
          <a:bodyPr/>
          <a:lstStyle/>
          <a:p>
            <a:fld id="{146BC80E-E3F3-4757-805E-96AB3571BCF4}" type="datetimeFigureOut">
              <a:rPr lang="en-US" smtClean="0"/>
              <a:pPr/>
              <a:t>7/29/2022</a:t>
            </a:fld>
            <a:endParaRPr lang="en-US"/>
          </a:p>
        </p:txBody>
      </p:sp>
      <p:sp>
        <p:nvSpPr>
          <p:cNvPr id="4" name="Chỗ dành sẵn cho Chân trang 3"/>
          <p:cNvSpPr>
            <a:spLocks noGrp="1"/>
          </p:cNvSpPr>
          <p:nvPr>
            <p:ph type="ftr" sz="quarter" idx="11"/>
          </p:nvPr>
        </p:nvSpPr>
        <p:spPr/>
        <p:txBody>
          <a:bodyPr/>
          <a:lstStyle/>
          <a:p>
            <a:endParaRPr lang="en-US"/>
          </a:p>
        </p:txBody>
      </p:sp>
      <p:sp>
        <p:nvSpPr>
          <p:cNvPr id="5" name="Chỗ dành sẵn cho Số hiệu Bản chiếu 4"/>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1475443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146BC80E-E3F3-4757-805E-96AB3571BCF4}" type="datetimeFigureOut">
              <a:rPr lang="en-US" smtClean="0"/>
              <a:pPr/>
              <a:t>7/29/2022</a:t>
            </a:fld>
            <a:endParaRPr lang="en-US"/>
          </a:p>
        </p:txBody>
      </p:sp>
      <p:sp>
        <p:nvSpPr>
          <p:cNvPr id="3" name="Chỗ dành sẵn cho Chân trang 2"/>
          <p:cNvSpPr>
            <a:spLocks noGrp="1"/>
          </p:cNvSpPr>
          <p:nvPr>
            <p:ph type="ftr" sz="quarter" idx="11"/>
          </p:nvPr>
        </p:nvSpPr>
        <p:spPr/>
        <p:txBody>
          <a:bodyPr/>
          <a:lstStyle/>
          <a:p>
            <a:endParaRPr lang="en-US"/>
          </a:p>
        </p:txBody>
      </p:sp>
      <p:sp>
        <p:nvSpPr>
          <p:cNvPr id="4" name="Chỗ dành sẵn cho Số hiệu Bản chiếu 3"/>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1410855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p:cNvSpPr>
            <a:spLocks noGrp="1"/>
          </p:cNvSpPr>
          <p:nvPr>
            <p:ph type="body" sz="half" idx="2" hasCustomPrompt="1"/>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146BC80E-E3F3-4757-805E-96AB3571BCF4}" type="datetimeFigureOut">
              <a:rPr lang="en-US" smtClean="0"/>
              <a:pPr/>
              <a:t>7/29/2022</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3378978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02909-7E22-4C6B-BFEB-7D3CFAAEF7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9126CB-CDB7-4CF4-A2AD-0777448BFB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FF142-95AA-4866-A5E0-4A0BA3C3E656}"/>
              </a:ext>
            </a:extLst>
          </p:cNvPr>
          <p:cNvSpPr>
            <a:spLocks noGrp="1"/>
          </p:cNvSpPr>
          <p:nvPr>
            <p:ph type="dt" sz="half" idx="10"/>
          </p:nvPr>
        </p:nvSpPr>
        <p:spPr/>
        <p:txBody>
          <a:bodyPr/>
          <a:lstStyle/>
          <a:p>
            <a:fld id="{4383EF60-56E6-47A8-BC04-F5C09F869E17}" type="datetimeFigureOut">
              <a:rPr lang="en-US" smtClean="0"/>
              <a:pPr/>
              <a:t>7/29/2022</a:t>
            </a:fld>
            <a:endParaRPr lang="en-US"/>
          </a:p>
        </p:txBody>
      </p:sp>
      <p:sp>
        <p:nvSpPr>
          <p:cNvPr id="5" name="Footer Placeholder 4">
            <a:extLst>
              <a:ext uri="{FF2B5EF4-FFF2-40B4-BE49-F238E27FC236}">
                <a16:creationId xmlns:a16="http://schemas.microsoft.com/office/drawing/2014/main" id="{7698FAF2-A100-498B-8EEF-A21A67C9F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D6EA7-EB1B-4E08-B080-EC4CAD2A504B}"/>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3599728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p:cNvSpPr>
            <a:spLocks noGrp="1"/>
          </p:cNvSpPr>
          <p:nvPr>
            <p:ph type="body" sz="half" idx="2" hasCustomPrompt="1"/>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146BC80E-E3F3-4757-805E-96AB3571BCF4}" type="datetimeFigureOut">
              <a:rPr lang="en-US" smtClean="0"/>
              <a:pPr/>
              <a:t>7/29/2022</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2970795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7/29/2022</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3058332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6543676" y="273848"/>
            <a:ext cx="1971675" cy="4358879"/>
          </a:xfr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628656" y="273848"/>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7/29/2022</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651552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F4B2B0-5692-4608-AE5E-181004025582}" type="datetimeFigureOut">
              <a:rPr lang="en-US" smtClean="0"/>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3923359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F4B2B0-5692-4608-AE5E-181004025582}" type="datetimeFigureOut">
              <a:rPr lang="en-US" smtClean="0"/>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3082099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F4B2B0-5692-4608-AE5E-181004025582}" type="datetimeFigureOut">
              <a:rPr lang="en-US" smtClean="0"/>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11477625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F4B2B0-5692-4608-AE5E-181004025582}" type="datetimeFigureOut">
              <a:rPr lang="en-US" smtClean="0"/>
              <a:t>7/29/2022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5288619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F4B2B0-5692-4608-AE5E-181004025582}" type="datetimeFigureOut">
              <a:rPr lang="en-US" smtClean="0"/>
              <a:t>7/29/2022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1320724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F4B2B0-5692-4608-AE5E-181004025582}" type="datetimeFigureOut">
              <a:rPr lang="en-US" smtClean="0"/>
              <a:t>7/29/2022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1404832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F4B2B0-5692-4608-AE5E-181004025582}" type="datetimeFigureOut">
              <a:rPr lang="en-US" smtClean="0"/>
              <a:t>7/29/2022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46837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F279-A853-4AE3-9F4C-AE894F6AD874}"/>
              </a:ext>
            </a:extLst>
          </p:cNvPr>
          <p:cNvSpPr>
            <a:spLocks noGrp="1"/>
          </p:cNvSpPr>
          <p:nvPr>
            <p:ph type="title"/>
          </p:nvPr>
        </p:nvSpPr>
        <p:spPr>
          <a:xfrm>
            <a:off x="623888" y="1282307"/>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49791EB-B012-4A22-A917-4D25287A9965}"/>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9D3B4B-3311-45E6-B4D4-61F241FBD978}"/>
              </a:ext>
            </a:extLst>
          </p:cNvPr>
          <p:cNvSpPr>
            <a:spLocks noGrp="1"/>
          </p:cNvSpPr>
          <p:nvPr>
            <p:ph type="dt" sz="half" idx="10"/>
          </p:nvPr>
        </p:nvSpPr>
        <p:spPr/>
        <p:txBody>
          <a:bodyPr/>
          <a:lstStyle/>
          <a:p>
            <a:fld id="{4383EF60-56E6-47A8-BC04-F5C09F869E17}" type="datetimeFigureOut">
              <a:rPr lang="en-US" smtClean="0"/>
              <a:pPr/>
              <a:t>7/29/2022</a:t>
            </a:fld>
            <a:endParaRPr lang="en-US"/>
          </a:p>
        </p:txBody>
      </p:sp>
      <p:sp>
        <p:nvSpPr>
          <p:cNvPr id="5" name="Footer Placeholder 4">
            <a:extLst>
              <a:ext uri="{FF2B5EF4-FFF2-40B4-BE49-F238E27FC236}">
                <a16:creationId xmlns:a16="http://schemas.microsoft.com/office/drawing/2014/main" id="{A346F704-BDA6-4C25-8356-D648B389F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02FBE8-5A9E-49CE-9365-89706B42211E}"/>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25549082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1F4B2B0-5692-4608-AE5E-181004025582}" type="datetimeFigureOut">
              <a:rPr lang="en-US" smtClean="0"/>
              <a:t>7/29/2022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11325613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1F4B2B0-5692-4608-AE5E-181004025582}" type="datetimeFigureOut">
              <a:rPr lang="en-US" smtClean="0"/>
              <a:t>7/29/2022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143624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F4B2B0-5692-4608-AE5E-181004025582}" type="datetimeFigureOut">
              <a:rPr lang="en-US" smtClean="0"/>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10521001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F4B2B0-5692-4608-AE5E-181004025582}" type="datetimeFigureOut">
              <a:rPr lang="en-US" smtClean="0"/>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28277035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7/29/2022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72761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7/29/2022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0884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7/29/2022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37461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7/29/2022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3827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BB504A-11D5-4594-99D7-C9A16AF1D067}" type="datetimeFigureOut">
              <a:rPr lang="en-US" smtClean="0">
                <a:solidFill>
                  <a:prstClr val="black">
                    <a:tint val="75000"/>
                  </a:prstClr>
                </a:solidFill>
              </a:rPr>
              <a:pPr/>
              <a:t>7/29/2022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4746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BB504A-11D5-4594-99D7-C9A16AF1D067}" type="datetimeFigureOut">
              <a:rPr lang="en-US" smtClean="0">
                <a:solidFill>
                  <a:prstClr val="black">
                    <a:tint val="75000"/>
                  </a:prstClr>
                </a:solidFill>
              </a:rPr>
              <a:pPr/>
              <a:t>7/29/2022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706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1C46-2F6B-4669-9DEE-C6BEB50489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783CCB-83A5-4B7E-9EA1-30E745D64AB8}"/>
              </a:ext>
            </a:extLst>
          </p:cNvPr>
          <p:cNvSpPr>
            <a:spLocks noGrp="1"/>
          </p:cNvSpPr>
          <p:nvPr>
            <p:ph sz="half" idx="1"/>
          </p:nvPr>
        </p:nvSpPr>
        <p:spPr>
          <a:xfrm>
            <a:off x="6286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166C3B-101D-4375-8B62-1AF0337399F9}"/>
              </a:ext>
            </a:extLst>
          </p:cNvPr>
          <p:cNvSpPr>
            <a:spLocks noGrp="1"/>
          </p:cNvSpPr>
          <p:nvPr>
            <p:ph sz="half" idx="2"/>
          </p:nvPr>
        </p:nvSpPr>
        <p:spPr>
          <a:xfrm>
            <a:off x="46291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2597E9-C3A3-4332-B07A-EE42DDB129DC}"/>
              </a:ext>
            </a:extLst>
          </p:cNvPr>
          <p:cNvSpPr>
            <a:spLocks noGrp="1"/>
          </p:cNvSpPr>
          <p:nvPr>
            <p:ph type="dt" sz="half" idx="10"/>
          </p:nvPr>
        </p:nvSpPr>
        <p:spPr/>
        <p:txBody>
          <a:bodyPr/>
          <a:lstStyle/>
          <a:p>
            <a:fld id="{4383EF60-56E6-47A8-BC04-F5C09F869E17}" type="datetimeFigureOut">
              <a:rPr lang="en-US" smtClean="0"/>
              <a:pPr/>
              <a:t>7/29/2022</a:t>
            </a:fld>
            <a:endParaRPr lang="en-US"/>
          </a:p>
        </p:txBody>
      </p:sp>
      <p:sp>
        <p:nvSpPr>
          <p:cNvPr id="6" name="Footer Placeholder 5">
            <a:extLst>
              <a:ext uri="{FF2B5EF4-FFF2-40B4-BE49-F238E27FC236}">
                <a16:creationId xmlns:a16="http://schemas.microsoft.com/office/drawing/2014/main" id="{7C5E1FBD-24D1-4CCE-8791-A3C3DB1E63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849CD0-D1E9-4E12-9648-56EBCFB23857}"/>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6976411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solidFill>
                  <a:prstClr val="black">
                    <a:tint val="75000"/>
                  </a:prstClr>
                </a:solidFill>
              </a:rPr>
              <a:pPr/>
              <a:t>7/29/2022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67642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7/29/2022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0101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7/29/2022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66667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7/29/2022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8406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7/29/2022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104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D5238-45F9-4C75-AF10-094662CFA796}"/>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B1CA27-579B-4D78-8937-EC84CAD3B5B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1571CAE-DD56-4EDE-B3D0-531DC053B6BB}"/>
              </a:ext>
            </a:extLst>
          </p:cNvPr>
          <p:cNvSpPr>
            <a:spLocks noGrp="1"/>
          </p:cNvSpPr>
          <p:nvPr>
            <p:ph sz="half" idx="2"/>
          </p:nvPr>
        </p:nvSpPr>
        <p:spPr>
          <a:xfrm>
            <a:off x="629842" y="1878807"/>
            <a:ext cx="3868340" cy="2763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D9EED1-8A68-4060-9EDD-2A15405EA6CE}"/>
              </a:ext>
            </a:extLst>
          </p:cNvPr>
          <p:cNvSpPr>
            <a:spLocks noGrp="1"/>
          </p:cNvSpPr>
          <p:nvPr>
            <p:ph type="body" sz="quarter" idx="3"/>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28CCC4D-714A-4EE9-94F2-5D2A875CF194}"/>
              </a:ext>
            </a:extLst>
          </p:cNvPr>
          <p:cNvSpPr>
            <a:spLocks noGrp="1"/>
          </p:cNvSpPr>
          <p:nvPr>
            <p:ph sz="quarter" idx="4"/>
          </p:nvPr>
        </p:nvSpPr>
        <p:spPr>
          <a:xfrm>
            <a:off x="4629156" y="1878807"/>
            <a:ext cx="3887391" cy="2763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CC1A5F-46EC-4309-8069-3BF178F6CAD8}"/>
              </a:ext>
            </a:extLst>
          </p:cNvPr>
          <p:cNvSpPr>
            <a:spLocks noGrp="1"/>
          </p:cNvSpPr>
          <p:nvPr>
            <p:ph type="dt" sz="half" idx="10"/>
          </p:nvPr>
        </p:nvSpPr>
        <p:spPr/>
        <p:txBody>
          <a:bodyPr/>
          <a:lstStyle/>
          <a:p>
            <a:fld id="{4383EF60-56E6-47A8-BC04-F5C09F869E17}" type="datetimeFigureOut">
              <a:rPr lang="en-US" smtClean="0"/>
              <a:pPr/>
              <a:t>7/29/2022</a:t>
            </a:fld>
            <a:endParaRPr lang="en-US"/>
          </a:p>
        </p:txBody>
      </p:sp>
      <p:sp>
        <p:nvSpPr>
          <p:cNvPr id="8" name="Footer Placeholder 7">
            <a:extLst>
              <a:ext uri="{FF2B5EF4-FFF2-40B4-BE49-F238E27FC236}">
                <a16:creationId xmlns:a16="http://schemas.microsoft.com/office/drawing/2014/main" id="{32EE3529-C514-4301-B81C-12029FC30B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7E9B87-6CF3-4A55-BE0C-9AAC9930B74D}"/>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3771711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F644B-014D-4278-B88D-7E9F9761BE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937F0A-B2DF-4458-8898-2E94D823211D}"/>
              </a:ext>
            </a:extLst>
          </p:cNvPr>
          <p:cNvSpPr>
            <a:spLocks noGrp="1"/>
          </p:cNvSpPr>
          <p:nvPr>
            <p:ph type="dt" sz="half" idx="10"/>
          </p:nvPr>
        </p:nvSpPr>
        <p:spPr/>
        <p:txBody>
          <a:bodyPr/>
          <a:lstStyle/>
          <a:p>
            <a:fld id="{4383EF60-56E6-47A8-BC04-F5C09F869E17}" type="datetimeFigureOut">
              <a:rPr lang="en-US" smtClean="0"/>
              <a:pPr/>
              <a:t>7/29/2022</a:t>
            </a:fld>
            <a:endParaRPr lang="en-US"/>
          </a:p>
        </p:txBody>
      </p:sp>
      <p:sp>
        <p:nvSpPr>
          <p:cNvPr id="4" name="Footer Placeholder 3">
            <a:extLst>
              <a:ext uri="{FF2B5EF4-FFF2-40B4-BE49-F238E27FC236}">
                <a16:creationId xmlns:a16="http://schemas.microsoft.com/office/drawing/2014/main" id="{F92D529F-60E7-4CC8-A40A-C23E0771F8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C9CF6A-2142-4CAF-8BB6-075690D7FC78}"/>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492198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812B69-B764-4AD4-8EB0-3A7305DF9148}"/>
              </a:ext>
            </a:extLst>
          </p:cNvPr>
          <p:cNvSpPr>
            <a:spLocks noGrp="1"/>
          </p:cNvSpPr>
          <p:nvPr>
            <p:ph type="dt" sz="half" idx="10"/>
          </p:nvPr>
        </p:nvSpPr>
        <p:spPr/>
        <p:txBody>
          <a:bodyPr/>
          <a:lstStyle/>
          <a:p>
            <a:fld id="{4383EF60-56E6-47A8-BC04-F5C09F869E17}" type="datetimeFigureOut">
              <a:rPr lang="en-US" smtClean="0"/>
              <a:pPr/>
              <a:t>7/29/2022</a:t>
            </a:fld>
            <a:endParaRPr lang="en-US"/>
          </a:p>
        </p:txBody>
      </p:sp>
      <p:sp>
        <p:nvSpPr>
          <p:cNvPr id="3" name="Footer Placeholder 2">
            <a:extLst>
              <a:ext uri="{FF2B5EF4-FFF2-40B4-BE49-F238E27FC236}">
                <a16:creationId xmlns:a16="http://schemas.microsoft.com/office/drawing/2014/main" id="{5BFC1C82-4189-4CFD-94E6-5D105CF561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BEBADE-C984-4080-A8B5-A390A4293C93}"/>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288483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E1B05-468B-40D4-85D3-C1AFAB888A9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92EC8E4-BD92-4845-91DB-BF940751BAE8}"/>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748F2C-4F59-4B3D-B634-FD050B54D57D}"/>
              </a:ext>
            </a:extLst>
          </p:cNvPr>
          <p:cNvSpPr>
            <a:spLocks noGrp="1"/>
          </p:cNvSpPr>
          <p:nvPr>
            <p:ph type="body" sz="half" idx="2"/>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CC23C80B-AB35-4550-8C0D-DBFA238C679F}"/>
              </a:ext>
            </a:extLst>
          </p:cNvPr>
          <p:cNvSpPr>
            <a:spLocks noGrp="1"/>
          </p:cNvSpPr>
          <p:nvPr>
            <p:ph type="dt" sz="half" idx="10"/>
          </p:nvPr>
        </p:nvSpPr>
        <p:spPr/>
        <p:txBody>
          <a:bodyPr/>
          <a:lstStyle/>
          <a:p>
            <a:fld id="{4383EF60-56E6-47A8-BC04-F5C09F869E17}" type="datetimeFigureOut">
              <a:rPr lang="en-US" smtClean="0"/>
              <a:pPr/>
              <a:t>7/29/2022</a:t>
            </a:fld>
            <a:endParaRPr lang="en-US"/>
          </a:p>
        </p:txBody>
      </p:sp>
      <p:sp>
        <p:nvSpPr>
          <p:cNvPr id="6" name="Footer Placeholder 5">
            <a:extLst>
              <a:ext uri="{FF2B5EF4-FFF2-40B4-BE49-F238E27FC236}">
                <a16:creationId xmlns:a16="http://schemas.microsoft.com/office/drawing/2014/main" id="{CCDD0186-70BB-4A65-BC3C-FA2D7A65EB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21E5EA-0F1B-41F4-9997-36A21ABA674A}"/>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1971409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6E931-49DA-4C10-B8A1-B1A1A9A58E1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A1E59DA-7D80-4A6B-A3A5-3393C90793A6}"/>
              </a:ext>
            </a:extLst>
          </p:cNvPr>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A403E7C-D431-40DF-B552-C348B6662201}"/>
              </a:ext>
            </a:extLst>
          </p:cNvPr>
          <p:cNvSpPr>
            <a:spLocks noGrp="1"/>
          </p:cNvSpPr>
          <p:nvPr>
            <p:ph type="body" sz="half" idx="2"/>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3747F896-94F9-401B-B3EB-641EC2AD1CDE}"/>
              </a:ext>
            </a:extLst>
          </p:cNvPr>
          <p:cNvSpPr>
            <a:spLocks noGrp="1"/>
          </p:cNvSpPr>
          <p:nvPr>
            <p:ph type="dt" sz="half" idx="10"/>
          </p:nvPr>
        </p:nvSpPr>
        <p:spPr/>
        <p:txBody>
          <a:bodyPr/>
          <a:lstStyle/>
          <a:p>
            <a:fld id="{4383EF60-56E6-47A8-BC04-F5C09F869E17}" type="datetimeFigureOut">
              <a:rPr lang="en-US" smtClean="0"/>
              <a:pPr/>
              <a:t>7/29/2022</a:t>
            </a:fld>
            <a:endParaRPr lang="en-US"/>
          </a:p>
        </p:txBody>
      </p:sp>
      <p:sp>
        <p:nvSpPr>
          <p:cNvPr id="6" name="Footer Placeholder 5">
            <a:extLst>
              <a:ext uri="{FF2B5EF4-FFF2-40B4-BE49-F238E27FC236}">
                <a16:creationId xmlns:a16="http://schemas.microsoft.com/office/drawing/2014/main" id="{FA183BEF-196A-494A-AD89-0BDB7DD131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1CF7B7-3D7F-4A01-9E52-61BA94DA5CC4}"/>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2216053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82474-3181-4072-B152-0604DC2EBEE3}"/>
              </a:ext>
            </a:extLst>
          </p:cNvPr>
          <p:cNvSpPr>
            <a:spLocks noGrp="1"/>
          </p:cNvSpPr>
          <p:nvPr>
            <p:ph type="title"/>
          </p:nvPr>
        </p:nvSpPr>
        <p:spPr>
          <a:xfrm>
            <a:off x="628650" y="273845"/>
            <a:ext cx="7886700" cy="99417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ADAAE2-44AB-4334-B130-9E17D9A58569}"/>
              </a:ext>
            </a:extLst>
          </p:cNvPr>
          <p:cNvSpPr>
            <a:spLocks noGrp="1"/>
          </p:cNvSpPr>
          <p:nvPr>
            <p:ph type="body" idx="1"/>
          </p:nvPr>
        </p:nvSpPr>
        <p:spPr>
          <a:xfrm>
            <a:off x="628650" y="1369220"/>
            <a:ext cx="7886700" cy="3263505"/>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A6E14-16C9-443F-93B3-9DE85C3A6DD7}"/>
              </a:ext>
            </a:extLst>
          </p:cNvPr>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4383EF60-56E6-47A8-BC04-F5C09F869E17}" type="datetimeFigureOut">
              <a:rPr lang="en-US" smtClean="0"/>
              <a:pPr/>
              <a:t>7/29/2022</a:t>
            </a:fld>
            <a:endParaRPr lang="en-US"/>
          </a:p>
        </p:txBody>
      </p:sp>
      <p:sp>
        <p:nvSpPr>
          <p:cNvPr id="5" name="Footer Placeholder 4">
            <a:extLst>
              <a:ext uri="{FF2B5EF4-FFF2-40B4-BE49-F238E27FC236}">
                <a16:creationId xmlns:a16="http://schemas.microsoft.com/office/drawing/2014/main" id="{03F9E64D-FA52-4A49-8EE5-4355B7F21872}"/>
              </a:ext>
            </a:extLst>
          </p:cNvPr>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F954AA-6C06-4431-9400-55BA3CF99267}"/>
              </a:ext>
            </a:extLst>
          </p:cNvPr>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73C4294D-D472-461E-A4A3-58B1EAB13865}" type="slidenum">
              <a:rPr lang="en-US" smtClean="0"/>
              <a:pPr/>
              <a:t>‹#›</a:t>
            </a:fld>
            <a:endParaRPr lang="en-US"/>
          </a:p>
        </p:txBody>
      </p:sp>
    </p:spTree>
    <p:extLst>
      <p:ext uri="{BB962C8B-B14F-4D97-AF65-F5344CB8AC3E}">
        <p14:creationId xmlns:p14="http://schemas.microsoft.com/office/powerpoint/2010/main" val="27180472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628650" y="273845"/>
            <a:ext cx="7886700" cy="994173"/>
          </a:xfrm>
          <a:prstGeom prst="rect">
            <a:avLst/>
          </a:prstGeom>
        </p:spPr>
        <p:txBody>
          <a:bodyPr vert="horz" lIns="68580" tIns="34290" rIns="68580" bIns="34290" rtlCol="0" anchor="ctr">
            <a:normAutofit/>
          </a:bodyPr>
          <a:lstStyle/>
          <a:p>
            <a:r>
              <a:rPr lang="vi-VN"/>
              <a:t>Bấm để sửa kiểu tiêu đề Bản cái</a:t>
            </a:r>
            <a:endParaRPr lang="en-US"/>
          </a:p>
        </p:txBody>
      </p:sp>
      <p:sp>
        <p:nvSpPr>
          <p:cNvPr id="3" name="Chỗ dành sẵn cho Văn bản 2"/>
          <p:cNvSpPr>
            <a:spLocks noGrp="1"/>
          </p:cNvSpPr>
          <p:nvPr>
            <p:ph type="body" idx="1"/>
          </p:nvPr>
        </p:nvSpPr>
        <p:spPr>
          <a:xfrm>
            <a:off x="628650" y="1369220"/>
            <a:ext cx="7886700" cy="3263505"/>
          </a:xfrm>
          <a:prstGeom prst="rect">
            <a:avLst/>
          </a:prstGeom>
        </p:spPr>
        <p:txBody>
          <a:bodyPr vert="horz" lIns="68580" tIns="34290" rIns="68580" bIns="3429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146BC80E-E3F3-4757-805E-96AB3571BCF4}" type="datetimeFigureOut">
              <a:rPr lang="en-US" smtClean="0"/>
              <a:pPr/>
              <a:t>7/29/2022</a:t>
            </a:fld>
            <a:endParaRPr lang="en-US"/>
          </a:p>
        </p:txBody>
      </p:sp>
      <p:sp>
        <p:nvSpPr>
          <p:cNvPr id="5" name="Chỗ dành sẵn cho Chân trang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Chỗ dành sẵn cho Số hiệu Bản chiếu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DD7FF0D4-445E-4886-A858-EB1EBC8BAEE8}" type="slidenum">
              <a:rPr lang="en-US" smtClean="0"/>
              <a:pPr/>
              <a:t>‹#›</a:t>
            </a:fld>
            <a:endParaRPr lang="en-US"/>
          </a:p>
        </p:txBody>
      </p:sp>
    </p:spTree>
    <p:extLst>
      <p:ext uri="{BB962C8B-B14F-4D97-AF65-F5344CB8AC3E}">
        <p14:creationId xmlns:p14="http://schemas.microsoft.com/office/powerpoint/2010/main" val="32755437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1F4B2B0-5692-4608-AE5E-181004025582}" type="datetimeFigureOut">
              <a:rPr lang="en-US" smtClean="0"/>
              <a:t>7/29/2022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2E41656-4857-41DD-BA83-C1CDF45A2F9E}" type="slidenum">
              <a:rPr lang="en-US" smtClean="0"/>
              <a:t>‹#›</a:t>
            </a:fld>
            <a:endParaRPr lang="en-US"/>
          </a:p>
        </p:txBody>
      </p:sp>
    </p:spTree>
    <p:extLst>
      <p:ext uri="{BB962C8B-B14F-4D97-AF65-F5344CB8AC3E}">
        <p14:creationId xmlns:p14="http://schemas.microsoft.com/office/powerpoint/2010/main" val="426838720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85800" rtl="0" eaLnBrk="1" latinLnBrk="0" hangingPunct="1">
        <a:spcBef>
          <a:spcPct val="0"/>
        </a:spcBef>
        <a:buNone/>
        <a:defRPr sz="3300" b="0" i="0" u="none"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b="0" i="0" u="none"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3BB504A-11D5-4594-99D7-C9A16AF1D067}" type="datetimeFigureOut">
              <a:rPr lang="en-US" smtClean="0">
                <a:solidFill>
                  <a:prstClr val="black">
                    <a:tint val="75000"/>
                  </a:prstClr>
                </a:solidFill>
              </a:rPr>
              <a:pPr/>
              <a:t>7/29/2022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031732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0.xml"/><Relationship Id="rId18" Type="http://schemas.openxmlformats.org/officeDocument/2006/relationships/image" Target="../media/image9.gif"/><Relationship Id="rId3" Type="http://schemas.openxmlformats.org/officeDocument/2006/relationships/slideLayout" Target="../slideLayouts/slideLayout24.xml"/><Relationship Id="rId21" Type="http://schemas.openxmlformats.org/officeDocument/2006/relationships/image" Target="../media/image11.png"/><Relationship Id="rId7" Type="http://schemas.openxmlformats.org/officeDocument/2006/relationships/slide" Target="slide8.xml"/><Relationship Id="rId12" Type="http://schemas.openxmlformats.org/officeDocument/2006/relationships/slide" Target="slide4.xml"/><Relationship Id="rId17" Type="http://schemas.openxmlformats.org/officeDocument/2006/relationships/image" Target="../media/image4.png"/><Relationship Id="rId2" Type="http://schemas.openxmlformats.org/officeDocument/2006/relationships/audio" Target="../media/media2.mp3"/><Relationship Id="rId16" Type="http://schemas.openxmlformats.org/officeDocument/2006/relationships/image" Target="../media/image8.png"/><Relationship Id="rId20" Type="http://schemas.microsoft.com/office/2007/relationships/hdphoto" Target="../media/hdphoto2.wdp"/><Relationship Id="rId1" Type="http://schemas.microsoft.com/office/2007/relationships/media" Target="../media/media2.mp3"/><Relationship Id="rId6" Type="http://schemas.openxmlformats.org/officeDocument/2006/relationships/image" Target="../media/image6.jpg"/><Relationship Id="rId11" Type="http://schemas.openxmlformats.org/officeDocument/2006/relationships/slide" Target="slide5.xml"/><Relationship Id="rId5" Type="http://schemas.openxmlformats.org/officeDocument/2006/relationships/slide" Target="slide3.xml"/><Relationship Id="rId15" Type="http://schemas.microsoft.com/office/2007/relationships/hdphoto" Target="../media/hdphoto1.wdp"/><Relationship Id="rId23" Type="http://schemas.openxmlformats.org/officeDocument/2006/relationships/slide" Target="slide14.xml"/><Relationship Id="rId10" Type="http://schemas.openxmlformats.org/officeDocument/2006/relationships/slide" Target="slide7.xml"/><Relationship Id="rId19" Type="http://schemas.openxmlformats.org/officeDocument/2006/relationships/image" Target="../media/image10.png"/><Relationship Id="rId4" Type="http://schemas.openxmlformats.org/officeDocument/2006/relationships/image" Target="../media/image5.jpg"/><Relationship Id="rId9" Type="http://schemas.openxmlformats.org/officeDocument/2006/relationships/slide" Target="slide6.xml"/><Relationship Id="rId14" Type="http://schemas.openxmlformats.org/officeDocument/2006/relationships/image" Target="../media/image7.png"/><Relationship Id="rId22" Type="http://schemas.microsoft.com/office/2007/relationships/hdphoto" Target="../media/hdphoto3.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sv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jpg"/><Relationship Id="rId1" Type="http://schemas.openxmlformats.org/officeDocument/2006/relationships/slideLayout" Target="../slideLayouts/slideLayout35.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43.png"/><Relationship Id="rId5" Type="http://schemas.openxmlformats.org/officeDocument/2006/relationships/slide" Target="slide1.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43.png"/><Relationship Id="rId5" Type="http://schemas.openxmlformats.org/officeDocument/2006/relationships/slide" Target="slide1.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43.png"/><Relationship Id="rId5" Type="http://schemas.openxmlformats.org/officeDocument/2006/relationships/slide" Target="slide1.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43.png"/><Relationship Id="rId5" Type="http://schemas.openxmlformats.org/officeDocument/2006/relationships/slide" Target="slide1.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43.png"/><Relationship Id="rId5" Type="http://schemas.openxmlformats.org/officeDocument/2006/relationships/slide" Target="slide1.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43.png"/><Relationship Id="rId5" Type="http://schemas.openxmlformats.org/officeDocument/2006/relationships/slide" Target="slide1.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43.png"/><Relationship Id="rId5" Type="http://schemas.openxmlformats.org/officeDocument/2006/relationships/slide" Target="slide1.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43.png"/><Relationship Id="rId5" Type="http://schemas.openxmlformats.org/officeDocument/2006/relationships/slide" Target="slide1.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jpg"/><Relationship Id="rId1" Type="http://schemas.openxmlformats.org/officeDocument/2006/relationships/slideLayout" Target="../slideLayouts/slideLayout35.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jpg"/><Relationship Id="rId1" Type="http://schemas.openxmlformats.org/officeDocument/2006/relationships/slideLayout" Target="../slideLayouts/slideLayout3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jpg"/><Relationship Id="rId1" Type="http://schemas.openxmlformats.org/officeDocument/2006/relationships/slideLayout" Target="../slideLayouts/slideLayout35.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6.jpg"/><Relationship Id="rId1" Type="http://schemas.openxmlformats.org/officeDocument/2006/relationships/slideLayout" Target="../slideLayouts/slideLayout35.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7.jpg"/><Relationship Id="rId1" Type="http://schemas.openxmlformats.org/officeDocument/2006/relationships/slideLayout" Target="../slideLayouts/slideLayout3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jpg"/><Relationship Id="rId1" Type="http://schemas.openxmlformats.org/officeDocument/2006/relationships/slideLayout" Target="../slideLayouts/slideLayout3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5" name="TextBox 4"/>
          <p:cNvSpPr txBox="1"/>
          <p:nvPr/>
        </p:nvSpPr>
        <p:spPr>
          <a:xfrm>
            <a:off x="1143000" y="2914650"/>
            <a:ext cx="2114550" cy="2169825"/>
          </a:xfrm>
          <a:prstGeom prst="rect">
            <a:avLst/>
          </a:prstGeom>
          <a:noFill/>
        </p:spPr>
        <p:txBody>
          <a:bodyPr wrap="square" rtlCol="0">
            <a:spAutoFit/>
          </a:bodyPr>
          <a:lstStyle/>
          <a:p>
            <a:r>
              <a:rPr lang="en-US" sz="675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SO TÀI</a:t>
            </a:r>
          </a:p>
        </p:txBody>
      </p:sp>
      <p:pic>
        <p:nvPicPr>
          <p:cNvPr id="8" name="TomAndJerryOST-V.A-2794728_hq.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4450" y="57150"/>
            <a:ext cx="457200" cy="457200"/>
          </a:xfrm>
          <a:prstGeom prst="rect">
            <a:avLst/>
          </a:prstGeom>
        </p:spPr>
      </p:pic>
    </p:spTree>
    <p:extLst>
      <p:ext uri="{BB962C8B-B14F-4D97-AF65-F5344CB8AC3E}">
        <p14:creationId xmlns:p14="http://schemas.microsoft.com/office/powerpoint/2010/main" val="163458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3"/>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latin typeface="Calibri"/>
            </a:endParaRPr>
          </a:p>
        </p:txBody>
      </p:sp>
      <p:sp>
        <p:nvSpPr>
          <p:cNvPr id="5" name="TextBox 4"/>
          <p:cNvSpPr txBox="1"/>
          <p:nvPr/>
        </p:nvSpPr>
        <p:spPr>
          <a:xfrm>
            <a:off x="2579542" y="809409"/>
            <a:ext cx="4052456" cy="461665"/>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Con sông nào dài nhất châu Á</a:t>
            </a: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latin typeface="Calibri"/>
            </a:endParaRPr>
          </a:p>
        </p:txBody>
      </p:sp>
      <p:sp>
        <p:nvSpPr>
          <p:cNvPr id="7" name="TextBox 6"/>
          <p:cNvSpPr txBox="1"/>
          <p:nvPr/>
        </p:nvSpPr>
        <p:spPr>
          <a:xfrm>
            <a:off x="1457325" y="2898189"/>
            <a:ext cx="4286250" cy="461665"/>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Sông Trường Giang</a:t>
            </a:r>
          </a:p>
        </p:txBody>
      </p:sp>
    </p:spTree>
    <p:extLst>
      <p:ext uri="{BB962C8B-B14F-4D97-AF65-F5344CB8AC3E}">
        <p14:creationId xmlns:p14="http://schemas.microsoft.com/office/powerpoint/2010/main" val="278471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5F295B-4E73-4941-B32D-88CC9D779356}"/>
              </a:ext>
            </a:extLst>
          </p:cNvPr>
          <p:cNvPicPr>
            <a:picLocks noChangeAspect="1"/>
          </p:cNvPicPr>
          <p:nvPr/>
        </p:nvPicPr>
        <p:blipFill rotWithShape="1">
          <a:blip r:embed="rId2"/>
          <a:srcRect b="461"/>
          <a:stretch/>
        </p:blipFill>
        <p:spPr>
          <a:xfrm>
            <a:off x="20" y="962"/>
            <a:ext cx="9143985" cy="5142539"/>
          </a:xfrm>
          <a:prstGeom prst="rect">
            <a:avLst/>
          </a:prstGeom>
        </p:spPr>
      </p:pic>
      <mc:AlternateContent xmlns:mc="http://schemas.openxmlformats.org/markup-compatibility/2006">
        <mc:Choice xmlns:am3d="http://schemas.microsoft.com/office/drawing/2017/model3d" Requires="am3d">
          <p:graphicFrame>
            <p:nvGraphicFramePr>
              <p:cNvPr id="6" name="Kiểu 3D 6" descr="The Earth">
                <a:extLst>
                  <a:ext uri="{FF2B5EF4-FFF2-40B4-BE49-F238E27FC236}">
                    <a16:creationId xmlns:a16="http://schemas.microsoft.com/office/drawing/2014/main" id="{BBA11CFB-DAA6-4343-8F28-DFADCCD28066}"/>
                  </a:ext>
                </a:extLst>
              </p:cNvPr>
              <p:cNvGraphicFramePr>
                <a:graphicFrameLocks noChangeAspect="1"/>
              </p:cNvGraphicFramePr>
              <p:nvPr>
                <p:extLst>
                  <p:ext uri="{D42A27DB-BD31-4B8C-83A1-F6EECF244321}">
                    <p14:modId xmlns:p14="http://schemas.microsoft.com/office/powerpoint/2010/main" val="3969264291"/>
                  </p:ext>
                </p:extLst>
              </p:nvPr>
            </p:nvGraphicFramePr>
            <p:xfrm>
              <a:off x="194553" y="4597881"/>
              <a:ext cx="2071755" cy="2071756"/>
            </p:xfrm>
            <a:graphic>
              <a:graphicData uri="http://schemas.microsoft.com/office/drawing/2017/model3d">
                <am3d:model3d r:embed="rId3">
                  <am3d:spPr>
                    <a:xfrm>
                      <a:off x="0" y="0"/>
                      <a:ext cx="2071755" cy="2071756"/>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191953" ay="-935331" az="-2174462"/>
                    <am3d:postTrans dx="0" dy="0" dz="0"/>
                  </am3d:trans>
                  <am3d:raster rName="Office3DRenderer" rVer="16.0.8326">
                    <am3d:blip r:embed="rId4"/>
                  </am3d:raster>
                  <am3d:objViewport viewportSz="3630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6" descr="The Earth">
                <a:extLst>
                  <a:ext uri="{FF2B5EF4-FFF2-40B4-BE49-F238E27FC236}">
                    <a16:creationId xmlns:a16="http://schemas.microsoft.com/office/drawing/2014/main" id="{BBA11CFB-DAA6-4343-8F28-DFADCCD28066}"/>
                  </a:ext>
                </a:extLst>
              </p:cNvPr>
              <p:cNvPicPr>
                <a:picLocks noGrp="1" noRot="1" noChangeAspect="1" noMove="1" noResize="1" noEditPoints="1" noAdjustHandles="1" noChangeArrowheads="1" noChangeShapeType="1" noCrop="1"/>
              </p:cNvPicPr>
              <p:nvPr/>
            </p:nvPicPr>
            <p:blipFill>
              <a:blip r:embed="rId4"/>
              <a:stretch>
                <a:fillRect/>
              </a:stretch>
            </p:blipFill>
            <p:spPr>
              <a:xfrm>
                <a:off x="194553" y="4597881"/>
                <a:ext cx="2071755" cy="2071756"/>
              </a:xfrm>
              <a:prstGeom prst="rect">
                <a:avLst/>
              </a:prstGeom>
            </p:spPr>
          </p:pic>
        </mc:Fallback>
      </mc:AlternateContent>
      <p:sp>
        <p:nvSpPr>
          <p:cNvPr id="7" name="TextBox 6"/>
          <p:cNvSpPr txBox="1"/>
          <p:nvPr/>
        </p:nvSpPr>
        <p:spPr>
          <a:xfrm>
            <a:off x="1714500" y="765813"/>
            <a:ext cx="5680710" cy="654025"/>
          </a:xfrm>
          <a:prstGeom prst="rect">
            <a:avLst/>
          </a:prstGeom>
          <a:noFill/>
        </p:spPr>
        <p:txBody>
          <a:bodyPr wrap="square" lIns="68580" tIns="34290" rIns="68580" bIns="34290" rtlCol="0">
            <a:spAutoFit/>
          </a:bodyPr>
          <a:lstStyle/>
          <a:p>
            <a:pPr algn="ctr"/>
            <a:r>
              <a:rPr lang="en-US" sz="3800" b="1">
                <a:solidFill>
                  <a:schemeClr val="bg1"/>
                </a:solidFill>
              </a:rPr>
              <a:t>CHƯƠNG 2. CHÂU Á</a:t>
            </a:r>
          </a:p>
        </p:txBody>
      </p:sp>
      <p:sp>
        <p:nvSpPr>
          <p:cNvPr id="8" name="TextBox 7"/>
          <p:cNvSpPr txBox="1"/>
          <p:nvPr/>
        </p:nvSpPr>
        <p:spPr>
          <a:xfrm>
            <a:off x="906778" y="1368930"/>
            <a:ext cx="7280910" cy="1762021"/>
          </a:xfrm>
          <a:prstGeom prst="rect">
            <a:avLst/>
          </a:prstGeom>
          <a:noFill/>
        </p:spPr>
        <p:txBody>
          <a:bodyPr wrap="square" lIns="68580" tIns="34290" rIns="68580" bIns="34290" rtlCol="0">
            <a:spAutoFit/>
          </a:bodyPr>
          <a:lstStyle/>
          <a:p>
            <a:pPr algn="ctr"/>
            <a:r>
              <a:rPr lang="en-US" sz="5500" b="1">
                <a:solidFill>
                  <a:srgbClr val="FFFF00"/>
                </a:solidFill>
                <a:effectLst>
                  <a:outerShdw blurRad="38100" dist="38100" dir="2700000" algn="tl">
                    <a:srgbClr val="000000">
                      <a:alpha val="43137"/>
                    </a:srgbClr>
                  </a:outerShdw>
                </a:effectLst>
              </a:rPr>
              <a:t>Bài 5. </a:t>
            </a:r>
          </a:p>
          <a:p>
            <a:pPr algn="ctr"/>
            <a:r>
              <a:rPr lang="en-US" sz="5500" b="1">
                <a:solidFill>
                  <a:srgbClr val="FFFF00"/>
                </a:solidFill>
                <a:effectLst>
                  <a:outerShdw blurRad="38100" dist="38100" dir="2700000" algn="tl">
                    <a:srgbClr val="000000">
                      <a:alpha val="43137"/>
                    </a:srgbClr>
                  </a:outerShdw>
                </a:effectLst>
              </a:rPr>
              <a:t>THIÊN NHIÊN CHÂU Á</a:t>
            </a:r>
          </a:p>
        </p:txBody>
      </p:sp>
    </p:spTree>
    <p:extLst>
      <p:ext uri="{BB962C8B-B14F-4D97-AF65-F5344CB8AC3E}">
        <p14:creationId xmlns:p14="http://schemas.microsoft.com/office/powerpoint/2010/main" val="3284912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ppt_x</p:attrName>
                                        </p:attrNameLst>
                                      </p:cBhvr>
                                      <p:tavLst>
                                        <p:tav tm="0">
                                          <p:val>
                                            <p:strVal val="#ppt_x-.2"/>
                                          </p:val>
                                        </p:tav>
                                        <p:tav tm="100000">
                                          <p:val>
                                            <p:strVal val="#ppt_x"/>
                                          </p:val>
                                        </p:tav>
                                      </p:tavLst>
                                    </p:anim>
                                    <p:anim calcmode="lin" valueType="num">
                                      <p:cBhvr>
                                        <p:cTn id="15"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21527"/>
            <a:ext cx="8789670" cy="515526"/>
          </a:xfrm>
          <a:prstGeom prst="rect">
            <a:avLst/>
          </a:prstGeom>
          <a:noFill/>
        </p:spPr>
        <p:txBody>
          <a:bodyPr wrap="square" lIns="68580" tIns="34290" rIns="68580" bIns="34290" rtlCol="0">
            <a:spAutoFit/>
          </a:bodyPr>
          <a:lstStyle/>
          <a:p>
            <a:pPr algn="ctr"/>
            <a:r>
              <a:rPr lang="en-US" sz="2900" b="1">
                <a:solidFill>
                  <a:srgbClr val="007A37"/>
                </a:solidFill>
                <a:latin typeface="Arial" pitchFamily="34" charset="0"/>
                <a:cs typeface="Arial" pitchFamily="34" charset="0"/>
              </a:rPr>
              <a:t>Bài 5. THIÊN NHIÊN CHÂU Á</a:t>
            </a:r>
          </a:p>
        </p:txBody>
      </p:sp>
      <p:sp>
        <p:nvSpPr>
          <p:cNvPr id="15" name="Rectangle 14"/>
          <p:cNvSpPr/>
          <p:nvPr/>
        </p:nvSpPr>
        <p:spPr>
          <a:xfrm>
            <a:off x="132446" y="604453"/>
            <a:ext cx="4593933" cy="746358"/>
          </a:xfrm>
          <a:prstGeom prst="rect">
            <a:avLst/>
          </a:prstGeom>
        </p:spPr>
        <p:txBody>
          <a:bodyPr wrap="square" lIns="68580" tIns="34290" rIns="68580" bIns="34290">
            <a:spAutoFit/>
          </a:bodyPr>
          <a:lstStyle/>
          <a:p>
            <a:pPr algn="just"/>
            <a:r>
              <a:rPr lang="en-US" sz="2200" b="1" u="sng">
                <a:solidFill>
                  <a:srgbClr val="002060"/>
                </a:solidFill>
                <a:latin typeface="Arial" pitchFamily="34" charset="0"/>
                <a:cs typeface="Arial" pitchFamily="34" charset="0"/>
              </a:rPr>
              <a:t>1. Vị trí địa lí, hình dạng, kích thước châu Á</a:t>
            </a:r>
            <a:endParaRPr lang="en-US" sz="2200" u="sng"/>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id="{83943E22-6FC5-4857-96F1-DB4BDF369685}"/>
              </a:ext>
            </a:extLst>
          </p:cNvPr>
          <p:cNvSpPr/>
          <p:nvPr/>
        </p:nvSpPr>
        <p:spPr>
          <a:xfrm>
            <a:off x="85942" y="1611075"/>
            <a:ext cx="4557309" cy="1619006"/>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en-US" sz="2800" b="1" i="1">
                <a:solidFill>
                  <a:srgbClr val="0000FF"/>
                </a:solidFill>
                <a:cs typeface="Arial" pitchFamily="34" charset="0"/>
              </a:rPr>
              <a:t>    *Quan sát Hình 5.1.SGK, xác định phạm vi lãnh thổ châu Á.</a:t>
            </a:r>
            <a:endParaRPr kumimoji="0" lang="en-US" sz="2800" b="1" i="1" u="none" strike="noStrike" kern="1200" cap="none" spc="0" normalizeH="0" baseline="0" noProof="0" dirty="0">
              <a:ln>
                <a:noFill/>
              </a:ln>
              <a:solidFill>
                <a:srgbClr val="0000FF"/>
              </a:solidFill>
              <a:uLnTx/>
              <a:uFillTx/>
              <a:cs typeface="Arial" pitchFamily="34" charset="0"/>
            </a:endParaRP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0886" y="1276666"/>
            <a:ext cx="750409" cy="814956"/>
          </a:xfrm>
          <a:prstGeom prst="rect">
            <a:avLst/>
          </a:prstGeom>
        </p:spPr>
      </p:pic>
      <p:pic>
        <p:nvPicPr>
          <p:cNvPr id="1026" name="Picture 2" descr="C:\Users\PTS\Desktop\Ảnh\ae7b6c9b939d5cc3058c.jpg"/>
          <p:cNvPicPr>
            <a:picLocks noChangeAspect="1" noChangeArrowheads="1"/>
          </p:cNvPicPr>
          <p:nvPr/>
        </p:nvPicPr>
        <p:blipFill>
          <a:blip r:embed="rId4"/>
          <a:srcRect/>
          <a:stretch>
            <a:fillRect/>
          </a:stretch>
        </p:blipFill>
        <p:spPr bwMode="auto">
          <a:xfrm>
            <a:off x="4880757" y="605385"/>
            <a:ext cx="4073237" cy="4348115"/>
          </a:xfrm>
          <a:prstGeom prst="rect">
            <a:avLst/>
          </a:prstGeom>
          <a:noFill/>
          <a:ln>
            <a:solidFill>
              <a:srgbClr val="0000FF"/>
            </a:solidFill>
          </a:ln>
        </p:spPr>
      </p:pic>
      <p:sp>
        <p:nvSpPr>
          <p:cNvPr id="11" name="Rectangle 10"/>
          <p:cNvSpPr/>
          <p:nvPr/>
        </p:nvSpPr>
        <p:spPr>
          <a:xfrm>
            <a:off x="4868882" y="4722488"/>
            <a:ext cx="4101935"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a:solidFill>
                  <a:srgbClr val="0000FF"/>
                </a:solidFill>
              </a:rPr>
              <a:t>H.5.1. Bản đồ tự nhiên châu Á</a:t>
            </a:r>
            <a:endParaRPr lang="en-US" sz="1900">
              <a:solidFill>
                <a:srgbClr val="0000FF"/>
              </a:solidFill>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ppt_x</p:attrName>
                                        </p:attrNameLst>
                                      </p:cBhvr>
                                      <p:tavLst>
                                        <p:tav tm="0">
                                          <p:val>
                                            <p:strVal val="#ppt_x-.2"/>
                                          </p:val>
                                        </p:tav>
                                        <p:tav tm="100000">
                                          <p:val>
                                            <p:strVal val="#ppt_x"/>
                                          </p:val>
                                        </p:tav>
                                      </p:tavLst>
                                    </p:anim>
                                    <p:anim calcmode="lin" valueType="num">
                                      <p:cBhvr>
                                        <p:cTn id="1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ppt_x</p:attrName>
                                        </p:attrNameLst>
                                      </p:cBhvr>
                                      <p:tavLst>
                                        <p:tav tm="0">
                                          <p:val>
                                            <p:strVal val="#ppt_x-.2"/>
                                          </p:val>
                                        </p:tav>
                                        <p:tav tm="100000">
                                          <p:val>
                                            <p:strVal val="#ppt_x"/>
                                          </p:val>
                                        </p:tav>
                                      </p:tavLst>
                                    </p:anim>
                                    <p:anim calcmode="lin" valueType="num">
                                      <p:cBhvr>
                                        <p:cTn id="25"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8"/>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ppt_x</p:attrName>
                                        </p:attrNameLst>
                                      </p:cBhvr>
                                      <p:tavLst>
                                        <p:tav tm="0">
                                          <p:val>
                                            <p:strVal val="#ppt_x-.2"/>
                                          </p:val>
                                        </p:tav>
                                        <p:tav tm="100000">
                                          <p:val>
                                            <p:strVal val="#ppt_x"/>
                                          </p:val>
                                        </p:tav>
                                      </p:tavLst>
                                    </p:anim>
                                    <p:anim calcmode="lin" valueType="num">
                                      <p:cBhvr>
                                        <p:cTn id="30"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7"/>
                                        </p:tgtEl>
                                      </p:cBhvr>
                                    </p:animEffect>
                                  </p:childTnLst>
                                </p:cTn>
                              </p:par>
                              <p:par>
                                <p:cTn id="32" presetID="29"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ppt_x</p:attrName>
                                        </p:attrNameLst>
                                      </p:cBhvr>
                                      <p:tavLst>
                                        <p:tav tm="0">
                                          <p:val>
                                            <p:strVal val="#ppt_x-.2"/>
                                          </p:val>
                                        </p:tav>
                                        <p:tav tm="100000">
                                          <p:val>
                                            <p:strVal val="#ppt_x"/>
                                          </p:val>
                                        </p:tav>
                                      </p:tavLst>
                                    </p:anim>
                                    <p:anim calcmode="lin" valueType="num">
                                      <p:cBhvr>
                                        <p:cTn id="35"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6" dur="1000"/>
                                        <p:tgtEl>
                                          <p:spTgt spid="11"/>
                                        </p:tgtEl>
                                      </p:cBhvr>
                                    </p:animEffect>
                                  </p:childTnLst>
                                </p:cTn>
                              </p:par>
                              <p:par>
                                <p:cTn id="37" presetID="29" presetClass="entr" presetSubtype="0"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anim calcmode="lin" valueType="num">
                                      <p:cBhvr>
                                        <p:cTn id="39" dur="1000" fill="hold"/>
                                        <p:tgtEl>
                                          <p:spTgt spid="1026"/>
                                        </p:tgtEl>
                                        <p:attrNameLst>
                                          <p:attrName>ppt_x</p:attrName>
                                        </p:attrNameLst>
                                      </p:cBhvr>
                                      <p:tavLst>
                                        <p:tav tm="0">
                                          <p:val>
                                            <p:strVal val="#ppt_x-.2"/>
                                          </p:val>
                                        </p:tav>
                                        <p:tav tm="100000">
                                          <p:val>
                                            <p:strVal val="#ppt_x"/>
                                          </p:val>
                                        </p:tav>
                                      </p:tavLst>
                                    </p:anim>
                                    <p:anim calcmode="lin" valueType="num">
                                      <p:cBhvr>
                                        <p:cTn id="40"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41"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7"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a16="http://schemas.microsoft.com/office/drawing/2014/main" id="{83943E22-6FC5-4857-96F1-DB4BDF369685}"/>
              </a:ext>
            </a:extLst>
          </p:cNvPr>
          <p:cNvSpPr/>
          <p:nvPr/>
        </p:nvSpPr>
        <p:spPr>
          <a:xfrm>
            <a:off x="238345" y="177427"/>
            <a:ext cx="8720598" cy="78378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lang="en-US" sz="2500" b="1" i="1">
                <a:solidFill>
                  <a:srgbClr val="002060"/>
                </a:solidFill>
                <a:cs typeface="Arial" pitchFamily="34" charset="0"/>
              </a:rPr>
              <a:t>    </a:t>
            </a:r>
            <a:r>
              <a:rPr lang="vi-VN" sz="2500" b="1" i="1">
                <a:solidFill>
                  <a:srgbClr val="002060"/>
                </a:solidFill>
                <a:latin typeface="Calibri" pitchFamily="34" charset="0"/>
                <a:cs typeface="Calibri" pitchFamily="34" charset="0"/>
              </a:rPr>
              <a:t>- Hoàn thành phiếu học tập </a:t>
            </a:r>
            <a:r>
              <a:rPr lang="en-US" sz="2500" b="1" i="1">
                <a:solidFill>
                  <a:srgbClr val="002060"/>
                </a:solidFill>
                <a:cs typeface="Arial" pitchFamily="34" charset="0"/>
              </a:rPr>
              <a:t>về vị trí, hình dạng và kích thước châu Á </a:t>
            </a:r>
            <a:r>
              <a:rPr lang="vi-VN" sz="2500" b="1" i="1">
                <a:solidFill>
                  <a:srgbClr val="002060"/>
                </a:solidFill>
                <a:latin typeface="Calibri" pitchFamily="34" charset="0"/>
                <a:cs typeface="Calibri" pitchFamily="34" charset="0"/>
              </a:rPr>
              <a:t>theo mẫu sau:</a:t>
            </a:r>
            <a:endParaRPr kumimoji="0" lang="en-US" sz="2500" b="1" i="1" u="none" strike="noStrike" kern="1200" cap="none" spc="0" normalizeH="0" baseline="0" noProof="0" dirty="0">
              <a:ln>
                <a:noFill/>
              </a:ln>
              <a:solidFill>
                <a:srgbClr val="002060"/>
              </a:solidFill>
              <a:uLnTx/>
              <a:uFillTx/>
              <a:latin typeface="Calibri" pitchFamily="34" charset="0"/>
              <a:cs typeface="Calibri" pitchFamily="34" charset="0"/>
            </a:endParaRPr>
          </a:p>
        </p:txBody>
      </p:sp>
      <p:graphicFrame>
        <p:nvGraphicFramePr>
          <p:cNvPr id="10" name="Table 9"/>
          <p:cNvGraphicFramePr>
            <a:graphicFrameLocks noGrp="1"/>
          </p:cNvGraphicFramePr>
          <p:nvPr/>
        </p:nvGraphicFramePr>
        <p:xfrm>
          <a:off x="261258" y="1077684"/>
          <a:ext cx="8599710" cy="3521520"/>
        </p:xfrm>
        <a:graphic>
          <a:graphicData uri="http://schemas.openxmlformats.org/drawingml/2006/table">
            <a:tbl>
              <a:tblPr/>
              <a:tblGrid>
                <a:gridCol w="4093029">
                  <a:extLst>
                    <a:ext uri="{9D8B030D-6E8A-4147-A177-3AD203B41FA5}">
                      <a16:colId xmlns:a16="http://schemas.microsoft.com/office/drawing/2014/main" val="20000"/>
                    </a:ext>
                  </a:extLst>
                </a:gridCol>
                <a:gridCol w="4506681">
                  <a:extLst>
                    <a:ext uri="{9D8B030D-6E8A-4147-A177-3AD203B41FA5}">
                      <a16:colId xmlns:a16="http://schemas.microsoft.com/office/drawing/2014/main" val="20001"/>
                    </a:ext>
                  </a:extLst>
                </a:gridCol>
              </a:tblGrid>
              <a:tr h="370114">
                <a:tc>
                  <a:txBody>
                    <a:bodyPr/>
                    <a:lstStyle/>
                    <a:p>
                      <a:pPr algn="ctr">
                        <a:lnSpc>
                          <a:spcPct val="150000"/>
                        </a:lnSpc>
                        <a:spcBef>
                          <a:spcPts val="600"/>
                        </a:spcBef>
                        <a:spcAft>
                          <a:spcPts val="0"/>
                        </a:spcAft>
                      </a:pPr>
                      <a:r>
                        <a:rPr lang="nl-NL" sz="2500" b="0">
                          <a:solidFill>
                            <a:srgbClr val="000000"/>
                          </a:solidFill>
                          <a:latin typeface="Tahoma" pitchFamily="34" charset="0"/>
                          <a:ea typeface="Calibri"/>
                          <a:cs typeface="Tahoma" pitchFamily="34" charset="0"/>
                        </a:rPr>
                        <a:t>Tiêu chí</a:t>
                      </a:r>
                      <a:endParaRPr lang="en-US" sz="2500" b="0">
                        <a:solidFill>
                          <a:srgbClr val="000000"/>
                        </a:solidFill>
                        <a:latin typeface="Tahoma" pitchFamily="34" charset="0"/>
                        <a:ea typeface="Calibri"/>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50000"/>
                        </a:lnSpc>
                        <a:spcBef>
                          <a:spcPts val="600"/>
                        </a:spcBef>
                        <a:spcAft>
                          <a:spcPts val="0"/>
                        </a:spcAft>
                      </a:pPr>
                      <a:r>
                        <a:rPr lang="nl-NL" sz="2500" b="0">
                          <a:solidFill>
                            <a:srgbClr val="000000"/>
                          </a:solidFill>
                          <a:latin typeface="Tahoma" pitchFamily="34" charset="0"/>
                          <a:ea typeface="Calibri"/>
                          <a:cs typeface="Tahoma" pitchFamily="34" charset="0"/>
                        </a:rPr>
                        <a:t>Thông tin</a:t>
                      </a:r>
                      <a:endParaRPr lang="en-US" sz="2500" b="0">
                        <a:solidFill>
                          <a:srgbClr val="000000"/>
                        </a:solidFill>
                        <a:latin typeface="Tahoma" pitchFamily="34" charset="0"/>
                        <a:ea typeface="Calibri"/>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66131">
                <a:tc>
                  <a:txBody>
                    <a:bodyPr/>
                    <a:lstStyle/>
                    <a:p>
                      <a:pPr>
                        <a:lnSpc>
                          <a:spcPct val="150000"/>
                        </a:lnSpc>
                        <a:spcBef>
                          <a:spcPts val="600"/>
                        </a:spcBef>
                        <a:spcAft>
                          <a:spcPts val="0"/>
                        </a:spcAft>
                      </a:pPr>
                      <a:r>
                        <a:rPr lang="nl-NL" sz="2300" b="0">
                          <a:solidFill>
                            <a:srgbClr val="000000"/>
                          </a:solidFill>
                          <a:latin typeface="Arial" pitchFamily="34" charset="0"/>
                          <a:ea typeface="Calibri"/>
                          <a:cs typeface="Arial" pitchFamily="34" charset="0"/>
                        </a:rPr>
                        <a:t>Tiếp giáp châu lục</a:t>
                      </a:r>
                      <a:endParaRPr lang="en-US" sz="2300" b="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50000"/>
                        </a:lnSpc>
                        <a:spcBef>
                          <a:spcPts val="600"/>
                        </a:spcBef>
                        <a:spcAft>
                          <a:spcPts val="0"/>
                        </a:spcAft>
                      </a:pPr>
                      <a:r>
                        <a:rPr lang="nl-NL" sz="2300" b="0">
                          <a:solidFill>
                            <a:srgbClr val="000000"/>
                          </a:solidFill>
                          <a:latin typeface="Arial" pitchFamily="34" charset="0"/>
                          <a:ea typeface="Calibri"/>
                          <a:cs typeface="Arial" pitchFamily="34" charset="0"/>
                        </a:rPr>
                        <a:t>Giáp biển và đại dương</a:t>
                      </a:r>
                      <a:endParaRPr lang="en-US" sz="2300" b="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50000"/>
                        </a:lnSpc>
                        <a:spcBef>
                          <a:spcPts val="600"/>
                        </a:spcBef>
                        <a:spcAft>
                          <a:spcPts val="0"/>
                        </a:spcAft>
                      </a:pPr>
                      <a:r>
                        <a:rPr lang="nl-NL" sz="2300" b="0" kern="1200">
                          <a:solidFill>
                            <a:srgbClr val="000000"/>
                          </a:solidFill>
                          <a:latin typeface="Arial" pitchFamily="34" charset="0"/>
                          <a:ea typeface="Calibri"/>
                          <a:cs typeface="Arial" pitchFamily="34" charset="0"/>
                        </a:rPr>
                        <a:t>Lãnh thổ </a:t>
                      </a:r>
                      <a:endParaRPr lang="en-US" sz="2300" b="0" kern="12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b="1" kern="1200">
                        <a:solidFill>
                          <a:srgbClr val="0000FF"/>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50000"/>
                        </a:lnSpc>
                        <a:spcBef>
                          <a:spcPts val="600"/>
                        </a:spcBef>
                        <a:spcAft>
                          <a:spcPts val="0"/>
                        </a:spcAft>
                      </a:pPr>
                      <a:r>
                        <a:rPr lang="nl-NL" sz="2300" b="0">
                          <a:solidFill>
                            <a:srgbClr val="000000"/>
                          </a:solidFill>
                          <a:latin typeface="Arial" pitchFamily="34" charset="0"/>
                          <a:ea typeface="Calibri"/>
                          <a:cs typeface="Arial" pitchFamily="34" charset="0"/>
                        </a:rPr>
                        <a:t>Thuộc lục địa</a:t>
                      </a:r>
                      <a:endParaRPr lang="en-US" sz="2300" b="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nSpc>
                          <a:spcPct val="150000"/>
                        </a:lnSpc>
                        <a:spcBef>
                          <a:spcPts val="600"/>
                        </a:spcBef>
                        <a:spcAft>
                          <a:spcPts val="0"/>
                        </a:spcAft>
                      </a:pPr>
                      <a:r>
                        <a:rPr lang="nl-NL" sz="2300" b="0">
                          <a:solidFill>
                            <a:srgbClr val="000000"/>
                          </a:solidFill>
                          <a:latin typeface="Arial" pitchFamily="34" charset="0"/>
                          <a:ea typeface="Calibri"/>
                          <a:cs typeface="Arial" pitchFamily="34" charset="0"/>
                        </a:rPr>
                        <a:t>Diện tích</a:t>
                      </a:r>
                      <a:endParaRPr lang="en-US" sz="2300" b="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nSpc>
                          <a:spcPct val="150000"/>
                        </a:lnSpc>
                        <a:spcBef>
                          <a:spcPts val="600"/>
                        </a:spcBef>
                        <a:spcAft>
                          <a:spcPts val="0"/>
                        </a:spcAft>
                      </a:pPr>
                      <a:r>
                        <a:rPr lang="nl-NL" sz="2300" b="0">
                          <a:solidFill>
                            <a:srgbClr val="000000"/>
                          </a:solidFill>
                          <a:latin typeface="Arial" pitchFamily="34" charset="0"/>
                          <a:ea typeface="Calibri"/>
                          <a:cs typeface="Arial" pitchFamily="34" charset="0"/>
                        </a:rPr>
                        <a:t>Ảnh hưởng đối với thiên nhiên</a:t>
                      </a:r>
                      <a:endParaRPr lang="en-US" sz="2300" b="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4" name="TextBox 3"/>
          <p:cNvSpPr txBox="1"/>
          <p:nvPr/>
        </p:nvSpPr>
        <p:spPr>
          <a:xfrm>
            <a:off x="4397818" y="1719943"/>
            <a:ext cx="3298371" cy="477054"/>
          </a:xfrm>
          <a:prstGeom prst="rect">
            <a:avLst/>
          </a:prstGeom>
          <a:noFill/>
        </p:spPr>
        <p:txBody>
          <a:bodyPr wrap="square" rtlCol="0">
            <a:spAutoFit/>
          </a:bodyPr>
          <a:lstStyle/>
          <a:p>
            <a:r>
              <a:rPr lang="en-US" sz="2500" b="1">
                <a:solidFill>
                  <a:srgbClr val="0000FF"/>
                </a:solidFill>
              </a:rPr>
              <a:t>Châu Âu và châu Phi.</a:t>
            </a:r>
          </a:p>
        </p:txBody>
      </p:sp>
      <p:sp>
        <p:nvSpPr>
          <p:cNvPr id="5" name="TextBox 4"/>
          <p:cNvSpPr txBox="1"/>
          <p:nvPr/>
        </p:nvSpPr>
        <p:spPr>
          <a:xfrm>
            <a:off x="4386933" y="2285998"/>
            <a:ext cx="4602688" cy="446276"/>
          </a:xfrm>
          <a:prstGeom prst="rect">
            <a:avLst/>
          </a:prstGeom>
          <a:noFill/>
        </p:spPr>
        <p:txBody>
          <a:bodyPr wrap="square" rtlCol="0">
            <a:spAutoFit/>
          </a:bodyPr>
          <a:lstStyle/>
          <a:p>
            <a:r>
              <a:rPr lang="nl-NL" sz="2300" b="1">
                <a:solidFill>
                  <a:srgbClr val="0000FF"/>
                </a:solidFill>
              </a:rPr>
              <a:t>B.B.Dương, T.B.Dương, A.Đ. Dương</a:t>
            </a:r>
            <a:endParaRPr lang="en-US" sz="2300" b="1">
              <a:solidFill>
                <a:srgbClr val="0000FF"/>
              </a:solidFill>
            </a:endParaRPr>
          </a:p>
        </p:txBody>
      </p:sp>
      <p:sp>
        <p:nvSpPr>
          <p:cNvPr id="6" name="TextBox 5"/>
          <p:cNvSpPr txBox="1"/>
          <p:nvPr/>
        </p:nvSpPr>
        <p:spPr>
          <a:xfrm>
            <a:off x="4397821" y="2884713"/>
            <a:ext cx="3298371" cy="477054"/>
          </a:xfrm>
          <a:prstGeom prst="rect">
            <a:avLst/>
          </a:prstGeom>
          <a:noFill/>
        </p:spPr>
        <p:txBody>
          <a:bodyPr wrap="square" rtlCol="0">
            <a:spAutoFit/>
          </a:bodyPr>
          <a:lstStyle/>
          <a:p>
            <a:r>
              <a:rPr lang="nl-NL" sz="2500" b="1">
                <a:solidFill>
                  <a:srgbClr val="0000FF"/>
                </a:solidFill>
              </a:rPr>
              <a:t>8500km; 9200km.</a:t>
            </a:r>
            <a:endParaRPr lang="en-US" sz="2500" b="1">
              <a:solidFill>
                <a:srgbClr val="0000FF"/>
              </a:solidFill>
            </a:endParaRPr>
          </a:p>
        </p:txBody>
      </p:sp>
      <p:sp>
        <p:nvSpPr>
          <p:cNvPr id="7" name="TextBox 6"/>
          <p:cNvSpPr txBox="1"/>
          <p:nvPr/>
        </p:nvSpPr>
        <p:spPr>
          <a:xfrm>
            <a:off x="4397819" y="3450770"/>
            <a:ext cx="3298371" cy="477054"/>
          </a:xfrm>
          <a:prstGeom prst="rect">
            <a:avLst/>
          </a:prstGeom>
          <a:noFill/>
        </p:spPr>
        <p:txBody>
          <a:bodyPr wrap="square" rtlCol="0">
            <a:spAutoFit/>
          </a:bodyPr>
          <a:lstStyle/>
          <a:p>
            <a:r>
              <a:rPr lang="nl-NL" sz="2500" b="1">
                <a:solidFill>
                  <a:srgbClr val="0000FF"/>
                </a:solidFill>
              </a:rPr>
              <a:t>Á - Âu.</a:t>
            </a:r>
            <a:endParaRPr lang="en-US" sz="2500" b="1">
              <a:solidFill>
                <a:srgbClr val="0000FF"/>
              </a:solidFill>
            </a:endParaRPr>
          </a:p>
        </p:txBody>
      </p:sp>
      <p:sp>
        <p:nvSpPr>
          <p:cNvPr id="8" name="TextBox 7"/>
          <p:cNvSpPr txBox="1"/>
          <p:nvPr/>
        </p:nvSpPr>
        <p:spPr>
          <a:xfrm>
            <a:off x="4397819" y="3995055"/>
            <a:ext cx="3298371" cy="477054"/>
          </a:xfrm>
          <a:prstGeom prst="rect">
            <a:avLst/>
          </a:prstGeom>
          <a:noFill/>
        </p:spPr>
        <p:txBody>
          <a:bodyPr wrap="square" rtlCol="0">
            <a:spAutoFit/>
          </a:bodyPr>
          <a:lstStyle/>
          <a:p>
            <a:r>
              <a:rPr lang="nl-NL" sz="2500" b="1">
                <a:solidFill>
                  <a:srgbClr val="0000FF"/>
                </a:solidFill>
              </a:rPr>
              <a:t>44,4 triệu km</a:t>
            </a:r>
            <a:r>
              <a:rPr lang="nl-NL" sz="2500" b="1" baseline="30000">
                <a:solidFill>
                  <a:srgbClr val="0000FF"/>
                </a:solidFill>
              </a:rPr>
              <a:t>2</a:t>
            </a:r>
            <a:r>
              <a:rPr lang="nl-NL" sz="2500" b="1">
                <a:solidFill>
                  <a:srgbClr val="0000FF"/>
                </a:solidFill>
              </a:rPr>
              <a:t>.</a:t>
            </a:r>
            <a:endParaRPr lang="en-US" sz="2500" b="1">
              <a:solidFill>
                <a:srgbClr val="0000FF"/>
              </a:solidFill>
            </a:endParaRPr>
          </a:p>
        </p:txBody>
      </p:sp>
      <p:sp>
        <p:nvSpPr>
          <p:cNvPr id="9" name="TextBox 8"/>
          <p:cNvSpPr txBox="1"/>
          <p:nvPr/>
        </p:nvSpPr>
        <p:spPr>
          <a:xfrm>
            <a:off x="4397817" y="4484911"/>
            <a:ext cx="4452269" cy="477054"/>
          </a:xfrm>
          <a:prstGeom prst="rect">
            <a:avLst/>
          </a:prstGeom>
          <a:noFill/>
        </p:spPr>
        <p:txBody>
          <a:bodyPr wrap="square" rtlCol="0">
            <a:spAutoFit/>
          </a:bodyPr>
          <a:lstStyle/>
          <a:p>
            <a:r>
              <a:rPr lang="nl-NL" sz="2500" b="1">
                <a:solidFill>
                  <a:srgbClr val="0000FF"/>
                </a:solidFill>
              </a:rPr>
              <a:t>Thiên nhiên phân hóa đa dạng.</a:t>
            </a:r>
            <a:endParaRPr lang="en-US" sz="2500" b="1">
              <a:solidFill>
                <a:srgbClr val="0000FF"/>
              </a:solidFill>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par>
                                <p:cTn id="10" presetID="29"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ppt_x</p:attrName>
                                        </p:attrNameLst>
                                      </p:cBhvr>
                                      <p:tavLst>
                                        <p:tav tm="0">
                                          <p:val>
                                            <p:strVal val="#ppt_x-.2"/>
                                          </p:val>
                                        </p:tav>
                                        <p:tav tm="100000">
                                          <p:val>
                                            <p:strVal val="#ppt_x"/>
                                          </p:val>
                                        </p:tav>
                                      </p:tavLst>
                                    </p:anim>
                                    <p:anim calcmode="lin" valueType="num">
                                      <p:cBhvr>
                                        <p:cTn id="1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ppt_x</p:attrName>
                                        </p:attrNameLst>
                                      </p:cBhvr>
                                      <p:tavLst>
                                        <p:tav tm="0">
                                          <p:val>
                                            <p:strVal val="#ppt_x-.2"/>
                                          </p:val>
                                        </p:tav>
                                        <p:tav tm="100000">
                                          <p:val>
                                            <p:strVal val="#ppt_x"/>
                                          </p:val>
                                        </p:tav>
                                      </p:tavLst>
                                    </p:anim>
                                    <p:anim calcmode="lin" valueType="num">
                                      <p:cBhvr>
                                        <p:cTn id="20"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ppt_x</p:attrName>
                                        </p:attrNameLst>
                                      </p:cBhvr>
                                      <p:tavLst>
                                        <p:tav tm="0">
                                          <p:val>
                                            <p:strVal val="#ppt_x-.2"/>
                                          </p:val>
                                        </p:tav>
                                        <p:tav tm="100000">
                                          <p:val>
                                            <p:strVal val="#ppt_x"/>
                                          </p:val>
                                        </p:tav>
                                      </p:tavLst>
                                    </p:anim>
                                    <p:anim calcmode="lin" valueType="num">
                                      <p:cBhvr>
                                        <p:cTn id="27"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ppt_x</p:attrName>
                                        </p:attrNameLst>
                                      </p:cBhvr>
                                      <p:tavLst>
                                        <p:tav tm="0">
                                          <p:val>
                                            <p:strVal val="#ppt_x-.2"/>
                                          </p:val>
                                        </p:tav>
                                        <p:tav tm="100000">
                                          <p:val>
                                            <p:strVal val="#ppt_x"/>
                                          </p:val>
                                        </p:tav>
                                      </p:tavLst>
                                    </p:anim>
                                    <p:anim calcmode="lin" valueType="num">
                                      <p:cBhvr>
                                        <p:cTn id="34"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5" dur="1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1000" fill="hold"/>
                                        <p:tgtEl>
                                          <p:spTgt spid="7"/>
                                        </p:tgtEl>
                                        <p:attrNameLst>
                                          <p:attrName>ppt_x</p:attrName>
                                        </p:attrNameLst>
                                      </p:cBhvr>
                                      <p:tavLst>
                                        <p:tav tm="0">
                                          <p:val>
                                            <p:strVal val="#ppt_x-.2"/>
                                          </p:val>
                                        </p:tav>
                                        <p:tav tm="100000">
                                          <p:val>
                                            <p:strVal val="#ppt_x"/>
                                          </p:val>
                                        </p:tav>
                                      </p:tavLst>
                                    </p:anim>
                                    <p:anim calcmode="lin" valueType="num">
                                      <p:cBhvr>
                                        <p:cTn id="41"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42" dur="10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1000" fill="hold"/>
                                        <p:tgtEl>
                                          <p:spTgt spid="8"/>
                                        </p:tgtEl>
                                        <p:attrNameLst>
                                          <p:attrName>ppt_x</p:attrName>
                                        </p:attrNameLst>
                                      </p:cBhvr>
                                      <p:tavLst>
                                        <p:tav tm="0">
                                          <p:val>
                                            <p:strVal val="#ppt_x-.2"/>
                                          </p:val>
                                        </p:tav>
                                        <p:tav tm="100000">
                                          <p:val>
                                            <p:strVal val="#ppt_x"/>
                                          </p:val>
                                        </p:tav>
                                      </p:tavLst>
                                    </p:anim>
                                    <p:anim calcmode="lin" valueType="num">
                                      <p:cBhvr>
                                        <p:cTn id="4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49" dur="10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1000" fill="hold"/>
                                        <p:tgtEl>
                                          <p:spTgt spid="9"/>
                                        </p:tgtEl>
                                        <p:attrNameLst>
                                          <p:attrName>ppt_x</p:attrName>
                                        </p:attrNameLst>
                                      </p:cBhvr>
                                      <p:tavLst>
                                        <p:tav tm="0">
                                          <p:val>
                                            <p:strVal val="#ppt_x-.2"/>
                                          </p:val>
                                        </p:tav>
                                        <p:tav tm="100000">
                                          <p:val>
                                            <p:strVal val="#ppt_x"/>
                                          </p:val>
                                        </p:tav>
                                      </p:tavLst>
                                    </p:anim>
                                    <p:anim calcmode="lin" valueType="num">
                                      <p:cBhvr>
                                        <p:cTn id="55"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5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9652"/>
            <a:ext cx="8789670" cy="515526"/>
          </a:xfrm>
          <a:prstGeom prst="rect">
            <a:avLst/>
          </a:prstGeom>
          <a:noFill/>
        </p:spPr>
        <p:txBody>
          <a:bodyPr wrap="square" lIns="68580" tIns="34290" rIns="68580" bIns="34290" rtlCol="0">
            <a:spAutoFit/>
          </a:bodyPr>
          <a:lstStyle/>
          <a:p>
            <a:pPr algn="ctr"/>
            <a:r>
              <a:rPr lang="en-US" sz="2900" b="1">
                <a:solidFill>
                  <a:srgbClr val="007A37"/>
                </a:solidFill>
                <a:latin typeface="Arial" pitchFamily="34" charset="0"/>
                <a:cs typeface="Arial" pitchFamily="34" charset="0"/>
              </a:rPr>
              <a:t>Bài 5. THIÊN NHIÊN CHÂU Á</a:t>
            </a:r>
          </a:p>
        </p:txBody>
      </p:sp>
      <p:sp>
        <p:nvSpPr>
          <p:cNvPr id="15" name="Rectangle 14"/>
          <p:cNvSpPr/>
          <p:nvPr/>
        </p:nvSpPr>
        <p:spPr>
          <a:xfrm>
            <a:off x="132446" y="604453"/>
            <a:ext cx="4665185" cy="746358"/>
          </a:xfrm>
          <a:prstGeom prst="rect">
            <a:avLst/>
          </a:prstGeom>
        </p:spPr>
        <p:txBody>
          <a:bodyPr wrap="square" lIns="68580" tIns="34290" rIns="68580" bIns="34290">
            <a:spAutoFit/>
          </a:bodyPr>
          <a:lstStyle/>
          <a:p>
            <a:pPr algn="just"/>
            <a:r>
              <a:rPr lang="en-US" sz="2200" b="1" u="sng">
                <a:solidFill>
                  <a:srgbClr val="002060"/>
                </a:solidFill>
                <a:latin typeface="Arial" pitchFamily="34" charset="0"/>
                <a:cs typeface="Arial" pitchFamily="34" charset="0"/>
              </a:rPr>
              <a:t>1. Vị trí địa lí, hình dạng, kích thước  châu Á</a:t>
            </a:r>
            <a:endParaRPr lang="en-US" sz="2200" u="sng"/>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0961" name="Rectangle 1"/>
          <p:cNvSpPr>
            <a:spLocks noChangeArrowheads="1"/>
          </p:cNvSpPr>
          <p:nvPr/>
        </p:nvSpPr>
        <p:spPr bwMode="auto">
          <a:xfrm>
            <a:off x="106875" y="1318152"/>
            <a:ext cx="4702629"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pt-BR" sz="2800" b="1">
                <a:solidFill>
                  <a:srgbClr val="002060"/>
                </a:solidFill>
              </a:rPr>
              <a:t>- Tiếp giáp: hai châu lục và ba đại dương.</a:t>
            </a:r>
            <a:endParaRPr lang="en-US" sz="2800" b="1">
              <a:solidFill>
                <a:srgbClr val="002060"/>
              </a:solidFill>
            </a:endParaRPr>
          </a:p>
          <a:p>
            <a:pPr algn="just">
              <a:lnSpc>
                <a:spcPct val="150000"/>
              </a:lnSpc>
            </a:pPr>
            <a:r>
              <a:rPr lang="pt-BR" sz="2800" b="1">
                <a:solidFill>
                  <a:srgbClr val="002060"/>
                </a:solidFill>
              </a:rPr>
              <a:t>- Diện tích cả các đảo là 44,4 triệu km</a:t>
            </a:r>
            <a:r>
              <a:rPr lang="pt-BR" sz="2800" b="1" baseline="30000">
                <a:solidFill>
                  <a:srgbClr val="002060"/>
                </a:solidFill>
              </a:rPr>
              <a:t>2</a:t>
            </a:r>
            <a:r>
              <a:rPr lang="pt-BR" sz="2800" b="1">
                <a:solidFill>
                  <a:srgbClr val="002060"/>
                </a:solidFill>
              </a:rPr>
              <a:t>.</a:t>
            </a:r>
          </a:p>
          <a:p>
            <a:pPr algn="just">
              <a:lnSpc>
                <a:spcPct val="150000"/>
              </a:lnSpc>
            </a:pPr>
            <a:r>
              <a:rPr kumimoji="0" lang="en-US" sz="2800" b="1" i="0" u="none" strike="noStrike" cap="none" normalizeH="0" baseline="0">
                <a:ln>
                  <a:noFill/>
                </a:ln>
                <a:solidFill>
                  <a:srgbClr val="002060"/>
                </a:solidFill>
                <a:effectLst/>
                <a:cs typeface="Arial" pitchFamily="34" charset="0"/>
              </a:rPr>
              <a:t>- Hình</a:t>
            </a:r>
            <a:r>
              <a:rPr kumimoji="0" lang="en-US" sz="2800" b="1" i="0" u="none" strike="noStrike" cap="none" normalizeH="0">
                <a:ln>
                  <a:noFill/>
                </a:ln>
                <a:solidFill>
                  <a:srgbClr val="002060"/>
                </a:solidFill>
                <a:effectLst/>
                <a:cs typeface="Arial" pitchFamily="34" charset="0"/>
              </a:rPr>
              <a:t> dạng khối rộng lớn.</a:t>
            </a:r>
            <a:endParaRPr kumimoji="0" lang="en-US" sz="2800" b="1" i="0" u="none" strike="noStrike" cap="none" normalizeH="0" baseline="0">
              <a:ln>
                <a:noFill/>
              </a:ln>
              <a:solidFill>
                <a:srgbClr val="002060"/>
              </a:solidFill>
              <a:effectLst/>
              <a:cs typeface="Arial" pitchFamily="34" charset="0"/>
            </a:endParaRPr>
          </a:p>
        </p:txBody>
      </p:sp>
      <p:pic>
        <p:nvPicPr>
          <p:cNvPr id="11" name="Picture 2" descr="C:\Users\PTS\Desktop\Ảnh\ae7b6c9b939d5cc3058c.jpg"/>
          <p:cNvPicPr>
            <a:picLocks noChangeAspect="1" noChangeArrowheads="1"/>
          </p:cNvPicPr>
          <p:nvPr/>
        </p:nvPicPr>
        <p:blipFill>
          <a:blip r:embed="rId3"/>
          <a:srcRect/>
          <a:stretch>
            <a:fillRect/>
          </a:stretch>
        </p:blipFill>
        <p:spPr bwMode="auto">
          <a:xfrm>
            <a:off x="4880757" y="605385"/>
            <a:ext cx="4073237" cy="4348115"/>
          </a:xfrm>
          <a:prstGeom prst="rect">
            <a:avLst/>
          </a:prstGeom>
          <a:noFill/>
          <a:ln>
            <a:solidFill>
              <a:srgbClr val="0000FF"/>
            </a:solidFill>
          </a:ln>
        </p:spPr>
      </p:pic>
      <p:sp>
        <p:nvSpPr>
          <p:cNvPr id="12" name="Rectangle 11"/>
          <p:cNvSpPr/>
          <p:nvPr/>
        </p:nvSpPr>
        <p:spPr>
          <a:xfrm>
            <a:off x="4880757" y="4722488"/>
            <a:ext cx="4101935"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a:solidFill>
                  <a:srgbClr val="0000FF"/>
                </a:solidFill>
              </a:rPr>
              <a:t>H5.1. Bản đồ tự nhiên châu Á</a:t>
            </a:r>
            <a:endParaRPr lang="en-US" sz="1900">
              <a:solidFill>
                <a:srgbClr val="0000FF"/>
              </a:solidFill>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0961">
                                            <p:txEl>
                                              <p:pRg st="0" end="0"/>
                                            </p:txEl>
                                          </p:spTgt>
                                        </p:tgtEl>
                                        <p:attrNameLst>
                                          <p:attrName>style.visibility</p:attrName>
                                        </p:attrNameLst>
                                      </p:cBhvr>
                                      <p:to>
                                        <p:strVal val="visible"/>
                                      </p:to>
                                    </p:set>
                                    <p:anim calcmode="lin" valueType="num">
                                      <p:cBhvr>
                                        <p:cTn id="7" dur="1000" fill="hold"/>
                                        <p:tgtEl>
                                          <p:spTgt spid="4096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096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096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40961">
                                            <p:txEl>
                                              <p:pRg st="1" end="1"/>
                                            </p:txEl>
                                          </p:spTgt>
                                        </p:tgtEl>
                                        <p:attrNameLst>
                                          <p:attrName>style.visibility</p:attrName>
                                        </p:attrNameLst>
                                      </p:cBhvr>
                                      <p:to>
                                        <p:strVal val="visible"/>
                                      </p:to>
                                    </p:set>
                                    <p:anim calcmode="lin" valueType="num">
                                      <p:cBhvr>
                                        <p:cTn id="14" dur="1000" fill="hold"/>
                                        <p:tgtEl>
                                          <p:spTgt spid="40961">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4096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096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40961">
                                            <p:txEl>
                                              <p:pRg st="2" end="2"/>
                                            </p:txEl>
                                          </p:spTgt>
                                        </p:tgtEl>
                                        <p:attrNameLst>
                                          <p:attrName>style.visibility</p:attrName>
                                        </p:attrNameLst>
                                      </p:cBhvr>
                                      <p:to>
                                        <p:strVal val="visible"/>
                                      </p:to>
                                    </p:set>
                                    <p:anim calcmode="lin" valueType="num">
                                      <p:cBhvr>
                                        <p:cTn id="21" dur="1000" fill="hold"/>
                                        <p:tgtEl>
                                          <p:spTgt spid="40961">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40961">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096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178126" y="1294402"/>
            <a:ext cx="4583879"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eaLnBrk="0" fontAlgn="base" hangingPunct="0">
              <a:lnSpc>
                <a:spcPct val="150000"/>
              </a:lnSpc>
              <a:spcBef>
                <a:spcPct val="0"/>
              </a:spcBef>
              <a:spcAft>
                <a:spcPct val="0"/>
              </a:spcAft>
            </a:pPr>
            <a:r>
              <a:rPr kumimoji="0" lang="pt-BR" sz="2800" b="1" i="0" u="none" strike="noStrike" cap="none" normalizeH="0" baseline="0">
                <a:ln>
                  <a:noFill/>
                </a:ln>
                <a:solidFill>
                  <a:srgbClr val="002060"/>
                </a:solidFill>
                <a:effectLst/>
                <a:ea typeface="Calibri" pitchFamily="34" charset="0"/>
                <a:cs typeface="Times New Roman" pitchFamily="18" charset="0"/>
              </a:rPr>
              <a:t>- Lãnh</a:t>
            </a:r>
            <a:r>
              <a:rPr kumimoji="0" lang="pt-BR" sz="2800" b="1" i="0" u="none" strike="noStrike" cap="none" normalizeH="0">
                <a:ln>
                  <a:noFill/>
                </a:ln>
                <a:solidFill>
                  <a:srgbClr val="002060"/>
                </a:solidFill>
                <a:effectLst/>
                <a:ea typeface="Calibri" pitchFamily="34" charset="0"/>
                <a:cs typeface="Times New Roman" pitchFamily="18" charset="0"/>
              </a:rPr>
              <a:t> thổ p</a:t>
            </a:r>
            <a:r>
              <a:rPr lang="pt-BR" sz="2800" b="1">
                <a:solidFill>
                  <a:srgbClr val="002060"/>
                </a:solidFill>
              </a:rPr>
              <a:t>hần đất liền: từ vùng cận cực Bắc đến Xích đạo.</a:t>
            </a:r>
            <a:endParaRPr kumimoji="0" lang="en-US" sz="2800" b="1" i="0" u="none" strike="noStrike" cap="none" normalizeH="0" baseline="0">
              <a:ln>
                <a:noFill/>
              </a:ln>
              <a:solidFill>
                <a:srgbClr val="002060"/>
              </a:solidFill>
              <a:effectLst/>
              <a:cs typeface="Arial" pitchFamily="34" charset="0"/>
            </a:endParaRPr>
          </a:p>
        </p:txBody>
      </p:sp>
      <p:sp>
        <p:nvSpPr>
          <p:cNvPr id="11" name="TextBox 10"/>
          <p:cNvSpPr txBox="1"/>
          <p:nvPr/>
        </p:nvSpPr>
        <p:spPr>
          <a:xfrm>
            <a:off x="171450" y="9652"/>
            <a:ext cx="8789670" cy="515526"/>
          </a:xfrm>
          <a:prstGeom prst="rect">
            <a:avLst/>
          </a:prstGeom>
          <a:noFill/>
        </p:spPr>
        <p:txBody>
          <a:bodyPr wrap="square" lIns="68580" tIns="34290" rIns="68580" bIns="34290" rtlCol="0">
            <a:spAutoFit/>
          </a:bodyPr>
          <a:lstStyle/>
          <a:p>
            <a:pPr algn="ctr"/>
            <a:r>
              <a:rPr lang="en-US" sz="2900" b="1">
                <a:solidFill>
                  <a:srgbClr val="007A37"/>
                </a:solidFill>
                <a:latin typeface="Arial" pitchFamily="34" charset="0"/>
                <a:cs typeface="Arial" pitchFamily="34" charset="0"/>
              </a:rPr>
              <a:t>Bài 5. THIÊN NHIÊN CHÂU Á</a:t>
            </a:r>
          </a:p>
        </p:txBody>
      </p:sp>
      <p:sp>
        <p:nvSpPr>
          <p:cNvPr id="12" name="Rectangle 11"/>
          <p:cNvSpPr/>
          <p:nvPr/>
        </p:nvSpPr>
        <p:spPr>
          <a:xfrm>
            <a:off x="132447" y="604453"/>
            <a:ext cx="4653310" cy="746358"/>
          </a:xfrm>
          <a:prstGeom prst="rect">
            <a:avLst/>
          </a:prstGeom>
        </p:spPr>
        <p:txBody>
          <a:bodyPr wrap="square" lIns="68580" tIns="34290" rIns="68580" bIns="34290">
            <a:spAutoFit/>
          </a:bodyPr>
          <a:lstStyle/>
          <a:p>
            <a:pPr algn="just"/>
            <a:r>
              <a:rPr lang="en-US" sz="2200" b="1" u="sng">
                <a:solidFill>
                  <a:srgbClr val="002060"/>
                </a:solidFill>
                <a:latin typeface="Arial" pitchFamily="34" charset="0"/>
                <a:cs typeface="Arial" pitchFamily="34" charset="0"/>
              </a:rPr>
              <a:t>1. Vị trí địa lí, hình dạng, kích thước  châu Á </a:t>
            </a:r>
            <a:endParaRPr lang="en-US" sz="2200" u="sng"/>
          </a:p>
        </p:txBody>
      </p:sp>
      <p:cxnSp>
        <p:nvCxnSpPr>
          <p:cNvPr id="14" name="Straight Connector 13">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6" name="Picture 2" descr="C:\Users\PTS\Desktop\Ảnh\ae7b6c9b939d5cc3058c.jpg"/>
          <p:cNvPicPr>
            <a:picLocks noChangeAspect="1" noChangeArrowheads="1"/>
          </p:cNvPicPr>
          <p:nvPr/>
        </p:nvPicPr>
        <p:blipFill>
          <a:blip r:embed="rId3"/>
          <a:srcRect/>
          <a:stretch>
            <a:fillRect/>
          </a:stretch>
        </p:blipFill>
        <p:spPr bwMode="auto">
          <a:xfrm>
            <a:off x="4880757" y="605385"/>
            <a:ext cx="4073237" cy="4348115"/>
          </a:xfrm>
          <a:prstGeom prst="rect">
            <a:avLst/>
          </a:prstGeom>
          <a:noFill/>
          <a:ln>
            <a:solidFill>
              <a:srgbClr val="0000FF"/>
            </a:solidFill>
          </a:ln>
        </p:spPr>
      </p:pic>
      <p:sp>
        <p:nvSpPr>
          <p:cNvPr id="17" name="Rectangle 16"/>
          <p:cNvSpPr/>
          <p:nvPr/>
        </p:nvSpPr>
        <p:spPr>
          <a:xfrm>
            <a:off x="4868882" y="4722488"/>
            <a:ext cx="4101935"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a:solidFill>
                  <a:srgbClr val="0000FF"/>
                </a:solidFill>
              </a:rPr>
              <a:t>H. 5.1. Bản đồ tự nhiên châu Á</a:t>
            </a:r>
            <a:endParaRPr lang="en-US" sz="1900">
              <a:solidFill>
                <a:srgbClr val="0000FF"/>
              </a:solidFill>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0961">
                                            <p:txEl>
                                              <p:pRg st="0" end="0"/>
                                            </p:txEl>
                                          </p:spTgt>
                                        </p:tgtEl>
                                        <p:attrNameLst>
                                          <p:attrName>style.visibility</p:attrName>
                                        </p:attrNameLst>
                                      </p:cBhvr>
                                      <p:to>
                                        <p:strVal val="visible"/>
                                      </p:to>
                                    </p:set>
                                    <p:anim calcmode="lin" valueType="num">
                                      <p:cBhvr>
                                        <p:cTn id="7" dur="1000" fill="hold"/>
                                        <p:tgtEl>
                                          <p:spTgt spid="4096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096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09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a16="http://schemas.microsoft.com/office/drawing/2014/main" id="{83943E22-6FC5-4857-96F1-DB4BDF369685}"/>
              </a:ext>
            </a:extLst>
          </p:cNvPr>
          <p:cNvSpPr/>
          <p:nvPr/>
        </p:nvSpPr>
        <p:spPr>
          <a:xfrm>
            <a:off x="130631" y="1570001"/>
            <a:ext cx="4631374" cy="1778838"/>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2300" b="1" i="1">
                <a:solidFill>
                  <a:srgbClr val="002060"/>
                </a:solidFill>
                <a:latin typeface="Arial" pitchFamily="34" charset="0"/>
                <a:cs typeface="Arial" pitchFamily="34" charset="0"/>
              </a:rPr>
              <a:t>    * </a:t>
            </a:r>
            <a:r>
              <a:rPr lang="vi-VN" sz="2300" b="1" i="1">
                <a:solidFill>
                  <a:srgbClr val="002060"/>
                </a:solidFill>
                <a:latin typeface="Arial" pitchFamily="34" charset="0"/>
                <a:cs typeface="Arial" pitchFamily="34" charset="0"/>
              </a:rPr>
              <a:t>Xác định trên </a:t>
            </a:r>
            <a:r>
              <a:rPr lang="en-US" sz="2300" b="1" i="1">
                <a:solidFill>
                  <a:srgbClr val="002060"/>
                </a:solidFill>
                <a:latin typeface="Arial" pitchFamily="34" charset="0"/>
                <a:cs typeface="Arial" pitchFamily="34" charset="0"/>
              </a:rPr>
              <a:t>H.5.1. SGK</a:t>
            </a:r>
            <a:r>
              <a:rPr lang="vi-VN" sz="2300" b="1" i="1">
                <a:solidFill>
                  <a:srgbClr val="002060"/>
                </a:solidFill>
                <a:latin typeface="Arial" pitchFamily="34" charset="0"/>
                <a:cs typeface="Arial" pitchFamily="34" charset="0"/>
              </a:rPr>
              <a:t>:</a:t>
            </a:r>
            <a:endParaRPr lang="en-US" sz="2300" b="1" i="1">
              <a:solidFill>
                <a:srgbClr val="002060"/>
              </a:solidFill>
              <a:latin typeface="Arial" pitchFamily="34" charset="0"/>
              <a:cs typeface="Arial" pitchFamily="34" charset="0"/>
            </a:endParaRPr>
          </a:p>
          <a:p>
            <a:pPr lvl="0" algn="just">
              <a:lnSpc>
                <a:spcPct val="130000"/>
              </a:lnSpc>
            </a:pPr>
            <a:r>
              <a:rPr lang="vi-VN" sz="2300" b="1" i="1">
                <a:solidFill>
                  <a:srgbClr val="002060"/>
                </a:solidFill>
                <a:latin typeface="Arial" pitchFamily="34" charset="0"/>
                <a:cs typeface="Arial" pitchFamily="34" charset="0"/>
              </a:rPr>
              <a:t>+</a:t>
            </a:r>
            <a:r>
              <a:rPr lang="en-US" sz="2300" b="1" i="1">
                <a:solidFill>
                  <a:srgbClr val="002060"/>
                </a:solidFill>
                <a:latin typeface="Arial" pitchFamily="34" charset="0"/>
                <a:cs typeface="Arial" pitchFamily="34" charset="0"/>
              </a:rPr>
              <a:t> </a:t>
            </a:r>
            <a:r>
              <a:rPr lang="vi-VN" sz="2300" b="1" i="1">
                <a:solidFill>
                  <a:srgbClr val="002060"/>
                </a:solidFill>
                <a:latin typeface="Arial" pitchFamily="34" charset="0"/>
                <a:cs typeface="Arial" pitchFamily="34" charset="0"/>
              </a:rPr>
              <a:t>Các biển: </a:t>
            </a:r>
            <a:r>
              <a:rPr lang="nl-NL" sz="2300" b="1" i="1">
                <a:solidFill>
                  <a:srgbClr val="002060"/>
                </a:solidFill>
                <a:latin typeface="Arial" pitchFamily="34" charset="0"/>
                <a:cs typeface="Arial" pitchFamily="34" charset="0"/>
              </a:rPr>
              <a:t>Bắc Băng Dương, Thái Bình Dương, Ấn Độ Dương, Địa Trung Hải</a:t>
            </a:r>
            <a:r>
              <a:rPr lang="vi-VN" sz="2300" b="1" i="1">
                <a:solidFill>
                  <a:srgbClr val="002060"/>
                </a:solidFill>
                <a:latin typeface="Arial" pitchFamily="34" charset="0"/>
                <a:cs typeface="Arial" pitchFamily="34" charset="0"/>
              </a:rPr>
              <a:t>.</a:t>
            </a:r>
            <a:endParaRPr lang="en-US" sz="2300" b="1" i="1">
              <a:solidFill>
                <a:srgbClr val="002060"/>
              </a:solidFill>
              <a:latin typeface="Arial" pitchFamily="34" charset="0"/>
              <a:cs typeface="Arial" pitchFamily="34" charset="0"/>
            </a:endParaRP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72770" y="1363664"/>
            <a:ext cx="642954" cy="698258"/>
          </a:xfrm>
          <a:prstGeom prst="rect">
            <a:avLst/>
          </a:prstGeom>
        </p:spPr>
      </p:pic>
      <p:sp>
        <p:nvSpPr>
          <p:cNvPr id="12" name="Rectangle 11"/>
          <p:cNvSpPr/>
          <p:nvPr/>
        </p:nvSpPr>
        <p:spPr>
          <a:xfrm>
            <a:off x="206830" y="1937819"/>
            <a:ext cx="4555176" cy="1012585"/>
          </a:xfrm>
          <a:prstGeom prst="rect">
            <a:avLst/>
          </a:prstGeom>
        </p:spPr>
        <p:txBody>
          <a:bodyPr wrap="square">
            <a:spAutoFit/>
          </a:bodyPr>
          <a:lstStyle/>
          <a:p>
            <a:pPr lvl="0" algn="just">
              <a:lnSpc>
                <a:spcPct val="130000"/>
              </a:lnSpc>
            </a:pPr>
            <a:r>
              <a:rPr lang="vi-VN" sz="2300" b="1" i="1">
                <a:solidFill>
                  <a:srgbClr val="002060"/>
                </a:solidFill>
                <a:latin typeface="Arial" pitchFamily="34" charset="0"/>
                <a:cs typeface="Arial" pitchFamily="34" charset="0"/>
              </a:rPr>
              <a:t>+ Bán đảo: </a:t>
            </a:r>
            <a:r>
              <a:rPr lang="en-US" sz="2300" b="1" i="1">
                <a:solidFill>
                  <a:srgbClr val="002060"/>
                </a:solidFill>
                <a:latin typeface="Arial" pitchFamily="34" charset="0"/>
                <a:cs typeface="Arial" pitchFamily="34" charset="0"/>
              </a:rPr>
              <a:t>A-ráp, Ấn Độ; đảo Xu-ma-tra, Ca-li-man-tan</a:t>
            </a:r>
            <a:r>
              <a:rPr lang="vi-VN" sz="2300" b="1" i="1">
                <a:solidFill>
                  <a:srgbClr val="002060"/>
                </a:solidFill>
                <a:latin typeface="Arial" pitchFamily="34" charset="0"/>
                <a:cs typeface="Arial" pitchFamily="34" charset="0"/>
              </a:rPr>
              <a:t>.</a:t>
            </a:r>
          </a:p>
        </p:txBody>
      </p:sp>
      <p:sp>
        <p:nvSpPr>
          <p:cNvPr id="38913" name="Rectangle 1"/>
          <p:cNvSpPr>
            <a:spLocks noChangeArrowheads="1"/>
          </p:cNvSpPr>
          <p:nvPr/>
        </p:nvSpPr>
        <p:spPr bwMode="auto">
          <a:xfrm>
            <a:off x="0"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cs typeface="Arial" pitchFamily="34" charset="0"/>
            </a:endParaRPr>
          </a:p>
        </p:txBody>
      </p:sp>
      <p:sp>
        <p:nvSpPr>
          <p:cNvPr id="15" name="TextBox 14"/>
          <p:cNvSpPr txBox="1"/>
          <p:nvPr/>
        </p:nvSpPr>
        <p:spPr>
          <a:xfrm>
            <a:off x="171450" y="9652"/>
            <a:ext cx="8789670" cy="515526"/>
          </a:xfrm>
          <a:prstGeom prst="rect">
            <a:avLst/>
          </a:prstGeom>
          <a:noFill/>
        </p:spPr>
        <p:txBody>
          <a:bodyPr wrap="square" lIns="68580" tIns="34290" rIns="68580" bIns="34290" rtlCol="0">
            <a:spAutoFit/>
          </a:bodyPr>
          <a:lstStyle/>
          <a:p>
            <a:pPr algn="ctr"/>
            <a:r>
              <a:rPr lang="en-US" sz="2900" b="1">
                <a:solidFill>
                  <a:srgbClr val="007A37"/>
                </a:solidFill>
                <a:latin typeface="Arial" pitchFamily="34" charset="0"/>
                <a:cs typeface="Arial" pitchFamily="34" charset="0"/>
              </a:rPr>
              <a:t>Bài 5. THIÊN NHIÊN CHÂU Á</a:t>
            </a:r>
          </a:p>
        </p:txBody>
      </p:sp>
      <p:sp>
        <p:nvSpPr>
          <p:cNvPr id="16" name="Rectangle 15"/>
          <p:cNvSpPr/>
          <p:nvPr/>
        </p:nvSpPr>
        <p:spPr>
          <a:xfrm>
            <a:off x="132447" y="604453"/>
            <a:ext cx="4653310" cy="746358"/>
          </a:xfrm>
          <a:prstGeom prst="rect">
            <a:avLst/>
          </a:prstGeom>
        </p:spPr>
        <p:txBody>
          <a:bodyPr wrap="square" lIns="68580" tIns="34290" rIns="68580" bIns="34290">
            <a:spAutoFit/>
          </a:bodyPr>
          <a:lstStyle/>
          <a:p>
            <a:pPr algn="just"/>
            <a:r>
              <a:rPr lang="en-US" sz="2200" b="1" u="sng">
                <a:solidFill>
                  <a:srgbClr val="002060"/>
                </a:solidFill>
                <a:latin typeface="Arial" pitchFamily="34" charset="0"/>
                <a:cs typeface="Arial" pitchFamily="34" charset="0"/>
              </a:rPr>
              <a:t>1. Vị trí địa lí, hình dạng, kích thước  châu Á </a:t>
            </a:r>
            <a:endParaRPr lang="en-US" sz="2200" u="sng"/>
          </a:p>
        </p:txBody>
      </p:sp>
      <p:cxnSp>
        <p:nvCxnSpPr>
          <p:cNvPr id="19" name="Straight Connector 18">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0" name="Picture 2" descr="C:\Users\PTS\Desktop\Ảnh\ae7b6c9b939d5cc3058c.jpg"/>
          <p:cNvPicPr>
            <a:picLocks noChangeAspect="1" noChangeArrowheads="1"/>
          </p:cNvPicPr>
          <p:nvPr/>
        </p:nvPicPr>
        <p:blipFill>
          <a:blip r:embed="rId4"/>
          <a:srcRect/>
          <a:stretch>
            <a:fillRect/>
          </a:stretch>
        </p:blipFill>
        <p:spPr bwMode="auto">
          <a:xfrm>
            <a:off x="4880757" y="605385"/>
            <a:ext cx="4073237" cy="4348115"/>
          </a:xfrm>
          <a:prstGeom prst="rect">
            <a:avLst/>
          </a:prstGeom>
          <a:noFill/>
          <a:ln>
            <a:solidFill>
              <a:srgbClr val="0000FF"/>
            </a:solidFill>
          </a:ln>
        </p:spPr>
      </p:pic>
      <p:sp>
        <p:nvSpPr>
          <p:cNvPr id="21" name="Rectangle 20"/>
          <p:cNvSpPr/>
          <p:nvPr/>
        </p:nvSpPr>
        <p:spPr>
          <a:xfrm>
            <a:off x="4880757" y="4722488"/>
            <a:ext cx="4101935"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a:solidFill>
                  <a:srgbClr val="0000FF"/>
                </a:solidFill>
              </a:rPr>
              <a:t>H.5.1. Bản đồ tự nhiên châu Á</a:t>
            </a:r>
            <a:endParaRPr lang="en-US" sz="1900">
              <a:solidFill>
                <a:srgbClr val="0000FF"/>
              </a:solidFill>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bg/>
                                          </p:spTgt>
                                        </p:tgtEl>
                                        <p:attrNameLst>
                                          <p:attrName>style.visibility</p:attrName>
                                        </p:attrNameLst>
                                      </p:cBhvr>
                                      <p:to>
                                        <p:strVal val="visible"/>
                                      </p:to>
                                    </p:set>
                                    <p:anim calcmode="lin" valueType="num">
                                      <p:cBhvr>
                                        <p:cTn id="12" dur="1000" fill="hold"/>
                                        <p:tgtEl>
                                          <p:spTgt spid="17">
                                            <p:bg/>
                                          </p:spTgt>
                                        </p:tgtEl>
                                        <p:attrNameLst>
                                          <p:attrName>ppt_x</p:attrName>
                                        </p:attrNameLst>
                                      </p:cBhvr>
                                      <p:tavLst>
                                        <p:tav tm="0">
                                          <p:val>
                                            <p:strVal val="#ppt_x-.2"/>
                                          </p:val>
                                        </p:tav>
                                        <p:tav tm="100000">
                                          <p:val>
                                            <p:strVal val="#ppt_x"/>
                                          </p:val>
                                        </p:tav>
                                      </p:tavLst>
                                    </p:anim>
                                    <p:anim calcmode="lin" valueType="num">
                                      <p:cBhvr>
                                        <p:cTn id="13" dur="1000" fill="hold"/>
                                        <p:tgtEl>
                                          <p:spTgt spid="17">
                                            <p:bg/>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bg/>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 calcmode="lin" valueType="num">
                                      <p:cBhvr>
                                        <p:cTn id="17" dur="1000" fill="hold"/>
                                        <p:tgtEl>
                                          <p:spTgt spid="17">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1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 calcmode="lin" valueType="num">
                                      <p:cBhvr>
                                        <p:cTn id="24" dur="1000" fill="hold"/>
                                        <p:tgtEl>
                                          <p:spTgt spid="17">
                                            <p:txEl>
                                              <p:pRg st="1" end="1"/>
                                            </p:txEl>
                                          </p:spTgt>
                                        </p:tgtEl>
                                        <p:attrNameLst>
                                          <p:attrName>ppt_x</p:attrName>
                                        </p:attrNameLst>
                                      </p:cBhvr>
                                      <p:tavLst>
                                        <p:tav tm="0">
                                          <p:val>
                                            <p:strVal val="#ppt_x-.2"/>
                                          </p:val>
                                        </p:tav>
                                        <p:tav tm="100000">
                                          <p:val>
                                            <p:strVal val="#ppt_x"/>
                                          </p:val>
                                        </p:tav>
                                      </p:tavLst>
                                    </p:anim>
                                    <p:anim calcmode="lin" valueType="num">
                                      <p:cBhvr>
                                        <p:cTn id="25" dur="1000" fill="hold"/>
                                        <p:tgtEl>
                                          <p:spTgt spid="1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xit" presetSubtype="0" fill="hold" nodeType="clickEffect">
                                  <p:stCondLst>
                                    <p:cond delay="0"/>
                                  </p:stCondLst>
                                  <p:childTnLst>
                                    <p:anim calcmode="lin" valueType="num">
                                      <p:cBhvr>
                                        <p:cTn id="30" dur="1000"/>
                                        <p:tgtEl>
                                          <p:spTgt spid="17">
                                            <p:txEl>
                                              <p:pRg st="1" end="1"/>
                                            </p:txEl>
                                          </p:spTgt>
                                        </p:tgtEl>
                                        <p:attrNameLst>
                                          <p:attrName>ppt_x</p:attrName>
                                        </p:attrNameLst>
                                      </p:cBhvr>
                                      <p:tavLst>
                                        <p:tav tm="0">
                                          <p:val>
                                            <p:strVal val="ppt_x"/>
                                          </p:val>
                                        </p:tav>
                                        <p:tav tm="100000">
                                          <p:val>
                                            <p:strVal val="ppt_x-.2"/>
                                          </p:val>
                                        </p:tav>
                                      </p:tavLst>
                                    </p:anim>
                                    <p:anim calcmode="lin" valueType="num">
                                      <p:cBhvr>
                                        <p:cTn id="31" dur="1000"/>
                                        <p:tgtEl>
                                          <p:spTgt spid="17">
                                            <p:txEl>
                                              <p:pRg st="1" end="1"/>
                                            </p:txEl>
                                          </p:spTgt>
                                        </p:tgtEl>
                                        <p:attrNameLst>
                                          <p:attrName>ppt_y</p:attrName>
                                        </p:attrNameLst>
                                      </p:cBhvr>
                                      <p:tavLst>
                                        <p:tav tm="0">
                                          <p:val>
                                            <p:strVal val="ppt_y"/>
                                          </p:val>
                                        </p:tav>
                                        <p:tav tm="100000">
                                          <p:val>
                                            <p:strVal val="ppt_y"/>
                                          </p:val>
                                        </p:tav>
                                      </p:tavLst>
                                    </p:anim>
                                    <p:animEffect transition="out" filter="fade">
                                      <p:cBhvr>
                                        <p:cTn id="32" dur="1000"/>
                                        <p:tgtEl>
                                          <p:spTgt spid="17">
                                            <p:txEl>
                                              <p:pRg st="1" end="1"/>
                                            </p:txEl>
                                          </p:spTgt>
                                        </p:tgtEl>
                                      </p:cBhvr>
                                    </p:animEffect>
                                    <p:set>
                                      <p:cBhvr>
                                        <p:cTn id="33" dur="1" fill="hold">
                                          <p:stCondLst>
                                            <p:cond delay="999"/>
                                          </p:stCondLst>
                                        </p:cTn>
                                        <p:tgtEl>
                                          <p:spTgt spid="17">
                                            <p:txEl>
                                              <p:pRg st="1" end="1"/>
                                            </p:txEl>
                                          </p:spTgt>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1000" fill="hold"/>
                                        <p:tgtEl>
                                          <p:spTgt spid="12"/>
                                        </p:tgtEl>
                                        <p:attrNameLst>
                                          <p:attrName>ppt_x</p:attrName>
                                        </p:attrNameLst>
                                      </p:cBhvr>
                                      <p:tavLst>
                                        <p:tav tm="0">
                                          <p:val>
                                            <p:strVal val="#ppt_x-.2"/>
                                          </p:val>
                                        </p:tav>
                                        <p:tav tm="100000">
                                          <p:val>
                                            <p:strVal val="#ppt_x"/>
                                          </p:val>
                                        </p:tav>
                                      </p:tavLst>
                                    </p:anim>
                                    <p:anim calcmode="lin" valueType="num">
                                      <p:cBhvr>
                                        <p:cTn id="39"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allAtOnce"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178126" y="1294402"/>
            <a:ext cx="4583879" cy="13181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eaLnBrk="0" fontAlgn="base" hangingPunct="0">
              <a:lnSpc>
                <a:spcPct val="150000"/>
              </a:lnSpc>
              <a:spcBef>
                <a:spcPct val="0"/>
              </a:spcBef>
              <a:spcAft>
                <a:spcPct val="0"/>
              </a:spcAft>
            </a:pPr>
            <a:r>
              <a:rPr kumimoji="0" lang="pt-BR" sz="2800" b="1" i="0" u="none" strike="noStrike" cap="none" normalizeH="0" baseline="0">
                <a:ln>
                  <a:noFill/>
                </a:ln>
                <a:solidFill>
                  <a:srgbClr val="002060"/>
                </a:solidFill>
                <a:effectLst/>
                <a:ea typeface="Calibri" pitchFamily="34" charset="0"/>
                <a:cs typeface="Times New Roman" pitchFamily="18" charset="0"/>
              </a:rPr>
              <a:t>- </a:t>
            </a:r>
            <a:r>
              <a:rPr lang="pt-BR" sz="2800" b="1">
                <a:solidFill>
                  <a:srgbClr val="002060"/>
                </a:solidFill>
                <a:ea typeface="Calibri" pitchFamily="34" charset="0"/>
                <a:cs typeface="Times New Roman" pitchFamily="18" charset="0"/>
              </a:rPr>
              <a:t>Bờ biển bị chia cắt mạnh, có nhiều bán đảo, vịnh biển...</a:t>
            </a:r>
            <a:endParaRPr lang="en-US" sz="2800" b="1">
              <a:solidFill>
                <a:srgbClr val="002060"/>
              </a:solidFill>
              <a:ea typeface="Calibri" pitchFamily="34" charset="0"/>
              <a:cs typeface="Times New Roman" pitchFamily="18" charset="0"/>
            </a:endParaRPr>
          </a:p>
        </p:txBody>
      </p:sp>
      <p:sp>
        <p:nvSpPr>
          <p:cNvPr id="11" name="TextBox 10"/>
          <p:cNvSpPr txBox="1"/>
          <p:nvPr/>
        </p:nvSpPr>
        <p:spPr>
          <a:xfrm>
            <a:off x="171450" y="9652"/>
            <a:ext cx="8789670" cy="515526"/>
          </a:xfrm>
          <a:prstGeom prst="rect">
            <a:avLst/>
          </a:prstGeom>
          <a:noFill/>
        </p:spPr>
        <p:txBody>
          <a:bodyPr wrap="square" lIns="68580" tIns="34290" rIns="68580" bIns="34290" rtlCol="0">
            <a:spAutoFit/>
          </a:bodyPr>
          <a:lstStyle/>
          <a:p>
            <a:pPr algn="ctr"/>
            <a:r>
              <a:rPr lang="en-US" sz="2900" b="1">
                <a:solidFill>
                  <a:srgbClr val="007A37"/>
                </a:solidFill>
                <a:latin typeface="Arial" pitchFamily="34" charset="0"/>
                <a:cs typeface="Arial" pitchFamily="34" charset="0"/>
              </a:rPr>
              <a:t>Bài 5. THIÊN NHIÊN CHÂU Á</a:t>
            </a:r>
          </a:p>
        </p:txBody>
      </p:sp>
      <p:sp>
        <p:nvSpPr>
          <p:cNvPr id="12" name="Rectangle 11"/>
          <p:cNvSpPr/>
          <p:nvPr/>
        </p:nvSpPr>
        <p:spPr>
          <a:xfrm>
            <a:off x="132447" y="604453"/>
            <a:ext cx="4653310" cy="746358"/>
          </a:xfrm>
          <a:prstGeom prst="rect">
            <a:avLst/>
          </a:prstGeom>
        </p:spPr>
        <p:txBody>
          <a:bodyPr wrap="square" lIns="68580" tIns="34290" rIns="68580" bIns="34290">
            <a:spAutoFit/>
          </a:bodyPr>
          <a:lstStyle/>
          <a:p>
            <a:pPr algn="just"/>
            <a:r>
              <a:rPr lang="en-US" sz="2200" b="1" u="sng">
                <a:solidFill>
                  <a:srgbClr val="002060"/>
                </a:solidFill>
                <a:latin typeface="Arial" pitchFamily="34" charset="0"/>
                <a:cs typeface="Arial" pitchFamily="34" charset="0"/>
              </a:rPr>
              <a:t>1. Vị trí địa lí, hình dạng, kích thước  châu Á </a:t>
            </a:r>
            <a:endParaRPr lang="en-US" sz="2200" u="sng"/>
          </a:p>
        </p:txBody>
      </p:sp>
      <p:cxnSp>
        <p:nvCxnSpPr>
          <p:cNvPr id="14" name="Straight Connector 13">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6" name="Picture 2" descr="C:\Users\PTS\Desktop\Ảnh\ae7b6c9b939d5cc3058c.jpg"/>
          <p:cNvPicPr>
            <a:picLocks noChangeAspect="1" noChangeArrowheads="1"/>
          </p:cNvPicPr>
          <p:nvPr/>
        </p:nvPicPr>
        <p:blipFill>
          <a:blip r:embed="rId3"/>
          <a:srcRect/>
          <a:stretch>
            <a:fillRect/>
          </a:stretch>
        </p:blipFill>
        <p:spPr bwMode="auto">
          <a:xfrm>
            <a:off x="4880757" y="605385"/>
            <a:ext cx="4073237" cy="4348115"/>
          </a:xfrm>
          <a:prstGeom prst="rect">
            <a:avLst/>
          </a:prstGeom>
          <a:noFill/>
          <a:ln>
            <a:solidFill>
              <a:srgbClr val="0000FF"/>
            </a:solidFill>
          </a:ln>
        </p:spPr>
      </p:pic>
      <p:sp>
        <p:nvSpPr>
          <p:cNvPr id="17" name="Rectangle 16"/>
          <p:cNvSpPr/>
          <p:nvPr/>
        </p:nvSpPr>
        <p:spPr>
          <a:xfrm>
            <a:off x="4868882" y="4722488"/>
            <a:ext cx="4101935"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a:solidFill>
                  <a:srgbClr val="0000FF"/>
                </a:solidFill>
              </a:rPr>
              <a:t>H.5.1. Bản đồ tự nhiên châu Á</a:t>
            </a:r>
            <a:endParaRPr lang="en-US" sz="1900">
              <a:solidFill>
                <a:srgbClr val="0000FF"/>
              </a:solidFill>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0961">
                                            <p:txEl>
                                              <p:pRg st="0" end="0"/>
                                            </p:txEl>
                                          </p:spTgt>
                                        </p:tgtEl>
                                        <p:attrNameLst>
                                          <p:attrName>style.visibility</p:attrName>
                                        </p:attrNameLst>
                                      </p:cBhvr>
                                      <p:to>
                                        <p:strVal val="visible"/>
                                      </p:to>
                                    </p:set>
                                    <p:anim calcmode="lin" valueType="num">
                                      <p:cBhvr>
                                        <p:cTn id="7" dur="1000" fill="hold"/>
                                        <p:tgtEl>
                                          <p:spTgt spid="4096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096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09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9652"/>
            <a:ext cx="8789670" cy="515526"/>
          </a:xfrm>
          <a:prstGeom prst="rect">
            <a:avLst/>
          </a:prstGeom>
          <a:noFill/>
        </p:spPr>
        <p:txBody>
          <a:bodyPr wrap="square" lIns="68580" tIns="34290" rIns="68580" bIns="34290" rtlCol="0">
            <a:spAutoFit/>
          </a:bodyPr>
          <a:lstStyle/>
          <a:p>
            <a:pPr algn="ctr"/>
            <a:r>
              <a:rPr lang="en-US" sz="2900" b="1">
                <a:solidFill>
                  <a:srgbClr val="007A37"/>
                </a:solidFill>
                <a:latin typeface="Arial" pitchFamily="34" charset="0"/>
                <a:cs typeface="Arial" pitchFamily="34" charset="0"/>
              </a:rPr>
              <a:t>Bài 5. THIÊN NHIÊN CHÂU Á</a:t>
            </a:r>
          </a:p>
        </p:txBody>
      </p:sp>
      <p:sp>
        <p:nvSpPr>
          <p:cNvPr id="15" name="Rectangle 14"/>
          <p:cNvSpPr/>
          <p:nvPr/>
        </p:nvSpPr>
        <p:spPr>
          <a:xfrm>
            <a:off x="132446" y="604453"/>
            <a:ext cx="4365619" cy="500137"/>
          </a:xfrm>
          <a:prstGeom prst="rect">
            <a:avLst/>
          </a:prstGeom>
        </p:spPr>
        <p:txBody>
          <a:bodyPr wrap="none" lIns="68580" tIns="34290" rIns="68580" bIns="34290">
            <a:spAutoFit/>
          </a:bodyPr>
          <a:lstStyle/>
          <a:p>
            <a:r>
              <a:rPr lang="en-US" sz="2800" b="1" u="sng">
                <a:solidFill>
                  <a:srgbClr val="002060"/>
                </a:solidFill>
                <a:cs typeface="Arial" pitchFamily="34" charset="0"/>
              </a:rPr>
              <a:t>2. Đặc điểm tự nhiên châu Á</a:t>
            </a:r>
            <a:endParaRPr lang="en-US" sz="2800" u="sng"/>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id="{83943E22-6FC5-4857-96F1-DB4BDF369685}"/>
              </a:ext>
            </a:extLst>
          </p:cNvPr>
          <p:cNvSpPr/>
          <p:nvPr/>
        </p:nvSpPr>
        <p:spPr>
          <a:xfrm>
            <a:off x="141514" y="1653143"/>
            <a:ext cx="4525489" cy="118506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i="1">
                <a:solidFill>
                  <a:srgbClr val="0000FF"/>
                </a:solidFill>
                <a:cs typeface="Arial" pitchFamily="34" charset="0"/>
              </a:rPr>
              <a:t> 	Kể tên, xác định các khu vực địa hình của châu Á.</a:t>
            </a: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72770" y="1375560"/>
            <a:ext cx="642954" cy="698258"/>
          </a:xfrm>
          <a:prstGeom prst="rect">
            <a:avLst/>
          </a:prstGeom>
        </p:spPr>
      </p:pic>
      <p:sp>
        <p:nvSpPr>
          <p:cNvPr id="10" name="TextBox 9"/>
          <p:cNvSpPr txBox="1"/>
          <p:nvPr/>
        </p:nvSpPr>
        <p:spPr>
          <a:xfrm>
            <a:off x="136571" y="962893"/>
            <a:ext cx="3990516" cy="500137"/>
          </a:xfrm>
          <a:prstGeom prst="rect">
            <a:avLst/>
          </a:prstGeom>
        </p:spPr>
        <p:txBody>
          <a:bodyPr wrap="none" lIns="68580" tIns="34290" rIns="68580" bIns="34290">
            <a:spAutoFit/>
          </a:bodyPr>
          <a:lstStyle/>
          <a:p>
            <a:r>
              <a:rPr lang="en-US" sz="2800" b="1" i="1" u="sng">
                <a:solidFill>
                  <a:srgbClr val="002060"/>
                </a:solidFill>
                <a:cs typeface="Arial" pitchFamily="34" charset="0"/>
              </a:rPr>
              <a:t>a. Địa hình và khoáng sản</a:t>
            </a:r>
          </a:p>
        </p:txBody>
      </p:sp>
      <p:pic>
        <p:nvPicPr>
          <p:cNvPr id="19" name="Picture 2" descr="C:\Users\PTS\Desktop\Ảnh\ae7b6c9b939d5cc3058c.jpg"/>
          <p:cNvPicPr>
            <a:picLocks noChangeAspect="1" noChangeArrowheads="1"/>
          </p:cNvPicPr>
          <p:nvPr/>
        </p:nvPicPr>
        <p:blipFill>
          <a:blip r:embed="rId4"/>
          <a:srcRect/>
          <a:stretch>
            <a:fillRect/>
          </a:stretch>
        </p:blipFill>
        <p:spPr bwMode="auto">
          <a:xfrm>
            <a:off x="4880757" y="605385"/>
            <a:ext cx="4073237" cy="4348115"/>
          </a:xfrm>
          <a:prstGeom prst="rect">
            <a:avLst/>
          </a:prstGeom>
          <a:noFill/>
          <a:ln>
            <a:solidFill>
              <a:srgbClr val="0000FF"/>
            </a:solidFill>
          </a:ln>
        </p:spPr>
      </p:pic>
      <p:sp>
        <p:nvSpPr>
          <p:cNvPr id="20" name="Rectangle 19"/>
          <p:cNvSpPr/>
          <p:nvPr/>
        </p:nvSpPr>
        <p:spPr>
          <a:xfrm>
            <a:off x="4868882" y="4722488"/>
            <a:ext cx="4101935"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a:solidFill>
                  <a:srgbClr val="0000FF"/>
                </a:solidFill>
              </a:rPr>
              <a:t>H.5.1. Bản đồ tự nhiên châu Á</a:t>
            </a:r>
            <a:endParaRPr lang="en-US" sz="1900">
              <a:solidFill>
                <a:srgbClr val="0000FF"/>
              </a:solidFill>
            </a:endParaRPr>
          </a:p>
        </p:txBody>
      </p:sp>
      <p:sp>
        <p:nvSpPr>
          <p:cNvPr id="45057" name="Rectangle 1"/>
          <p:cNvSpPr>
            <a:spLocks noChangeArrowheads="1"/>
          </p:cNvSpPr>
          <p:nvPr/>
        </p:nvSpPr>
        <p:spPr bwMode="auto">
          <a:xfrm>
            <a:off x="83125" y="1318212"/>
            <a:ext cx="4738255" cy="28931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30000"/>
              </a:lnSpc>
              <a:spcBef>
                <a:spcPct val="0"/>
              </a:spcBef>
              <a:spcAft>
                <a:spcPct val="0"/>
              </a:spcAft>
              <a:buClrTx/>
              <a:buSzTx/>
              <a:buFontTx/>
              <a:buNone/>
              <a:tabLst/>
            </a:pPr>
            <a:r>
              <a:rPr kumimoji="0" lang="pt-BR" sz="2800" b="1" i="1" u="none" strike="noStrike" cap="none" normalizeH="0" baseline="0">
                <a:ln>
                  <a:noFill/>
                </a:ln>
                <a:solidFill>
                  <a:srgbClr val="002060"/>
                </a:solidFill>
                <a:effectLst/>
                <a:ea typeface="Calibri" pitchFamily="34" charset="0"/>
                <a:cs typeface="Times New Roman" pitchFamily="18" charset="0"/>
              </a:rPr>
              <a:t>*Địa hình</a:t>
            </a:r>
            <a:endParaRPr kumimoji="0" lang="en-US" sz="2800" b="1" i="0" u="none" strike="noStrike" cap="none" normalizeH="0" baseline="0">
              <a:ln>
                <a:noFill/>
              </a:ln>
              <a:solidFill>
                <a:srgbClr val="002060"/>
              </a:solidFill>
              <a:effectLst/>
              <a:cs typeface="Arial" pitchFamily="34" charset="0"/>
            </a:endParaRPr>
          </a:p>
          <a:p>
            <a:pPr marL="0" marR="0" lvl="0" indent="0" algn="just" defTabSz="914400" rtl="0" eaLnBrk="0" fontAlgn="base" latinLnBrk="0" hangingPunct="0">
              <a:lnSpc>
                <a:spcPct val="130000"/>
              </a:lnSpc>
              <a:spcBef>
                <a:spcPct val="0"/>
              </a:spcBef>
              <a:spcAft>
                <a:spcPct val="0"/>
              </a:spcAft>
              <a:buClrTx/>
              <a:buSzTx/>
              <a:buFontTx/>
              <a:buNone/>
              <a:tabLst/>
            </a:pPr>
            <a:r>
              <a:rPr kumimoji="0" lang="pt-BR" sz="2800" b="1" i="0" u="none" strike="noStrike" cap="none" normalizeH="0" baseline="0">
                <a:ln>
                  <a:noFill/>
                </a:ln>
                <a:solidFill>
                  <a:srgbClr val="002060"/>
                </a:solidFill>
                <a:effectLst/>
                <a:ea typeface="Calibri" pitchFamily="34" charset="0"/>
                <a:cs typeface="Times New Roman" pitchFamily="18" charset="0"/>
              </a:rPr>
              <a:t>- Châu Á có nhiều núi, cao nguyên, sơn nguyên đồ sộ và nhiều đồng bằng rộng lớn.</a:t>
            </a:r>
            <a:endParaRPr kumimoji="0" lang="en-US" sz="2800" b="1" i="0" u="none" strike="noStrike" cap="none" normalizeH="0" baseline="0">
              <a:ln>
                <a:noFill/>
              </a:ln>
              <a:solidFill>
                <a:srgbClr val="002060"/>
              </a:solidFill>
              <a:effectLst/>
              <a:cs typeface="Arial" pitchFamily="34" charset="0"/>
            </a:endParaRPr>
          </a:p>
          <a:p>
            <a:pPr marL="0" marR="0" lvl="0" indent="0" algn="just" defTabSz="914400" rtl="0" eaLnBrk="0" fontAlgn="base" latinLnBrk="0" hangingPunct="0">
              <a:lnSpc>
                <a:spcPct val="130000"/>
              </a:lnSpc>
              <a:spcBef>
                <a:spcPct val="0"/>
              </a:spcBef>
              <a:spcAft>
                <a:spcPct val="0"/>
              </a:spcAft>
              <a:buClrTx/>
              <a:buSzTx/>
              <a:buFontTx/>
              <a:buNone/>
              <a:tabLst/>
            </a:pPr>
            <a:r>
              <a:rPr kumimoji="0" lang="pt-BR" sz="2800" b="1" i="0" u="none" strike="noStrike" cap="none" normalizeH="0" baseline="0">
                <a:ln>
                  <a:noFill/>
                </a:ln>
                <a:solidFill>
                  <a:srgbClr val="002060"/>
                </a:solidFill>
                <a:effectLst/>
                <a:ea typeface="Calibri" pitchFamily="34" charset="0"/>
                <a:cs typeface="Times New Roman" pitchFamily="18" charset="0"/>
              </a:rPr>
              <a:t>- Các khu vực địa</a:t>
            </a:r>
            <a:r>
              <a:rPr kumimoji="0" lang="pt-BR" sz="2800" b="1" i="0" u="none" strike="noStrike" cap="none" normalizeH="0">
                <a:ln>
                  <a:noFill/>
                </a:ln>
                <a:solidFill>
                  <a:srgbClr val="002060"/>
                </a:solidFill>
                <a:effectLst/>
                <a:ea typeface="Calibri" pitchFamily="34" charset="0"/>
                <a:cs typeface="Times New Roman" pitchFamily="18" charset="0"/>
              </a:rPr>
              <a:t> hình</a:t>
            </a:r>
            <a:r>
              <a:rPr kumimoji="0" lang="pt-BR" sz="2800" b="1" i="0" u="none" strike="noStrike" cap="none" normalizeH="0" baseline="0">
                <a:ln>
                  <a:noFill/>
                </a:ln>
                <a:solidFill>
                  <a:srgbClr val="002060"/>
                </a:solidFill>
                <a:effectLst/>
                <a:ea typeface="Calibri" pitchFamily="34" charset="0"/>
                <a:cs typeface="Times New Roman" pitchFamily="18" charset="0"/>
              </a:rPr>
              <a:t>:</a:t>
            </a:r>
            <a:endParaRPr kumimoji="0" lang="pt-BR" sz="2800" b="1" i="0" u="none" strike="noStrike" cap="none" normalizeH="0" baseline="0">
              <a:ln>
                <a:noFill/>
              </a:ln>
              <a:solidFill>
                <a:srgbClr val="002060"/>
              </a:solidFill>
              <a:effectLst/>
              <a:cs typeface="Arial"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18"/>
                                        </p:tgtEl>
                                        <p:attrNameLst>
                                          <p:attrName>ppt_x</p:attrName>
                                        </p:attrNameLst>
                                      </p:cBhvr>
                                      <p:tavLst>
                                        <p:tav tm="0">
                                          <p:val>
                                            <p:strVal val="ppt_x"/>
                                          </p:val>
                                        </p:tav>
                                        <p:tav tm="100000">
                                          <p:val>
                                            <p:strVal val="ppt_x-.2"/>
                                          </p:val>
                                        </p:tav>
                                      </p:tavLst>
                                    </p:anim>
                                    <p:anim calcmode="lin" valueType="num">
                                      <p:cBhvr>
                                        <p:cTn id="19" dur="1000"/>
                                        <p:tgtEl>
                                          <p:spTgt spid="18"/>
                                        </p:tgtEl>
                                        <p:attrNameLst>
                                          <p:attrName>ppt_y</p:attrName>
                                        </p:attrNameLst>
                                      </p:cBhvr>
                                      <p:tavLst>
                                        <p:tav tm="0">
                                          <p:val>
                                            <p:strVal val="ppt_y"/>
                                          </p:val>
                                        </p:tav>
                                        <p:tav tm="100000">
                                          <p:val>
                                            <p:strVal val="ppt_y"/>
                                          </p:val>
                                        </p:tav>
                                      </p:tavLst>
                                    </p:anim>
                                    <p:animEffect transition="out" filter="fade">
                                      <p:cBhvr>
                                        <p:cTn id="20" dur="1000"/>
                                        <p:tgtEl>
                                          <p:spTgt spid="18"/>
                                        </p:tgtEl>
                                      </p:cBhvr>
                                    </p:animEffect>
                                    <p:set>
                                      <p:cBhvr>
                                        <p:cTn id="21" dur="1" fill="hold">
                                          <p:stCondLst>
                                            <p:cond delay="999"/>
                                          </p:stCondLst>
                                        </p:cTn>
                                        <p:tgtEl>
                                          <p:spTgt spid="18"/>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17"/>
                                        </p:tgtEl>
                                        <p:attrNameLst>
                                          <p:attrName>ppt_x</p:attrName>
                                        </p:attrNameLst>
                                      </p:cBhvr>
                                      <p:tavLst>
                                        <p:tav tm="0">
                                          <p:val>
                                            <p:strVal val="ppt_x"/>
                                          </p:val>
                                        </p:tav>
                                        <p:tav tm="100000">
                                          <p:val>
                                            <p:strVal val="ppt_x-.2"/>
                                          </p:val>
                                        </p:tav>
                                      </p:tavLst>
                                    </p:anim>
                                    <p:anim calcmode="lin" valueType="num">
                                      <p:cBhvr>
                                        <p:cTn id="24" dur="1000"/>
                                        <p:tgtEl>
                                          <p:spTgt spid="17"/>
                                        </p:tgtEl>
                                        <p:attrNameLst>
                                          <p:attrName>ppt_y</p:attrName>
                                        </p:attrNameLst>
                                      </p:cBhvr>
                                      <p:tavLst>
                                        <p:tav tm="0">
                                          <p:val>
                                            <p:strVal val="ppt_y"/>
                                          </p:val>
                                        </p:tav>
                                        <p:tav tm="100000">
                                          <p:val>
                                            <p:strVal val="ppt_y"/>
                                          </p:val>
                                        </p:tav>
                                      </p:tavLst>
                                    </p:anim>
                                    <p:animEffect transition="out" filter="fade">
                                      <p:cBhvr>
                                        <p:cTn id="25" dur="1000"/>
                                        <p:tgtEl>
                                          <p:spTgt spid="17"/>
                                        </p:tgtEl>
                                      </p:cBhvr>
                                    </p:animEffect>
                                    <p:set>
                                      <p:cBhvr>
                                        <p:cTn id="26" dur="1" fill="hold">
                                          <p:stCondLst>
                                            <p:cond delay="999"/>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45057">
                                            <p:txEl>
                                              <p:pRg st="0" end="0"/>
                                            </p:txEl>
                                          </p:spTgt>
                                        </p:tgtEl>
                                        <p:attrNameLst>
                                          <p:attrName>style.visibility</p:attrName>
                                        </p:attrNameLst>
                                      </p:cBhvr>
                                      <p:to>
                                        <p:strVal val="visible"/>
                                      </p:to>
                                    </p:set>
                                    <p:anim calcmode="lin" valueType="num">
                                      <p:cBhvr>
                                        <p:cTn id="31" dur="1000" fill="hold"/>
                                        <p:tgtEl>
                                          <p:spTgt spid="45057">
                                            <p:txEl>
                                              <p:pRg st="0" end="0"/>
                                            </p:txEl>
                                          </p:spTgt>
                                        </p:tgtEl>
                                        <p:attrNameLst>
                                          <p:attrName>ppt_x</p:attrName>
                                        </p:attrNameLst>
                                      </p:cBhvr>
                                      <p:tavLst>
                                        <p:tav tm="0">
                                          <p:val>
                                            <p:strVal val="#ppt_x-.2"/>
                                          </p:val>
                                        </p:tav>
                                        <p:tav tm="100000">
                                          <p:val>
                                            <p:strVal val="#ppt_x"/>
                                          </p:val>
                                        </p:tav>
                                      </p:tavLst>
                                    </p:anim>
                                    <p:anim calcmode="lin" valueType="num">
                                      <p:cBhvr>
                                        <p:cTn id="32" dur="1000" fill="hold"/>
                                        <p:tgtEl>
                                          <p:spTgt spid="4505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505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45057">
                                            <p:txEl>
                                              <p:pRg st="1" end="1"/>
                                            </p:txEl>
                                          </p:spTgt>
                                        </p:tgtEl>
                                        <p:attrNameLst>
                                          <p:attrName>style.visibility</p:attrName>
                                        </p:attrNameLst>
                                      </p:cBhvr>
                                      <p:to>
                                        <p:strVal val="visible"/>
                                      </p:to>
                                    </p:set>
                                    <p:anim calcmode="lin" valueType="num">
                                      <p:cBhvr>
                                        <p:cTn id="38" dur="1000" fill="hold"/>
                                        <p:tgtEl>
                                          <p:spTgt spid="45057">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4505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4505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45057">
                                            <p:txEl>
                                              <p:pRg st="2" end="2"/>
                                            </p:txEl>
                                          </p:spTgt>
                                        </p:tgtEl>
                                        <p:attrNameLst>
                                          <p:attrName>style.visibility</p:attrName>
                                        </p:attrNameLst>
                                      </p:cBhvr>
                                      <p:to>
                                        <p:strVal val="visible"/>
                                      </p:to>
                                    </p:set>
                                    <p:anim calcmode="lin" valueType="num">
                                      <p:cBhvr>
                                        <p:cTn id="45" dur="1000" fill="hold"/>
                                        <p:tgtEl>
                                          <p:spTgt spid="45057">
                                            <p:txEl>
                                              <p:pRg st="2" end="2"/>
                                            </p:txEl>
                                          </p:spTgt>
                                        </p:tgtEl>
                                        <p:attrNameLst>
                                          <p:attrName>ppt_x</p:attrName>
                                        </p:attrNameLst>
                                      </p:cBhvr>
                                      <p:tavLst>
                                        <p:tav tm="0">
                                          <p:val>
                                            <p:strVal val="#ppt_x-.2"/>
                                          </p:val>
                                        </p:tav>
                                        <p:tav tm="100000">
                                          <p:val>
                                            <p:strVal val="#ppt_x"/>
                                          </p:val>
                                        </p:tav>
                                      </p:tavLst>
                                    </p:anim>
                                    <p:anim calcmode="lin" valueType="num">
                                      <p:cBhvr>
                                        <p:cTn id="46" dur="1000" fill="hold"/>
                                        <p:tgtEl>
                                          <p:spTgt spid="4505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4505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3918857" y="106875"/>
            <a:ext cx="4987636" cy="1107996"/>
          </a:xfrm>
          <a:prstGeom prst="rect">
            <a:avLst/>
          </a:prstGeom>
          <a:solidFill>
            <a:srgbClr val="CCFFFF"/>
          </a:solidFill>
          <a:ln w="38100">
            <a:solidFill>
              <a:srgbClr val="FF0066"/>
            </a:solidFill>
            <a:miter lim="800000"/>
            <a:headEnd/>
            <a:tailEnd/>
          </a:ln>
          <a:effectLst/>
        </p:spPr>
        <p:txBody>
          <a:bodyPr wrap="square">
            <a:spAutoFit/>
          </a:bodyPr>
          <a:lstStyle/>
          <a:p>
            <a:pPr lvl="0" indent="450850" algn="just"/>
            <a:r>
              <a:rPr lang="en-US" sz="2200" b="1" u="sng" dirty="0">
                <a:solidFill>
                  <a:srgbClr val="FF0000"/>
                </a:solidFill>
                <a:latin typeface="Times New Roman" pitchFamily="18" charset="0"/>
                <a:cs typeface="Times New Roman" pitchFamily="18" charset="0"/>
              </a:rPr>
              <a:t>Yêu cầu</a:t>
            </a:r>
            <a:r>
              <a:rPr lang="en-US" sz="2200" b="1" u="sng">
                <a:solidFill>
                  <a:srgbClr val="FF0000"/>
                </a:solidFill>
                <a:latin typeface="Times New Roman" pitchFamily="18" charset="0"/>
                <a:cs typeface="Times New Roman" pitchFamily="18" charset="0"/>
              </a:rPr>
              <a:t>:</a:t>
            </a:r>
            <a:r>
              <a:rPr lang="en-US" sz="2200" b="1">
                <a:solidFill>
                  <a:srgbClr val="FF0000"/>
                </a:solidFill>
                <a:latin typeface="Times New Roman" pitchFamily="18" charset="0"/>
                <a:cs typeface="Times New Roman" pitchFamily="18" charset="0"/>
              </a:rPr>
              <a:t> </a:t>
            </a:r>
            <a:r>
              <a:rPr lang="vi-VN" sz="2200" b="1" dirty="0">
                <a:solidFill>
                  <a:srgbClr val="0000FF"/>
                </a:solidFill>
                <a:latin typeface="Calibri" pitchFamily="34" charset="0"/>
                <a:cs typeface="Calibri" pitchFamily="34" charset="0"/>
              </a:rPr>
              <a:t>Khai thác thông tin </a:t>
            </a:r>
            <a:r>
              <a:rPr lang="vi-VN" sz="2200" b="1">
                <a:solidFill>
                  <a:srgbClr val="0000FF"/>
                </a:solidFill>
                <a:latin typeface="Calibri" pitchFamily="34" charset="0"/>
                <a:cs typeface="Calibri" pitchFamily="34" charset="0"/>
              </a:rPr>
              <a:t>mục </a:t>
            </a:r>
            <a:r>
              <a:rPr lang="en-US" sz="2200" b="1">
                <a:solidFill>
                  <a:srgbClr val="0000FF"/>
                </a:solidFill>
                <a:latin typeface="Calibri" pitchFamily="34" charset="0"/>
                <a:cs typeface="Calibri" pitchFamily="34" charset="0"/>
              </a:rPr>
              <a:t>2a,</a:t>
            </a:r>
            <a:r>
              <a:rPr lang="vi-VN" sz="2200" b="1">
                <a:solidFill>
                  <a:srgbClr val="0000FF"/>
                </a:solidFill>
                <a:latin typeface="Calibri" pitchFamily="34" charset="0"/>
                <a:cs typeface="Calibri" pitchFamily="34" charset="0"/>
              </a:rPr>
              <a:t> </a:t>
            </a:r>
            <a:r>
              <a:rPr lang="vi-VN" sz="2200" b="1" dirty="0">
                <a:solidFill>
                  <a:srgbClr val="0000FF"/>
                </a:solidFill>
                <a:latin typeface="Calibri" pitchFamily="34" charset="0"/>
                <a:cs typeface="Calibri" pitchFamily="34" charset="0"/>
              </a:rPr>
              <a:t>quan </a:t>
            </a:r>
            <a:r>
              <a:rPr lang="vi-VN" sz="2200" b="1">
                <a:solidFill>
                  <a:srgbClr val="0000FF"/>
                </a:solidFill>
                <a:latin typeface="Calibri" pitchFamily="34" charset="0"/>
                <a:cs typeface="Calibri" pitchFamily="34" charset="0"/>
              </a:rPr>
              <a:t>sát H.</a:t>
            </a:r>
            <a:r>
              <a:rPr lang="en-US" sz="2200" b="1">
                <a:solidFill>
                  <a:srgbClr val="0000FF"/>
                </a:solidFill>
                <a:latin typeface="Calibri" pitchFamily="34" charset="0"/>
                <a:cs typeface="Calibri" pitchFamily="34" charset="0"/>
              </a:rPr>
              <a:t>5.1</a:t>
            </a:r>
            <a:r>
              <a:rPr lang="vi-VN" sz="2200" b="1">
                <a:solidFill>
                  <a:srgbClr val="0000FF"/>
                </a:solidFill>
                <a:latin typeface="Calibri" pitchFamily="34" charset="0"/>
                <a:cs typeface="Calibri" pitchFamily="34" charset="0"/>
              </a:rPr>
              <a:t> SGK</a:t>
            </a:r>
            <a:r>
              <a:rPr lang="en-US" sz="2200" b="1">
                <a:solidFill>
                  <a:srgbClr val="0000FF"/>
                </a:solidFill>
                <a:latin typeface="Calibri" pitchFamily="34" charset="0"/>
                <a:cs typeface="Calibri" pitchFamily="34" charset="0"/>
              </a:rPr>
              <a:t>: </a:t>
            </a:r>
            <a:r>
              <a:rPr lang="en-US" sz="2200" b="1" i="1" dirty="0">
                <a:solidFill>
                  <a:srgbClr val="0000FF"/>
                </a:solidFill>
                <a:latin typeface="Calibri" pitchFamily="34" charset="0"/>
                <a:ea typeface="Calibri" charset="0"/>
                <a:cs typeface="Calibri" pitchFamily="34" charset="0"/>
              </a:rPr>
              <a:t>Các nhóm hoàn thành nhiệm vụ theo bảng d</a:t>
            </a:r>
            <a:r>
              <a:rPr lang="vi-VN" sz="2200" b="1" i="1" dirty="0">
                <a:solidFill>
                  <a:srgbClr val="0000FF"/>
                </a:solidFill>
                <a:latin typeface="Calibri" pitchFamily="34" charset="0"/>
                <a:ea typeface="Calibri" charset="0"/>
                <a:cs typeface="Calibri" pitchFamily="34" charset="0"/>
              </a:rPr>
              <a:t>ướ</a:t>
            </a:r>
            <a:r>
              <a:rPr lang="en-US" sz="2200" b="1" i="1" dirty="0">
                <a:solidFill>
                  <a:srgbClr val="0000FF"/>
                </a:solidFill>
                <a:latin typeface="Calibri" pitchFamily="34" charset="0"/>
                <a:ea typeface="Calibri" charset="0"/>
                <a:cs typeface="Calibri" pitchFamily="34" charset="0"/>
              </a:rPr>
              <a:t>i </a:t>
            </a:r>
            <a:r>
              <a:rPr lang="vi-VN" sz="2200" b="1" i="1" dirty="0">
                <a:solidFill>
                  <a:srgbClr val="0000FF"/>
                </a:solidFill>
                <a:latin typeface="Calibri" pitchFamily="34" charset="0"/>
                <a:ea typeface="Calibri" charset="0"/>
                <a:cs typeface="Calibri" pitchFamily="34" charset="0"/>
              </a:rPr>
              <a:t>đâ</a:t>
            </a:r>
            <a:r>
              <a:rPr lang="en-US" sz="2200" b="1" i="1" dirty="0">
                <a:solidFill>
                  <a:srgbClr val="0000FF"/>
                </a:solidFill>
                <a:latin typeface="Calibri" pitchFamily="34" charset="0"/>
                <a:ea typeface="Calibri" charset="0"/>
                <a:cs typeface="Calibri" pitchFamily="34" charset="0"/>
              </a:rPr>
              <a:t>y.</a:t>
            </a:r>
            <a:endParaRPr lang="en-US" sz="2200" b="1" dirty="0">
              <a:solidFill>
                <a:srgbClr val="0000FF"/>
              </a:solidFill>
              <a:latin typeface="Calibri" pitchFamily="34" charset="0"/>
              <a:cs typeface="Calibri" pitchFamily="34" charset="0"/>
            </a:endParaRPr>
          </a:p>
        </p:txBody>
      </p:sp>
      <p:sp>
        <p:nvSpPr>
          <p:cNvPr id="12" name="Text Box 3"/>
          <p:cNvSpPr txBox="1">
            <a:spLocks noChangeArrowheads="1"/>
          </p:cNvSpPr>
          <p:nvPr/>
        </p:nvSpPr>
        <p:spPr bwMode="auto">
          <a:xfrm>
            <a:off x="182090" y="782895"/>
            <a:ext cx="2620488" cy="205248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30000"/>
              </a:lnSpc>
            </a:pPr>
            <a:r>
              <a:rPr lang="it-IT" sz="2500" b="1">
                <a:solidFill>
                  <a:srgbClr val="0000FF"/>
                </a:solidFill>
              </a:rPr>
              <a:t>Nhóm 1,3: </a:t>
            </a:r>
          </a:p>
          <a:p>
            <a:pPr algn="ctr">
              <a:lnSpc>
                <a:spcPct val="130000"/>
              </a:lnSpc>
            </a:pPr>
            <a:r>
              <a:rPr lang="it-IT" sz="2500" b="1">
                <a:solidFill>
                  <a:srgbClr val="0000FF"/>
                </a:solidFill>
              </a:rPr>
              <a:t>Khu vực núi, cao nguyên </a:t>
            </a:r>
          </a:p>
          <a:p>
            <a:pPr algn="ctr">
              <a:lnSpc>
                <a:spcPct val="130000"/>
              </a:lnSpc>
            </a:pPr>
            <a:r>
              <a:rPr lang="it-IT" sz="2500" b="1">
                <a:solidFill>
                  <a:srgbClr val="0000FF"/>
                </a:solidFill>
              </a:rPr>
              <a:t>và sơn nguyên.</a:t>
            </a:r>
            <a:endParaRPr lang="en-US" sz="2500" b="1">
              <a:solidFill>
                <a:srgbClr val="0000FF"/>
              </a:solidFill>
            </a:endParaRPr>
          </a:p>
        </p:txBody>
      </p:sp>
      <p:sp>
        <p:nvSpPr>
          <p:cNvPr id="16" name="WordArt 5"/>
          <p:cNvSpPr>
            <a:spLocks noChangeArrowheads="1" noChangeShapeType="1" noTextEdit="1"/>
          </p:cNvSpPr>
          <p:nvPr/>
        </p:nvSpPr>
        <p:spPr bwMode="auto">
          <a:xfrm>
            <a:off x="0" y="0"/>
            <a:ext cx="3823855" cy="646177"/>
          </a:xfrm>
          <a:prstGeom prst="rect">
            <a:avLst/>
          </a:prstGeom>
          <a:solidFill>
            <a:schemeClr val="bg1"/>
          </a:solidFill>
        </p:spPr>
        <p:txBody>
          <a:bodyPr wrap="none" fromWordArt="1">
            <a:prstTxWarp prst="textPlain">
              <a:avLst>
                <a:gd name="adj" fmla="val 50000"/>
              </a:avLst>
            </a:prstTxWarp>
          </a:bodyPr>
          <a:lstStyle/>
          <a:p>
            <a:r>
              <a:rPr lang="en-US" sz="32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32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NHÓM</a:t>
            </a:r>
            <a:endParaRPr lang="en-US" sz="32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sp>
        <p:nvSpPr>
          <p:cNvPr id="19" name="Text Box 3"/>
          <p:cNvSpPr txBox="1">
            <a:spLocks noChangeArrowheads="1"/>
          </p:cNvSpPr>
          <p:nvPr/>
        </p:nvSpPr>
        <p:spPr bwMode="auto">
          <a:xfrm>
            <a:off x="190002" y="3393464"/>
            <a:ext cx="2588826" cy="155234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30000"/>
              </a:lnSpc>
            </a:pPr>
            <a:r>
              <a:rPr lang="it-IT" sz="2500" b="1">
                <a:solidFill>
                  <a:srgbClr val="7030A0"/>
                </a:solidFill>
              </a:rPr>
              <a:t>Nhóm 2,4: </a:t>
            </a:r>
          </a:p>
          <a:p>
            <a:pPr algn="ctr">
              <a:lnSpc>
                <a:spcPct val="130000"/>
              </a:lnSpc>
            </a:pPr>
            <a:r>
              <a:rPr lang="it-IT" sz="2500" b="1">
                <a:solidFill>
                  <a:srgbClr val="7030A0"/>
                </a:solidFill>
              </a:rPr>
              <a:t>Khu vực đồng bằng.</a:t>
            </a:r>
            <a:endParaRPr lang="en-US" sz="2500" b="1">
              <a:solidFill>
                <a:srgbClr val="7030A0"/>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969783368"/>
              </p:ext>
            </p:extLst>
          </p:nvPr>
        </p:nvGraphicFramePr>
        <p:xfrm>
          <a:off x="3048000" y="1578676"/>
          <a:ext cx="5739740" cy="2921813"/>
        </p:xfrm>
        <a:graphic>
          <a:graphicData uri="http://schemas.openxmlformats.org/drawingml/2006/table">
            <a:tbl>
              <a:tblPr/>
              <a:tblGrid>
                <a:gridCol w="1557930">
                  <a:extLst>
                    <a:ext uri="{9D8B030D-6E8A-4147-A177-3AD203B41FA5}">
                      <a16:colId xmlns:a16="http://schemas.microsoft.com/office/drawing/2014/main" val="20000"/>
                    </a:ext>
                  </a:extLst>
                </a:gridCol>
                <a:gridCol w="2001455">
                  <a:extLst>
                    <a:ext uri="{9D8B030D-6E8A-4147-A177-3AD203B41FA5}">
                      <a16:colId xmlns:a16="http://schemas.microsoft.com/office/drawing/2014/main" val="20001"/>
                    </a:ext>
                  </a:extLst>
                </a:gridCol>
                <a:gridCol w="2180355">
                  <a:extLst>
                    <a:ext uri="{9D8B030D-6E8A-4147-A177-3AD203B41FA5}">
                      <a16:colId xmlns:a16="http://schemas.microsoft.com/office/drawing/2014/main" val="20002"/>
                    </a:ext>
                  </a:extLst>
                </a:gridCol>
              </a:tblGrid>
              <a:tr h="456602">
                <a:tc>
                  <a:txBody>
                    <a:bodyPr/>
                    <a:lstStyle/>
                    <a:p>
                      <a:pPr algn="ctr">
                        <a:lnSpc>
                          <a:spcPct val="100000"/>
                        </a:lnSpc>
                        <a:spcBef>
                          <a:spcPts val="600"/>
                        </a:spcBef>
                        <a:spcAft>
                          <a:spcPts val="0"/>
                        </a:spcAft>
                      </a:pPr>
                      <a:r>
                        <a:rPr lang="en-US" sz="2200" b="1">
                          <a:solidFill>
                            <a:srgbClr val="000000"/>
                          </a:solidFill>
                          <a:latin typeface="+mn-lt"/>
                          <a:ea typeface="Calibri"/>
                        </a:rPr>
                        <a:t>Khu vực</a:t>
                      </a:r>
                      <a:endParaRPr lang="en-US" sz="2200">
                        <a:solidFill>
                          <a:srgbClr val="000000"/>
                        </a:solidFill>
                        <a:latin typeface="+mn-lt"/>
                        <a:ea typeface="Calibri"/>
                      </a:endParaRPr>
                    </a:p>
                  </a:txBody>
                  <a:tcPr marL="66281" marR="66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a:lnSpc>
                          <a:spcPct val="100000"/>
                        </a:lnSpc>
                        <a:spcBef>
                          <a:spcPts val="600"/>
                        </a:spcBef>
                        <a:spcAft>
                          <a:spcPts val="0"/>
                        </a:spcAft>
                      </a:pPr>
                      <a:r>
                        <a:rPr lang="en-US" sz="2200" b="1">
                          <a:solidFill>
                            <a:srgbClr val="000000"/>
                          </a:solidFill>
                          <a:latin typeface="+mn-lt"/>
                          <a:ea typeface="Calibri"/>
                        </a:rPr>
                        <a:t>Núi, cao nguyên</a:t>
                      </a:r>
                      <a:endParaRPr lang="en-US" sz="2200">
                        <a:solidFill>
                          <a:srgbClr val="000000"/>
                        </a:solidFill>
                        <a:latin typeface="+mn-lt"/>
                        <a:ea typeface="Calibri"/>
                      </a:endParaRPr>
                    </a:p>
                    <a:p>
                      <a:pPr algn="ctr">
                        <a:lnSpc>
                          <a:spcPct val="100000"/>
                        </a:lnSpc>
                        <a:spcBef>
                          <a:spcPts val="600"/>
                        </a:spcBef>
                        <a:spcAft>
                          <a:spcPts val="0"/>
                        </a:spcAft>
                      </a:pPr>
                      <a:r>
                        <a:rPr lang="en-US" sz="2200" b="1">
                          <a:solidFill>
                            <a:srgbClr val="000000"/>
                          </a:solidFill>
                          <a:latin typeface="+mn-lt"/>
                          <a:ea typeface="Calibri"/>
                        </a:rPr>
                        <a:t>và sơn nguyên</a:t>
                      </a:r>
                      <a:endParaRPr lang="en-US" sz="2200">
                        <a:solidFill>
                          <a:srgbClr val="000000"/>
                        </a:solidFill>
                        <a:latin typeface="+mn-lt"/>
                        <a:ea typeface="Calibri"/>
                      </a:endParaRPr>
                    </a:p>
                  </a:txBody>
                  <a:tcPr marL="66281" marR="66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a:lnSpc>
                          <a:spcPct val="100000"/>
                        </a:lnSpc>
                        <a:spcBef>
                          <a:spcPts val="600"/>
                        </a:spcBef>
                        <a:spcAft>
                          <a:spcPts val="0"/>
                        </a:spcAft>
                      </a:pPr>
                      <a:r>
                        <a:rPr lang="en-US" sz="2200" b="1">
                          <a:solidFill>
                            <a:srgbClr val="000000"/>
                          </a:solidFill>
                          <a:latin typeface="+mn-lt"/>
                          <a:ea typeface="Calibri"/>
                        </a:rPr>
                        <a:t>Đồng bằng</a:t>
                      </a:r>
                      <a:endParaRPr lang="en-US" sz="2200">
                        <a:solidFill>
                          <a:srgbClr val="000000"/>
                        </a:solidFill>
                        <a:latin typeface="+mn-lt"/>
                        <a:ea typeface="Calibri"/>
                      </a:endParaRPr>
                    </a:p>
                  </a:txBody>
                  <a:tcPr marL="66281" marR="66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0"/>
                  </a:ext>
                </a:extLst>
              </a:tr>
              <a:tr h="382956">
                <a:tc>
                  <a:txBody>
                    <a:bodyPr/>
                    <a:lstStyle/>
                    <a:p>
                      <a:pPr algn="just">
                        <a:lnSpc>
                          <a:spcPct val="100000"/>
                        </a:lnSpc>
                        <a:spcBef>
                          <a:spcPts val="600"/>
                        </a:spcBef>
                        <a:spcAft>
                          <a:spcPts val="0"/>
                        </a:spcAft>
                      </a:pPr>
                      <a:r>
                        <a:rPr lang="en-US" sz="2200" b="1">
                          <a:solidFill>
                            <a:srgbClr val="000000"/>
                          </a:solidFill>
                          <a:latin typeface="+mn-lt"/>
                          <a:ea typeface="Calibri"/>
                        </a:rPr>
                        <a:t>Vị trí, lãnh thổ</a:t>
                      </a:r>
                    </a:p>
                  </a:txBody>
                  <a:tcPr marL="66281" marR="66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just">
                        <a:lnSpc>
                          <a:spcPct val="100000"/>
                        </a:lnSpc>
                        <a:spcBef>
                          <a:spcPts val="600"/>
                        </a:spcBef>
                        <a:spcAft>
                          <a:spcPts val="0"/>
                        </a:spcAft>
                      </a:pPr>
                      <a:endParaRPr lang="en-US" sz="2200">
                        <a:solidFill>
                          <a:srgbClr val="000000"/>
                        </a:solidFill>
                        <a:latin typeface="+mn-lt"/>
                        <a:ea typeface="Calibri"/>
                      </a:endParaRPr>
                    </a:p>
                  </a:txBody>
                  <a:tcPr marL="66281" marR="66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just">
                        <a:lnSpc>
                          <a:spcPct val="100000"/>
                        </a:lnSpc>
                        <a:spcBef>
                          <a:spcPts val="600"/>
                        </a:spcBef>
                        <a:spcAft>
                          <a:spcPts val="0"/>
                        </a:spcAft>
                      </a:pPr>
                      <a:endParaRPr lang="en-US" sz="2200">
                        <a:solidFill>
                          <a:srgbClr val="000000"/>
                        </a:solidFill>
                        <a:latin typeface="+mn-lt"/>
                        <a:ea typeface="Calibri"/>
                      </a:endParaRPr>
                    </a:p>
                  </a:txBody>
                  <a:tcPr marL="66281" marR="66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1"/>
                  </a:ext>
                </a:extLst>
              </a:tr>
              <a:tr h="382956">
                <a:tc>
                  <a:txBody>
                    <a:bodyPr/>
                    <a:lstStyle/>
                    <a:p>
                      <a:pPr algn="just">
                        <a:lnSpc>
                          <a:spcPct val="150000"/>
                        </a:lnSpc>
                        <a:spcBef>
                          <a:spcPts val="600"/>
                        </a:spcBef>
                        <a:spcAft>
                          <a:spcPts val="0"/>
                        </a:spcAft>
                      </a:pPr>
                      <a:r>
                        <a:rPr lang="en-US" sz="2200" b="1">
                          <a:solidFill>
                            <a:srgbClr val="000000"/>
                          </a:solidFill>
                          <a:latin typeface="+mn-lt"/>
                          <a:ea typeface="Calibri"/>
                        </a:rPr>
                        <a:t>Đặc điểm</a:t>
                      </a:r>
                    </a:p>
                  </a:txBody>
                  <a:tcPr marL="66281" marR="66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6281" marR="66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6281" marR="66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2"/>
                  </a:ext>
                </a:extLst>
              </a:tr>
              <a:tr h="382956">
                <a:tc>
                  <a:txBody>
                    <a:bodyPr/>
                    <a:lstStyle/>
                    <a:p>
                      <a:pPr algn="just">
                        <a:lnSpc>
                          <a:spcPct val="100000"/>
                        </a:lnSpc>
                        <a:spcBef>
                          <a:spcPts val="600"/>
                        </a:spcBef>
                        <a:spcAft>
                          <a:spcPts val="0"/>
                        </a:spcAft>
                      </a:pPr>
                      <a:r>
                        <a:rPr lang="en-US" sz="2200" b="1">
                          <a:solidFill>
                            <a:srgbClr val="000000"/>
                          </a:solidFill>
                          <a:latin typeface="+mn-lt"/>
                          <a:ea typeface="Calibri"/>
                        </a:rPr>
                        <a:t>Ví dụ điển hình</a:t>
                      </a:r>
                    </a:p>
                  </a:txBody>
                  <a:tcPr marL="66281" marR="66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just">
                        <a:lnSpc>
                          <a:spcPct val="100000"/>
                        </a:lnSpc>
                        <a:spcBef>
                          <a:spcPts val="600"/>
                        </a:spcBef>
                        <a:spcAft>
                          <a:spcPts val="0"/>
                        </a:spcAft>
                      </a:pPr>
                      <a:endParaRPr lang="en-US" sz="2200">
                        <a:solidFill>
                          <a:srgbClr val="000000"/>
                        </a:solidFill>
                        <a:latin typeface="+mn-lt"/>
                        <a:ea typeface="Calibri"/>
                      </a:endParaRPr>
                    </a:p>
                  </a:txBody>
                  <a:tcPr marL="66281" marR="66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just">
                        <a:lnSpc>
                          <a:spcPct val="100000"/>
                        </a:lnSpc>
                        <a:spcBef>
                          <a:spcPts val="600"/>
                        </a:spcBef>
                        <a:spcAft>
                          <a:spcPts val="0"/>
                        </a:spcAft>
                      </a:pPr>
                      <a:endParaRPr lang="en-US" sz="2200">
                        <a:solidFill>
                          <a:srgbClr val="000000"/>
                        </a:solidFill>
                        <a:latin typeface="+mn-lt"/>
                        <a:ea typeface="Calibri"/>
                      </a:endParaRPr>
                    </a:p>
                  </a:txBody>
                  <a:tcPr marL="66281" marR="66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3"/>
                  </a:ext>
                </a:extLst>
              </a:tr>
              <a:tr h="382956">
                <a:tc>
                  <a:txBody>
                    <a:bodyPr/>
                    <a:lstStyle/>
                    <a:p>
                      <a:pPr algn="just">
                        <a:lnSpc>
                          <a:spcPct val="100000"/>
                        </a:lnSpc>
                        <a:spcBef>
                          <a:spcPts val="600"/>
                        </a:spcBef>
                        <a:spcAft>
                          <a:spcPts val="0"/>
                        </a:spcAft>
                      </a:pPr>
                      <a:r>
                        <a:rPr lang="en-US" sz="2200" b="1">
                          <a:solidFill>
                            <a:srgbClr val="000000"/>
                          </a:solidFill>
                          <a:latin typeface="+mn-lt"/>
                          <a:ea typeface="Calibri"/>
                        </a:rPr>
                        <a:t>Giá trị </a:t>
                      </a:r>
                    </a:p>
                  </a:txBody>
                  <a:tcPr marL="66281" marR="66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just">
                        <a:lnSpc>
                          <a:spcPct val="100000"/>
                        </a:lnSpc>
                        <a:spcBef>
                          <a:spcPts val="600"/>
                        </a:spcBef>
                        <a:spcAft>
                          <a:spcPts val="0"/>
                        </a:spcAft>
                      </a:pPr>
                      <a:endParaRPr lang="en-US" sz="2200">
                        <a:solidFill>
                          <a:srgbClr val="000000"/>
                        </a:solidFill>
                        <a:latin typeface="+mn-lt"/>
                        <a:ea typeface="Calibri"/>
                      </a:endParaRPr>
                    </a:p>
                  </a:txBody>
                  <a:tcPr marL="66281" marR="66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just">
                        <a:lnSpc>
                          <a:spcPct val="100000"/>
                        </a:lnSpc>
                        <a:spcBef>
                          <a:spcPts val="600"/>
                        </a:spcBef>
                        <a:spcAft>
                          <a:spcPts val="0"/>
                        </a:spcAft>
                      </a:pPr>
                      <a:endParaRPr lang="en-US" sz="2200">
                        <a:solidFill>
                          <a:srgbClr val="000000"/>
                        </a:solidFill>
                        <a:latin typeface="+mn-lt"/>
                        <a:ea typeface="Calibri"/>
                      </a:endParaRPr>
                    </a:p>
                  </a:txBody>
                  <a:tcPr marL="66281" marR="66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ppt_x</p:attrName>
                                        </p:attrNameLst>
                                      </p:cBhvr>
                                      <p:tavLst>
                                        <p:tav tm="0">
                                          <p:val>
                                            <p:strVal val="#ppt_x-.2"/>
                                          </p:val>
                                        </p:tav>
                                        <p:tav tm="100000">
                                          <p:val>
                                            <p:strVal val="#ppt_x"/>
                                          </p:val>
                                        </p:tav>
                                      </p:tavLst>
                                    </p:anim>
                                    <p:anim calcmode="lin" valueType="num">
                                      <p:cBhvr>
                                        <p:cTn id="1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6"/>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ppt_x</p:attrName>
                                        </p:attrNameLst>
                                      </p:cBhvr>
                                      <p:tavLst>
                                        <p:tav tm="0">
                                          <p:val>
                                            <p:strVal val="#ppt_x-.2"/>
                                          </p:val>
                                        </p:tav>
                                        <p:tav tm="100000">
                                          <p:val>
                                            <p:strVal val="#ppt_x"/>
                                          </p:val>
                                        </p:tav>
                                      </p:tavLst>
                                    </p:anim>
                                    <p:anim calcmode="lin" valueType="num">
                                      <p:cBhvr>
                                        <p:cTn id="23"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9"/>
                                        </p:tgtEl>
                                      </p:cBhvr>
                                    </p:animEffect>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4000" r="-24000"/>
          </a:stretch>
        </a:blipFill>
        <a:effectLst/>
      </p:bgPr>
    </p:bg>
    <p:spTree>
      <p:nvGrpSpPr>
        <p:cNvPr id="1" name=""/>
        <p:cNvGrpSpPr/>
        <p:nvPr/>
      </p:nvGrpSpPr>
      <p:grpSpPr>
        <a:xfrm>
          <a:off x="0" y="0"/>
          <a:ext cx="0" cy="0"/>
          <a:chOff x="0" y="0"/>
          <a:chExt cx="0" cy="0"/>
        </a:xfrm>
      </p:grpSpPr>
      <p:pic>
        <p:nvPicPr>
          <p:cNvPr id="10" name="Picture 9">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r="80504" b="50000"/>
          <a:stretch/>
        </p:blipFill>
        <p:spPr>
          <a:xfrm>
            <a:off x="2228850" y="-1"/>
            <a:ext cx="427346" cy="616482"/>
          </a:xfrm>
          <a:prstGeom prst="rect">
            <a:avLst/>
          </a:prstGeom>
        </p:spPr>
      </p:pic>
      <p:pic>
        <p:nvPicPr>
          <p:cNvPr id="11" name="Picture 10">
            <a:hlinkClick r:id="rId7"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0103" r="59795" b="50000"/>
          <a:stretch/>
        </p:blipFill>
        <p:spPr>
          <a:xfrm>
            <a:off x="3371850" y="1200150"/>
            <a:ext cx="441846" cy="618175"/>
          </a:xfrm>
          <a:prstGeom prst="rect">
            <a:avLst/>
          </a:prstGeom>
        </p:spPr>
      </p:pic>
      <p:pic>
        <p:nvPicPr>
          <p:cNvPr id="12" name="Picture 11">
            <a:hlinkClick r:id="rId8"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40206" r="40485" b="50000"/>
          <a:stretch/>
        </p:blipFill>
        <p:spPr>
          <a:xfrm>
            <a:off x="4663454" y="1200150"/>
            <a:ext cx="424419" cy="618176"/>
          </a:xfrm>
          <a:prstGeom prst="rect">
            <a:avLst/>
          </a:prstGeom>
        </p:spPr>
      </p:pic>
      <p:pic>
        <p:nvPicPr>
          <p:cNvPr id="13" name="Picture 12">
            <a:hlinkClick r:id="rId9"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59515" r="19776" b="55099"/>
          <a:stretch/>
        </p:blipFill>
        <p:spPr>
          <a:xfrm>
            <a:off x="5877068" y="6291"/>
            <a:ext cx="420843" cy="513258"/>
          </a:xfrm>
          <a:prstGeom prst="rect">
            <a:avLst/>
          </a:prstGeom>
        </p:spPr>
      </p:pic>
      <p:pic>
        <p:nvPicPr>
          <p:cNvPr id="14" name="Picture 13">
            <a:hlinkClick r:id="rId10"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r="80504" b="50000"/>
          <a:stretch/>
        </p:blipFill>
        <p:spPr>
          <a:xfrm>
            <a:off x="2228850" y="1200150"/>
            <a:ext cx="427346" cy="616482"/>
          </a:xfrm>
          <a:prstGeom prst="rect">
            <a:avLst/>
          </a:prstGeom>
        </p:spPr>
      </p:pic>
      <p:pic>
        <p:nvPicPr>
          <p:cNvPr id="17" name="Picture 16">
            <a:hlinkClick r:id="rId11"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40206" r="40485" b="50000"/>
          <a:stretch/>
        </p:blipFill>
        <p:spPr>
          <a:xfrm>
            <a:off x="4690079" y="-1695"/>
            <a:ext cx="424419" cy="618176"/>
          </a:xfrm>
          <a:prstGeom prst="rect">
            <a:avLst/>
          </a:prstGeom>
        </p:spPr>
      </p:pic>
      <p:pic>
        <p:nvPicPr>
          <p:cNvPr id="18" name="Picture 17">
            <a:hlinkClick r:id="rId12"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0103" r="59795" b="50000"/>
          <a:stretch/>
        </p:blipFill>
        <p:spPr>
          <a:xfrm>
            <a:off x="3371850" y="-1693"/>
            <a:ext cx="441846" cy="618175"/>
          </a:xfrm>
          <a:prstGeom prst="rect">
            <a:avLst/>
          </a:prstGeom>
        </p:spPr>
      </p:pic>
      <p:pic>
        <p:nvPicPr>
          <p:cNvPr id="24" name="Picture 23">
            <a:hlinkClick r:id="rId13"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59515" r="19776" b="55099"/>
          <a:stretch/>
        </p:blipFill>
        <p:spPr>
          <a:xfrm>
            <a:off x="5877068" y="1200150"/>
            <a:ext cx="420843" cy="513258"/>
          </a:xfrm>
          <a:prstGeom prst="rect">
            <a:avLst/>
          </a:prstGeom>
        </p:spPr>
      </p:pic>
      <p:pic>
        <p:nvPicPr>
          <p:cNvPr id="26" name="Picture 25"/>
          <p:cNvPicPr>
            <a:picLocks noChangeAspect="1"/>
          </p:cNvPicPr>
          <p:nvPr/>
        </p:nvPicPr>
        <p:blipFill>
          <a:blip r:embed="rId14" cstate="print">
            <a:extLst>
              <a:ext uri="{BEBA8EAE-BF5A-486C-A8C5-ECC9F3942E4B}">
                <a14:imgProps xmlns:a14="http://schemas.microsoft.com/office/drawing/2010/main">
                  <a14:imgLayer r:embed="rId15">
                    <a14:imgEffect>
                      <a14:backgroundRemoval t="9871" b="98283" l="10000" r="90000">
                        <a14:foregroundMark x1="65165" y1="36624" x2="74835" y2="26609"/>
                        <a14:foregroundMark x1="74835" y1="24750" x2="80879" y2="19886"/>
                        <a14:foregroundMark x1="76154" y1="25751" x2="84176" y2="20887"/>
                        <a14:foregroundMark x1="25385" y1="94707" x2="36154" y2="83405"/>
                        <a14:foregroundMark x1="48462" y1="90129" x2="36484" y2="82690"/>
                        <a14:foregroundMark x1="21648" y1="92418" x2="30000" y2="87268"/>
                        <a14:foregroundMark x1="65385" y1="59943" x2="55714" y2="68670"/>
                        <a14:foregroundMark x1="47143" y1="60658" x2="43077" y2="72961"/>
                        <a14:foregroundMark x1="50989" y1="87411" x2="45934" y2="81974"/>
                      </a14:backgroundRemoval>
                    </a14:imgEffect>
                  </a14:imgLayer>
                </a14:imgProps>
              </a:ext>
              <a:ext uri="{28A0092B-C50C-407E-A947-70E740481C1C}">
                <a14:useLocalDpi xmlns:a14="http://schemas.microsoft.com/office/drawing/2010/main" val="0"/>
              </a:ext>
            </a:extLst>
          </a:blip>
          <a:stretch>
            <a:fillRect/>
          </a:stretch>
        </p:blipFill>
        <p:spPr>
          <a:xfrm>
            <a:off x="971550" y="914400"/>
            <a:ext cx="1436602" cy="1103500"/>
          </a:xfrm>
          <a:prstGeom prst="rect">
            <a:avLst/>
          </a:prstGeom>
        </p:spPr>
      </p:pic>
      <p:pic>
        <p:nvPicPr>
          <p:cNvPr id="27" name="Picture 2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2088" y="-76637"/>
            <a:ext cx="1105337" cy="1105337"/>
          </a:xfrm>
          <a:prstGeom prst="rect">
            <a:avLst/>
          </a:prstGeom>
        </p:spPr>
      </p:pic>
      <p:pic>
        <p:nvPicPr>
          <p:cNvPr id="28"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372600" y="78794"/>
            <a:ext cx="457200" cy="457200"/>
          </a:xfrm>
          <a:prstGeom prst="rect">
            <a:avLst/>
          </a:prstGeom>
        </p:spPr>
      </p:pic>
      <p:pic>
        <p:nvPicPr>
          <p:cNvPr id="29"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372600" y="1077253"/>
            <a:ext cx="457200" cy="457200"/>
          </a:xfrm>
          <a:prstGeom prst="rect">
            <a:avLst/>
          </a:prstGeom>
        </p:spPr>
      </p:pic>
      <p:pic>
        <p:nvPicPr>
          <p:cNvPr id="30" name="Picture 4" descr="Hình ảnh có liên quan"/>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5188895" y="-1088007"/>
            <a:ext cx="3571875" cy="42005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ình ảnh có liên quan"/>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4685814" y="-1110184"/>
            <a:ext cx="3571875" cy="4200526"/>
          </a:xfrm>
          <a:prstGeom prst="rect">
            <a:avLst/>
          </a:prstGeom>
          <a:noFill/>
          <a:extLst>
            <a:ext uri="{909E8E84-426E-40DD-AFC4-6F175D3DCCD1}">
              <a14:hiddenFill xmlns:a14="http://schemas.microsoft.com/office/drawing/2010/main">
                <a:solidFill>
                  <a:srgbClr val="FFFFFF"/>
                </a:solidFill>
              </a14:hiddenFill>
            </a:ext>
          </a:extLst>
        </p:spPr>
      </p:pic>
      <p:pic>
        <p:nvPicPr>
          <p:cNvPr id="19" name="tOM"/>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10000" b="99000" l="10000" r="83438">
                        <a14:foregroundMark x1="45250" y1="53333" x2="50000" y2="52556"/>
                        <a14:foregroundMark x1="46563" y1="53667" x2="48813" y2="53333"/>
                        <a14:backgroundMark x1="22250" y1="22111" x2="33563" y2="22556"/>
                        <a14:backgroundMark x1="35250" y1="42778" x2="31313" y2="31667"/>
                        <a14:backgroundMark x1="18500" y1="44889" x2="19875" y2="47556"/>
                        <a14:backgroundMark x1="53312" y1="33222" x2="65688" y2="37222"/>
                        <a14:backgroundMark x1="71188" y1="10667" x2="70438" y2="31333"/>
                        <a14:backgroundMark x1="75375" y1="49111" x2="82250" y2="40667"/>
                        <a14:backgroundMark x1="77938" y1="29778" x2="76000" y2="33444"/>
                        <a14:backgroundMark x1="56688" y1="89444" x2="76875" y2="59444"/>
                        <a14:backgroundMark x1="60875" y1="51000" x2="71063" y2="88111"/>
                        <a14:backgroundMark x1="69688" y1="50444" x2="64625" y2="69889"/>
                        <a14:backgroundMark x1="60000" y1="48556" x2="71813" y2="54222"/>
                      </a14:backgroundRemoval>
                    </a14:imgEffect>
                  </a14:imgLayer>
                </a14:imgProps>
              </a:ext>
              <a:ext uri="{28A0092B-C50C-407E-A947-70E740481C1C}">
                <a14:useLocalDpi xmlns:a14="http://schemas.microsoft.com/office/drawing/2010/main" val="0"/>
              </a:ext>
            </a:extLst>
          </a:blip>
          <a:srcRect l="9702" t="8999" r="14963"/>
          <a:stretch/>
        </p:blipFill>
        <p:spPr>
          <a:xfrm>
            <a:off x="1143000" y="3046916"/>
            <a:ext cx="2016420" cy="1370097"/>
          </a:xfrm>
          <a:prstGeom prst="rect">
            <a:avLst/>
          </a:prstGeom>
        </p:spPr>
      </p:pic>
      <p:pic>
        <p:nvPicPr>
          <p:cNvPr id="3" name="JERRY"/>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10000" b="100000" l="46688" r="90000">
                        <a14:foregroundMark x1="67116" y1="77306" x2="65768" y2="53690"/>
                        <a14:foregroundMark x1="69502" y1="55535" x2="65145" y2="57934"/>
                        <a14:foregroundMark x1="70228" y1="62731" x2="67531" y2="51845"/>
                        <a14:backgroundMark x1="48688" y1="44111" x2="87313" y2="36444"/>
                      </a14:backgroundRemoval>
                    </a14:imgEffect>
                  </a14:imgLayer>
                </a14:imgProps>
              </a:ext>
              <a:ext uri="{28A0092B-C50C-407E-A947-70E740481C1C}">
                <a14:useLocalDpi xmlns:a14="http://schemas.microsoft.com/office/drawing/2010/main" val="0"/>
              </a:ext>
            </a:extLst>
          </a:blip>
          <a:srcRect l="50000" t="41709" r="18508" b="951"/>
          <a:stretch/>
        </p:blipFill>
        <p:spPr>
          <a:xfrm>
            <a:off x="1231437" y="4137898"/>
            <a:ext cx="946639" cy="969524"/>
          </a:xfrm>
          <a:prstGeom prst="rect">
            <a:avLst/>
          </a:prstGeom>
        </p:spPr>
      </p:pic>
      <p:sp>
        <p:nvSpPr>
          <p:cNvPr id="20" name="Rounded Rectangle 19">
            <a:hlinkClick r:id="rId23" action="ppaction://hlinksldjump"/>
          </p:cNvPr>
          <p:cNvSpPr/>
          <p:nvPr/>
        </p:nvSpPr>
        <p:spPr>
          <a:xfrm>
            <a:off x="6886575" y="4622660"/>
            <a:ext cx="1114425" cy="3429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685800"/>
            <a:r>
              <a:rPr lang="en-US" sz="1350">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67156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662" fill="hold"/>
                                        <p:tgtEl>
                                          <p:spTgt spid="29"/>
                                        </p:tgtEl>
                                      </p:cBhvr>
                                    </p:cmd>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xit" presetSubtype="0" fill="hold" nodeType="withEffect">
                                  <p:stCondLst>
                                    <p:cond delay="5000"/>
                                  </p:stCondLst>
                                  <p:childTnLst>
                                    <p:set>
                                      <p:cBhvr>
                                        <p:cTn id="10" dur="1" fill="hold">
                                          <p:stCondLst>
                                            <p:cond delay="0"/>
                                          </p:stCondLst>
                                        </p:cTn>
                                        <p:tgtEl>
                                          <p:spTgt spid="31"/>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17662" fill="hold"/>
                                        <p:tgtEl>
                                          <p:spTgt spid="28"/>
                                        </p:tgtEl>
                                      </p:cBhvr>
                                    </p:cmd>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8"/>
                </p:tgtEl>
              </p:cMediaNode>
            </p:audio>
            <p:audio>
              <p:cMediaNode vol="80000">
                <p:cTn id="18" fill="hold" display="0">
                  <p:stCondLst>
                    <p:cond delay="indefinite"/>
                  </p:stCondLst>
                  <p:endCondLst>
                    <p:cond evt="onStopAudio" delay="0">
                      <p:tgtEl>
                        <p:sldTgt/>
                      </p:tgtEl>
                    </p:cond>
                  </p:endCondLst>
                </p:cTn>
                <p:tgtEl>
                  <p:spTgt spid="29"/>
                </p:tgtEl>
              </p:cMediaNode>
            </p:audio>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1.38889E-6 -1.85939E-6 L 0.16962 -0.00324 " pathEditMode="relative" rAng="0" ptsTypes="AA">
                                      <p:cBhvr>
                                        <p:cTn id="23" dur="2000" fill="hold"/>
                                        <p:tgtEl>
                                          <p:spTgt spid="19"/>
                                        </p:tgtEl>
                                        <p:attrNameLst>
                                          <p:attrName>ppt_x</p:attrName>
                                          <p:attrName>ppt_y</p:attrName>
                                        </p:attrNameLst>
                                      </p:cBhvr>
                                      <p:rCtr x="8472" y="-162"/>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16962 -0.00324 L 0.33628 -0.00324 " pathEditMode="relative" rAng="0" ptsTypes="AA">
                                      <p:cBhvr>
                                        <p:cTn id="27" dur="2000" fill="hold"/>
                                        <p:tgtEl>
                                          <p:spTgt spid="19"/>
                                        </p:tgtEl>
                                        <p:attrNameLst>
                                          <p:attrName>ppt_x</p:attrName>
                                          <p:attrName>ppt_y</p:attrName>
                                        </p:attrNameLst>
                                      </p:cBhvr>
                                      <p:rCtr x="8333" y="0"/>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33628 -0.00324 L 0.53628 -0.00324 " pathEditMode="relative" rAng="0" ptsTypes="AA">
                                      <p:cBhvr>
                                        <p:cTn id="31" dur="2000" fill="hold"/>
                                        <p:tgtEl>
                                          <p:spTgt spid="19"/>
                                        </p:tgtEl>
                                        <p:attrNameLst>
                                          <p:attrName>ppt_x</p:attrName>
                                          <p:attrName>ppt_y</p:attrName>
                                        </p:attrNameLst>
                                      </p:cBhvr>
                                      <p:rCtr x="10000" y="0"/>
                                    </p:animMotion>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53628 -0.00324 L 0.73628 -0.00324 " pathEditMode="relative" rAng="0" ptsTypes="AA">
                                      <p:cBhvr>
                                        <p:cTn id="35" dur="2000" fill="hold"/>
                                        <p:tgtEl>
                                          <p:spTgt spid="19"/>
                                        </p:tgtEl>
                                        <p:attrNameLst>
                                          <p:attrName>ppt_x</p:attrName>
                                          <p:attrName>ppt_y</p:attrName>
                                        </p:attrNameLst>
                                      </p:cBhvr>
                                      <p:rCtr x="10000" y="0"/>
                                    </p:animMotion>
                                  </p:childTnLst>
                                </p:cTn>
                              </p:par>
                            </p:childTnLst>
                          </p:cTn>
                        </p:par>
                      </p:childTnLst>
                    </p:cTn>
                  </p:par>
                </p:childTnLst>
              </p:cTn>
              <p:nextCondLst>
                <p:cond evt="onClick" delay="0">
                  <p:tgtEl>
                    <p:spTgt spid="19"/>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8.33333E-7 1.66512E-7 L 0.22656 -0.00971 " pathEditMode="relative" rAng="0" ptsTypes="AA">
                                      <p:cBhvr>
                                        <p:cTn id="40" dur="2000" fill="hold"/>
                                        <p:tgtEl>
                                          <p:spTgt spid="3"/>
                                        </p:tgtEl>
                                        <p:attrNameLst>
                                          <p:attrName>ppt_x</p:attrName>
                                          <p:attrName>ppt_y</p:attrName>
                                        </p:attrNameLst>
                                      </p:cBhvr>
                                      <p:rCtr x="11319" y="-486"/>
                                    </p:animMotion>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0.22656 -0.00971 L 0.39323 -0.00971 " pathEditMode="relative" rAng="0" ptsTypes="AA">
                                      <p:cBhvr>
                                        <p:cTn id="44" dur="2000" fill="hold"/>
                                        <p:tgtEl>
                                          <p:spTgt spid="3"/>
                                        </p:tgtEl>
                                        <p:attrNameLst>
                                          <p:attrName>ppt_x</p:attrName>
                                          <p:attrName>ppt_y</p:attrName>
                                        </p:attrNameLst>
                                      </p:cBhvr>
                                      <p:rCtr x="8333" y="0"/>
                                    </p:animMotion>
                                  </p:childTnLst>
                                </p:cTn>
                              </p:par>
                            </p:childTnLst>
                          </p:cTn>
                        </p:par>
                      </p:childTnLst>
                    </p:cTn>
                  </p:par>
                  <p:par>
                    <p:cTn id="45" fill="hold">
                      <p:stCondLst>
                        <p:cond delay="indefinite"/>
                      </p:stCondLst>
                      <p:childTnLst>
                        <p:par>
                          <p:cTn id="46" fill="hold">
                            <p:stCondLst>
                              <p:cond delay="0"/>
                            </p:stCondLst>
                            <p:childTnLst>
                              <p:par>
                                <p:cTn id="47" presetID="63" presetClass="path" presetSubtype="0" accel="50000" decel="50000" fill="hold" nodeType="clickEffect">
                                  <p:stCondLst>
                                    <p:cond delay="0"/>
                                  </p:stCondLst>
                                  <p:childTnLst>
                                    <p:animMotion origin="layout" path="M 0.39323 -0.00971 L 0.59323 -0.00971 " pathEditMode="relative" rAng="0" ptsTypes="AA">
                                      <p:cBhvr>
                                        <p:cTn id="48" dur="2000" fill="hold"/>
                                        <p:tgtEl>
                                          <p:spTgt spid="3"/>
                                        </p:tgtEl>
                                        <p:attrNameLst>
                                          <p:attrName>ppt_x</p:attrName>
                                          <p:attrName>ppt_y</p:attrName>
                                        </p:attrNameLst>
                                      </p:cBhvr>
                                      <p:rCtr x="10000" y="0"/>
                                    </p:animMotion>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0.59323 -0.00971 L 0.79323 -0.00971 " pathEditMode="relative" rAng="0" ptsTypes="AA">
                                      <p:cBhvr>
                                        <p:cTn id="52" dur="2000" fill="hold"/>
                                        <p:tgtEl>
                                          <p:spTgt spid="3"/>
                                        </p:tgtEl>
                                        <p:attrNameLst>
                                          <p:attrName>ppt_x</p:attrName>
                                          <p:attrName>ppt_y</p:attrName>
                                        </p:attrNameLst>
                                      </p:cBhvr>
                                      <p:rCtr x="10000" y="0"/>
                                    </p:animMotion>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9652"/>
            <a:ext cx="8789670" cy="515526"/>
          </a:xfrm>
          <a:prstGeom prst="rect">
            <a:avLst/>
          </a:prstGeom>
          <a:noFill/>
        </p:spPr>
        <p:txBody>
          <a:bodyPr wrap="square" lIns="68580" tIns="34290" rIns="68580" bIns="34290" rtlCol="0">
            <a:spAutoFit/>
          </a:bodyPr>
          <a:lstStyle/>
          <a:p>
            <a:pPr algn="ctr"/>
            <a:r>
              <a:rPr lang="en-US" sz="2900" b="1">
                <a:solidFill>
                  <a:srgbClr val="007A37"/>
                </a:solidFill>
                <a:latin typeface="Arial" pitchFamily="34" charset="0"/>
                <a:cs typeface="Arial" pitchFamily="34" charset="0"/>
              </a:rPr>
              <a:t>Bài 5. THIÊN NHIÊN CHÂU Á</a:t>
            </a:r>
          </a:p>
        </p:txBody>
      </p:sp>
      <p:sp>
        <p:nvSpPr>
          <p:cNvPr id="15" name="Rectangle 14"/>
          <p:cNvSpPr/>
          <p:nvPr/>
        </p:nvSpPr>
        <p:spPr>
          <a:xfrm>
            <a:off x="132446" y="604453"/>
            <a:ext cx="4365619" cy="500137"/>
          </a:xfrm>
          <a:prstGeom prst="rect">
            <a:avLst/>
          </a:prstGeom>
        </p:spPr>
        <p:txBody>
          <a:bodyPr wrap="none" lIns="68580" tIns="34290" rIns="68580" bIns="34290">
            <a:spAutoFit/>
          </a:bodyPr>
          <a:lstStyle/>
          <a:p>
            <a:r>
              <a:rPr lang="en-US" sz="2800" b="1" u="sng">
                <a:solidFill>
                  <a:srgbClr val="002060"/>
                </a:solidFill>
                <a:cs typeface="Arial" pitchFamily="34" charset="0"/>
              </a:rPr>
              <a:t>2. Đặc điểm tự nhiên châu Á</a:t>
            </a:r>
            <a:endParaRPr lang="en-US" sz="2800" u="sng"/>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6571" y="962893"/>
            <a:ext cx="3990516" cy="500137"/>
          </a:xfrm>
          <a:prstGeom prst="rect">
            <a:avLst/>
          </a:prstGeom>
        </p:spPr>
        <p:txBody>
          <a:bodyPr wrap="none" lIns="68580" tIns="34290" rIns="68580" bIns="34290">
            <a:spAutoFit/>
          </a:bodyPr>
          <a:lstStyle/>
          <a:p>
            <a:r>
              <a:rPr lang="en-US" sz="2800" b="1" i="1" u="sng">
                <a:solidFill>
                  <a:srgbClr val="002060"/>
                </a:solidFill>
                <a:cs typeface="Arial" pitchFamily="34" charset="0"/>
              </a:rPr>
              <a:t>a. Địa hình và khoáng sản</a:t>
            </a:r>
          </a:p>
        </p:txBody>
      </p:sp>
      <p:sp>
        <p:nvSpPr>
          <p:cNvPr id="11" name="TextBox 10"/>
          <p:cNvSpPr txBox="1"/>
          <p:nvPr/>
        </p:nvSpPr>
        <p:spPr>
          <a:xfrm>
            <a:off x="213756" y="1531917"/>
            <a:ext cx="3348841" cy="523220"/>
          </a:xfrm>
          <a:prstGeom prst="rect">
            <a:avLst/>
          </a:prstGeom>
          <a:noFill/>
        </p:spPr>
        <p:txBody>
          <a:bodyPr wrap="square" rtlCol="0">
            <a:spAutoFit/>
          </a:bodyPr>
          <a:lstStyle/>
          <a:p>
            <a:r>
              <a:rPr lang="en-US" sz="2800" b="1" i="1">
                <a:solidFill>
                  <a:srgbClr val="002060"/>
                </a:solidFill>
              </a:rPr>
              <a:t>* Địa hình</a:t>
            </a:r>
          </a:p>
        </p:txBody>
      </p:sp>
      <p:graphicFrame>
        <p:nvGraphicFramePr>
          <p:cNvPr id="14" name="Table 13"/>
          <p:cNvGraphicFramePr>
            <a:graphicFrameLocks noGrp="1"/>
          </p:cNvGraphicFramePr>
          <p:nvPr>
            <p:extLst>
              <p:ext uri="{D42A27DB-BD31-4B8C-83A1-F6EECF244321}">
                <p14:modId xmlns:p14="http://schemas.microsoft.com/office/powerpoint/2010/main" val="4237285428"/>
              </p:ext>
            </p:extLst>
          </p:nvPr>
        </p:nvGraphicFramePr>
        <p:xfrm>
          <a:off x="229590" y="2119168"/>
          <a:ext cx="8581901" cy="1994281"/>
        </p:xfrm>
        <a:graphic>
          <a:graphicData uri="http://schemas.openxmlformats.org/drawingml/2006/table">
            <a:tbl>
              <a:tblPr/>
              <a:tblGrid>
                <a:gridCol w="1389451">
                  <a:extLst>
                    <a:ext uri="{9D8B030D-6E8A-4147-A177-3AD203B41FA5}">
                      <a16:colId xmlns:a16="http://schemas.microsoft.com/office/drawing/2014/main" val="20000"/>
                    </a:ext>
                  </a:extLst>
                </a:gridCol>
                <a:gridCol w="3522975">
                  <a:extLst>
                    <a:ext uri="{9D8B030D-6E8A-4147-A177-3AD203B41FA5}">
                      <a16:colId xmlns:a16="http://schemas.microsoft.com/office/drawing/2014/main" val="20001"/>
                    </a:ext>
                  </a:extLst>
                </a:gridCol>
                <a:gridCol w="3669475">
                  <a:extLst>
                    <a:ext uri="{9D8B030D-6E8A-4147-A177-3AD203B41FA5}">
                      <a16:colId xmlns:a16="http://schemas.microsoft.com/office/drawing/2014/main" val="20002"/>
                    </a:ext>
                  </a:extLst>
                </a:gridCol>
              </a:tblGrid>
              <a:tr h="0">
                <a:tc>
                  <a:txBody>
                    <a:bodyPr/>
                    <a:lstStyle/>
                    <a:p>
                      <a:pPr algn="ctr">
                        <a:spcBef>
                          <a:spcPts val="600"/>
                        </a:spcBef>
                        <a:spcAft>
                          <a:spcPts val="0"/>
                        </a:spcAft>
                      </a:pPr>
                      <a:r>
                        <a:rPr lang="en-US" sz="2800" b="1">
                          <a:solidFill>
                            <a:srgbClr val="002060"/>
                          </a:solidFill>
                          <a:latin typeface="+mn-lt"/>
                          <a:ea typeface="Calibri"/>
                        </a:rPr>
                        <a:t>Khu vực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algn="ctr">
                        <a:spcBef>
                          <a:spcPts val="600"/>
                        </a:spcBef>
                        <a:spcAft>
                          <a:spcPts val="0"/>
                        </a:spcAft>
                      </a:pPr>
                      <a:r>
                        <a:rPr lang="en-US" sz="2800" b="1">
                          <a:solidFill>
                            <a:srgbClr val="002060"/>
                          </a:solidFill>
                          <a:latin typeface="+mn-lt"/>
                          <a:ea typeface="Calibri"/>
                        </a:rPr>
                        <a:t>Núi, cao nguyên </a:t>
                      </a:r>
                    </a:p>
                    <a:p>
                      <a:pPr algn="ctr">
                        <a:spcBef>
                          <a:spcPts val="600"/>
                        </a:spcBef>
                        <a:spcAft>
                          <a:spcPts val="0"/>
                        </a:spcAft>
                      </a:pPr>
                      <a:r>
                        <a:rPr lang="en-US" sz="2800" b="1">
                          <a:solidFill>
                            <a:srgbClr val="002060"/>
                          </a:solidFill>
                          <a:latin typeface="+mn-lt"/>
                          <a:ea typeface="Calibri"/>
                        </a:rPr>
                        <a:t>và sơn nguyên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algn="ctr">
                        <a:spcBef>
                          <a:spcPts val="600"/>
                        </a:spcBef>
                        <a:spcAft>
                          <a:spcPts val="0"/>
                        </a:spcAft>
                      </a:pPr>
                      <a:r>
                        <a:rPr lang="en-US" sz="2800" b="1">
                          <a:solidFill>
                            <a:srgbClr val="002060"/>
                          </a:solidFill>
                          <a:latin typeface="+mn-lt"/>
                          <a:ea typeface="Calibri"/>
                        </a:rPr>
                        <a:t>Đồng bằng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extLst>
                  <a:ext uri="{0D108BD9-81ED-4DB2-BD59-A6C34878D82A}">
                    <a16:rowId xmlns:a16="http://schemas.microsoft.com/office/drawing/2014/main" val="10000"/>
                  </a:ext>
                </a:extLst>
              </a:tr>
              <a:tr h="0">
                <a:tc>
                  <a:txBody>
                    <a:bodyPr/>
                    <a:lstStyle/>
                    <a:p>
                      <a:pPr algn="just">
                        <a:lnSpc>
                          <a:spcPct val="130000"/>
                        </a:lnSpc>
                        <a:spcBef>
                          <a:spcPts val="600"/>
                        </a:spcBef>
                        <a:spcAft>
                          <a:spcPts val="0"/>
                        </a:spcAft>
                      </a:pPr>
                      <a:r>
                        <a:rPr lang="en-US" sz="2800" b="1">
                          <a:solidFill>
                            <a:srgbClr val="002060"/>
                          </a:solidFill>
                          <a:latin typeface="+mn-lt"/>
                          <a:ea typeface="Calibri"/>
                        </a:rPr>
                        <a:t>Lãnh thổ</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algn="just">
                        <a:lnSpc>
                          <a:spcPct val="130000"/>
                        </a:lnSpc>
                        <a:spcBef>
                          <a:spcPts val="600"/>
                        </a:spcBef>
                        <a:spcAft>
                          <a:spcPts val="0"/>
                        </a:spcAft>
                      </a:pPr>
                      <a:r>
                        <a:rPr lang="en-US" sz="2600" b="1">
                          <a:solidFill>
                            <a:srgbClr val="002060"/>
                          </a:solidFill>
                          <a:latin typeface="+mn-lt"/>
                          <a:ea typeface="Calibri"/>
                        </a:rPr>
                        <a:t>Chiếm ¾ diện tích lãnh thổ.</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algn="just">
                        <a:lnSpc>
                          <a:spcPct val="130000"/>
                        </a:lnSpc>
                        <a:spcBef>
                          <a:spcPts val="600"/>
                        </a:spcBef>
                        <a:spcAft>
                          <a:spcPts val="0"/>
                        </a:spcAft>
                      </a:pPr>
                      <a:r>
                        <a:rPr lang="en-US" sz="2600" b="1">
                          <a:solidFill>
                            <a:srgbClr val="002060"/>
                          </a:solidFill>
                          <a:latin typeface="+mn-lt"/>
                          <a:ea typeface="Calibri"/>
                        </a:rPr>
                        <a:t>Chiếm ¼ diện tích lãnh thổ.</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9652"/>
            <a:ext cx="8789670" cy="515526"/>
          </a:xfrm>
          <a:prstGeom prst="rect">
            <a:avLst/>
          </a:prstGeom>
          <a:noFill/>
        </p:spPr>
        <p:txBody>
          <a:bodyPr wrap="square" lIns="68580" tIns="34290" rIns="68580" bIns="34290" rtlCol="0">
            <a:spAutoFit/>
          </a:bodyPr>
          <a:lstStyle/>
          <a:p>
            <a:pPr algn="ctr"/>
            <a:r>
              <a:rPr lang="en-US" sz="2900" b="1">
                <a:solidFill>
                  <a:srgbClr val="007A37"/>
                </a:solidFill>
                <a:latin typeface="Arial" pitchFamily="34" charset="0"/>
                <a:cs typeface="Arial" pitchFamily="34" charset="0"/>
              </a:rPr>
              <a:t>Bài 5. THIÊN NHIÊN CHÂU Á</a:t>
            </a:r>
          </a:p>
        </p:txBody>
      </p:sp>
      <p:sp>
        <p:nvSpPr>
          <p:cNvPr id="15" name="Rectangle 14"/>
          <p:cNvSpPr/>
          <p:nvPr/>
        </p:nvSpPr>
        <p:spPr>
          <a:xfrm>
            <a:off x="132446" y="604453"/>
            <a:ext cx="4365619" cy="500137"/>
          </a:xfrm>
          <a:prstGeom prst="rect">
            <a:avLst/>
          </a:prstGeom>
        </p:spPr>
        <p:txBody>
          <a:bodyPr wrap="none" lIns="68580" tIns="34290" rIns="68580" bIns="34290">
            <a:spAutoFit/>
          </a:bodyPr>
          <a:lstStyle/>
          <a:p>
            <a:r>
              <a:rPr lang="en-US" sz="2800" b="1" u="sng">
                <a:solidFill>
                  <a:srgbClr val="002060"/>
                </a:solidFill>
                <a:cs typeface="Arial" pitchFamily="34" charset="0"/>
              </a:rPr>
              <a:t>2. Đặc điểm tự nhiên châu Á</a:t>
            </a:r>
            <a:endParaRPr lang="en-US" sz="2800" u="sng"/>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6571" y="962893"/>
            <a:ext cx="3990516" cy="500137"/>
          </a:xfrm>
          <a:prstGeom prst="rect">
            <a:avLst/>
          </a:prstGeom>
        </p:spPr>
        <p:txBody>
          <a:bodyPr wrap="none" lIns="68580" tIns="34290" rIns="68580" bIns="34290">
            <a:spAutoFit/>
          </a:bodyPr>
          <a:lstStyle/>
          <a:p>
            <a:r>
              <a:rPr lang="en-US" sz="2800" b="1" i="1" u="sng">
                <a:solidFill>
                  <a:srgbClr val="002060"/>
                </a:solidFill>
                <a:cs typeface="Arial" pitchFamily="34" charset="0"/>
              </a:rPr>
              <a:t>a. Địa hình và khoáng sản</a:t>
            </a:r>
          </a:p>
        </p:txBody>
      </p:sp>
      <p:sp>
        <p:nvSpPr>
          <p:cNvPr id="11" name="TextBox 10"/>
          <p:cNvSpPr txBox="1"/>
          <p:nvPr/>
        </p:nvSpPr>
        <p:spPr>
          <a:xfrm>
            <a:off x="71256" y="1401292"/>
            <a:ext cx="3348841" cy="523220"/>
          </a:xfrm>
          <a:prstGeom prst="rect">
            <a:avLst/>
          </a:prstGeom>
          <a:noFill/>
        </p:spPr>
        <p:txBody>
          <a:bodyPr wrap="square" rtlCol="0">
            <a:spAutoFit/>
          </a:bodyPr>
          <a:lstStyle/>
          <a:p>
            <a:r>
              <a:rPr lang="en-US" sz="2800" b="1" i="1">
                <a:solidFill>
                  <a:srgbClr val="002060"/>
                </a:solidFill>
              </a:rPr>
              <a:t>* Địa hình</a:t>
            </a:r>
          </a:p>
        </p:txBody>
      </p:sp>
      <p:graphicFrame>
        <p:nvGraphicFramePr>
          <p:cNvPr id="7" name="Table 6"/>
          <p:cNvGraphicFramePr>
            <a:graphicFrameLocks noGrp="1"/>
          </p:cNvGraphicFramePr>
          <p:nvPr>
            <p:extLst>
              <p:ext uri="{D42A27DB-BD31-4B8C-83A1-F6EECF244321}">
                <p14:modId xmlns:p14="http://schemas.microsoft.com/office/powerpoint/2010/main" val="1514242604"/>
              </p:ext>
            </p:extLst>
          </p:nvPr>
        </p:nvGraphicFramePr>
        <p:xfrm>
          <a:off x="71250" y="64750"/>
          <a:ext cx="8953994" cy="4922886"/>
        </p:xfrm>
        <a:graphic>
          <a:graphicData uri="http://schemas.openxmlformats.org/drawingml/2006/table">
            <a:tbl>
              <a:tblPr/>
              <a:tblGrid>
                <a:gridCol w="1042660">
                  <a:extLst>
                    <a:ext uri="{9D8B030D-6E8A-4147-A177-3AD203B41FA5}">
                      <a16:colId xmlns:a16="http://schemas.microsoft.com/office/drawing/2014/main" val="20000"/>
                    </a:ext>
                  </a:extLst>
                </a:gridCol>
                <a:gridCol w="4359282">
                  <a:extLst>
                    <a:ext uri="{9D8B030D-6E8A-4147-A177-3AD203B41FA5}">
                      <a16:colId xmlns:a16="http://schemas.microsoft.com/office/drawing/2014/main" val="20001"/>
                    </a:ext>
                  </a:extLst>
                </a:gridCol>
                <a:gridCol w="3552052">
                  <a:extLst>
                    <a:ext uri="{9D8B030D-6E8A-4147-A177-3AD203B41FA5}">
                      <a16:colId xmlns:a16="http://schemas.microsoft.com/office/drawing/2014/main" val="20002"/>
                    </a:ext>
                  </a:extLst>
                </a:gridCol>
              </a:tblGrid>
              <a:tr h="932654">
                <a:tc>
                  <a:txBody>
                    <a:bodyPr/>
                    <a:lstStyle/>
                    <a:p>
                      <a:pPr algn="ctr">
                        <a:spcBef>
                          <a:spcPts val="600"/>
                        </a:spcBef>
                        <a:spcAft>
                          <a:spcPts val="0"/>
                        </a:spcAft>
                      </a:pPr>
                      <a:r>
                        <a:rPr lang="en-US" sz="2600" b="1">
                          <a:solidFill>
                            <a:srgbClr val="002060"/>
                          </a:solidFill>
                          <a:latin typeface="+mn-lt"/>
                          <a:ea typeface="Calibri"/>
                        </a:rPr>
                        <a:t>Khu vực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algn="ctr">
                        <a:spcBef>
                          <a:spcPts val="600"/>
                        </a:spcBef>
                        <a:spcAft>
                          <a:spcPts val="0"/>
                        </a:spcAft>
                      </a:pPr>
                      <a:r>
                        <a:rPr lang="en-US" sz="2600" b="1">
                          <a:solidFill>
                            <a:srgbClr val="002060"/>
                          </a:solidFill>
                          <a:latin typeface="+mn-lt"/>
                          <a:ea typeface="Calibri"/>
                        </a:rPr>
                        <a:t>Núi, cao nguyên </a:t>
                      </a:r>
                    </a:p>
                    <a:p>
                      <a:pPr algn="ctr">
                        <a:spcBef>
                          <a:spcPts val="600"/>
                        </a:spcBef>
                        <a:spcAft>
                          <a:spcPts val="0"/>
                        </a:spcAft>
                      </a:pPr>
                      <a:r>
                        <a:rPr lang="en-US" sz="2600" b="1">
                          <a:solidFill>
                            <a:srgbClr val="002060"/>
                          </a:solidFill>
                          <a:latin typeface="+mn-lt"/>
                          <a:ea typeface="Calibri"/>
                        </a:rPr>
                        <a:t>và sơn nguyên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algn="ctr">
                        <a:spcBef>
                          <a:spcPts val="600"/>
                        </a:spcBef>
                        <a:spcAft>
                          <a:spcPts val="0"/>
                        </a:spcAft>
                      </a:pPr>
                      <a:r>
                        <a:rPr lang="en-US" sz="2600" b="1">
                          <a:solidFill>
                            <a:srgbClr val="002060"/>
                          </a:solidFill>
                          <a:latin typeface="+mn-lt"/>
                          <a:ea typeface="Calibri"/>
                        </a:rPr>
                        <a:t>Đồng bằng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extLst>
                  <a:ext uri="{0D108BD9-81ED-4DB2-BD59-A6C34878D82A}">
                    <a16:rowId xmlns:a16="http://schemas.microsoft.com/office/drawing/2014/main" val="10000"/>
                  </a:ext>
                </a:extLst>
              </a:tr>
              <a:tr h="3990232">
                <a:tc>
                  <a:txBody>
                    <a:bodyPr/>
                    <a:lstStyle/>
                    <a:p>
                      <a:pPr algn="just">
                        <a:lnSpc>
                          <a:spcPct val="130000"/>
                        </a:lnSpc>
                        <a:spcBef>
                          <a:spcPts val="600"/>
                        </a:spcBef>
                        <a:spcAft>
                          <a:spcPts val="0"/>
                        </a:spcAft>
                      </a:pPr>
                      <a:r>
                        <a:rPr lang="en-US" sz="2600" b="1">
                          <a:solidFill>
                            <a:srgbClr val="002060"/>
                          </a:solidFill>
                          <a:latin typeface="+mn-lt"/>
                          <a:ea typeface="Calibri"/>
                        </a:rPr>
                        <a:t>Đặc điểm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algn="just">
                        <a:lnSpc>
                          <a:spcPct val="130000"/>
                        </a:lnSpc>
                        <a:spcBef>
                          <a:spcPts val="600"/>
                        </a:spcBef>
                        <a:spcAft>
                          <a:spcPts val="0"/>
                        </a:spcAft>
                      </a:pPr>
                      <a:r>
                        <a:rPr lang="en-US" sz="2600" b="1">
                          <a:solidFill>
                            <a:srgbClr val="002060"/>
                          </a:solidFill>
                          <a:latin typeface="+mn-lt"/>
                          <a:ea typeface="Calibri"/>
                        </a:rPr>
                        <a:t>- Càng đi về phía biển, địa hình càng thấp dần.</a:t>
                      </a:r>
                    </a:p>
                    <a:p>
                      <a:pPr algn="just">
                        <a:lnSpc>
                          <a:spcPct val="130000"/>
                        </a:lnSpc>
                        <a:spcBef>
                          <a:spcPts val="600"/>
                        </a:spcBef>
                        <a:spcAft>
                          <a:spcPts val="0"/>
                        </a:spcAft>
                      </a:pPr>
                      <a:r>
                        <a:rPr lang="en-US" sz="2600" b="1">
                          <a:solidFill>
                            <a:srgbClr val="002060"/>
                          </a:solidFill>
                          <a:latin typeface="+mn-lt"/>
                          <a:ea typeface="Calibri"/>
                        </a:rPr>
                        <a:t>- Hướng đông tây hoặc gần đông tây, bắc nam hoặc gần bắc nam.</a:t>
                      </a:r>
                    </a:p>
                    <a:p>
                      <a:pPr algn="just">
                        <a:lnSpc>
                          <a:spcPct val="130000"/>
                        </a:lnSpc>
                        <a:spcBef>
                          <a:spcPts val="600"/>
                        </a:spcBef>
                        <a:spcAft>
                          <a:spcPts val="0"/>
                        </a:spcAft>
                      </a:pPr>
                      <a:r>
                        <a:rPr lang="en-US" sz="2600" b="1">
                          <a:solidFill>
                            <a:srgbClr val="002060"/>
                          </a:solidFill>
                          <a:latin typeface="+mn-lt"/>
                          <a:ea typeface="Calibri"/>
                        </a:rPr>
                        <a:t>- Sơn nguyên Tây Tạng đồ sộ nhất thế giới.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algn="just">
                        <a:lnSpc>
                          <a:spcPct val="130000"/>
                        </a:lnSpc>
                        <a:spcBef>
                          <a:spcPts val="600"/>
                        </a:spcBef>
                        <a:spcAft>
                          <a:spcPts val="0"/>
                        </a:spcAft>
                      </a:pPr>
                      <a:r>
                        <a:rPr lang="en-US" sz="2600" b="1">
                          <a:solidFill>
                            <a:srgbClr val="002060"/>
                          </a:solidFill>
                          <a:latin typeface="+mn-lt"/>
                          <a:ea typeface="Calibri"/>
                        </a:rPr>
                        <a:t>- Địa hình bằng phẳng, màu mỡ.</a:t>
                      </a:r>
                    </a:p>
                    <a:p>
                      <a:pPr algn="just">
                        <a:lnSpc>
                          <a:spcPct val="130000"/>
                        </a:lnSpc>
                        <a:spcBef>
                          <a:spcPts val="600"/>
                        </a:spcBef>
                        <a:spcAft>
                          <a:spcPts val="0"/>
                        </a:spcAft>
                      </a:pPr>
                      <a:r>
                        <a:rPr lang="en-US" sz="2600" b="1">
                          <a:solidFill>
                            <a:srgbClr val="002060"/>
                          </a:solidFill>
                          <a:latin typeface="+mn-lt"/>
                          <a:ea typeface="Calibri"/>
                        </a:rPr>
                        <a:t>- Có nhiều đồng bằng rộng lớn nhất thế giới.</a:t>
                      </a:r>
                    </a:p>
                    <a:p>
                      <a:pPr algn="just">
                        <a:lnSpc>
                          <a:spcPct val="130000"/>
                        </a:lnSpc>
                        <a:spcBef>
                          <a:spcPts val="600"/>
                        </a:spcBef>
                        <a:spcAft>
                          <a:spcPts val="0"/>
                        </a:spcAft>
                      </a:pPr>
                      <a:r>
                        <a:rPr lang="en-US" sz="2600" b="1">
                          <a:solidFill>
                            <a:srgbClr val="002060"/>
                          </a:solidFill>
                          <a:latin typeface="+mn-lt"/>
                          <a:ea typeface="Calibri"/>
                        </a:rPr>
                        <a:t>- Phân bố chủ yếu ở ven biển.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9652"/>
            <a:ext cx="8789670" cy="515526"/>
          </a:xfrm>
          <a:prstGeom prst="rect">
            <a:avLst/>
          </a:prstGeom>
          <a:noFill/>
        </p:spPr>
        <p:txBody>
          <a:bodyPr wrap="square" lIns="68580" tIns="34290" rIns="68580" bIns="34290" rtlCol="0">
            <a:spAutoFit/>
          </a:bodyPr>
          <a:lstStyle/>
          <a:p>
            <a:pPr algn="ctr"/>
            <a:r>
              <a:rPr lang="en-US" sz="2900" b="1">
                <a:solidFill>
                  <a:srgbClr val="007A37"/>
                </a:solidFill>
                <a:latin typeface="Arial" pitchFamily="34" charset="0"/>
                <a:cs typeface="Arial" pitchFamily="34" charset="0"/>
              </a:rPr>
              <a:t>Bài 5. THIÊN NHIÊN CHÂU Á</a:t>
            </a:r>
          </a:p>
        </p:txBody>
      </p:sp>
      <p:sp>
        <p:nvSpPr>
          <p:cNvPr id="15" name="Rectangle 14"/>
          <p:cNvSpPr/>
          <p:nvPr/>
        </p:nvSpPr>
        <p:spPr>
          <a:xfrm>
            <a:off x="132446" y="604453"/>
            <a:ext cx="4365619" cy="500137"/>
          </a:xfrm>
          <a:prstGeom prst="rect">
            <a:avLst/>
          </a:prstGeom>
        </p:spPr>
        <p:txBody>
          <a:bodyPr wrap="none" lIns="68580" tIns="34290" rIns="68580" bIns="34290">
            <a:spAutoFit/>
          </a:bodyPr>
          <a:lstStyle/>
          <a:p>
            <a:r>
              <a:rPr lang="en-US" sz="2800" b="1" u="sng">
                <a:solidFill>
                  <a:srgbClr val="002060"/>
                </a:solidFill>
                <a:cs typeface="Arial" pitchFamily="34" charset="0"/>
              </a:rPr>
              <a:t>2. Đặc điểm tự nhiên châu Á</a:t>
            </a:r>
            <a:endParaRPr lang="en-US" sz="2800" u="sng"/>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6571" y="962893"/>
            <a:ext cx="3990516" cy="500137"/>
          </a:xfrm>
          <a:prstGeom prst="rect">
            <a:avLst/>
          </a:prstGeom>
        </p:spPr>
        <p:txBody>
          <a:bodyPr wrap="none" lIns="68580" tIns="34290" rIns="68580" bIns="34290">
            <a:spAutoFit/>
          </a:bodyPr>
          <a:lstStyle/>
          <a:p>
            <a:r>
              <a:rPr lang="en-US" sz="2800" b="1" i="1" u="sng">
                <a:solidFill>
                  <a:srgbClr val="002060"/>
                </a:solidFill>
                <a:cs typeface="Arial" pitchFamily="34" charset="0"/>
              </a:rPr>
              <a:t>a. Địa hình và khoáng sản</a:t>
            </a:r>
          </a:p>
        </p:txBody>
      </p:sp>
      <p:sp>
        <p:nvSpPr>
          <p:cNvPr id="11" name="TextBox 10"/>
          <p:cNvSpPr txBox="1"/>
          <p:nvPr/>
        </p:nvSpPr>
        <p:spPr>
          <a:xfrm>
            <a:off x="213756" y="1389417"/>
            <a:ext cx="3348841" cy="523220"/>
          </a:xfrm>
          <a:prstGeom prst="rect">
            <a:avLst/>
          </a:prstGeom>
          <a:noFill/>
        </p:spPr>
        <p:txBody>
          <a:bodyPr wrap="square" rtlCol="0">
            <a:spAutoFit/>
          </a:bodyPr>
          <a:lstStyle/>
          <a:p>
            <a:r>
              <a:rPr lang="en-US" sz="2800" b="1" i="1">
                <a:solidFill>
                  <a:srgbClr val="002060"/>
                </a:solidFill>
              </a:rPr>
              <a:t>* Địa hình</a:t>
            </a:r>
          </a:p>
        </p:txBody>
      </p:sp>
      <p:graphicFrame>
        <p:nvGraphicFramePr>
          <p:cNvPr id="7" name="Table 6"/>
          <p:cNvGraphicFramePr>
            <a:graphicFrameLocks noGrp="1"/>
          </p:cNvGraphicFramePr>
          <p:nvPr>
            <p:extLst>
              <p:ext uri="{D42A27DB-BD31-4B8C-83A1-F6EECF244321}">
                <p14:modId xmlns:p14="http://schemas.microsoft.com/office/powerpoint/2010/main" val="3334828227"/>
              </p:ext>
            </p:extLst>
          </p:nvPr>
        </p:nvGraphicFramePr>
        <p:xfrm>
          <a:off x="95000" y="1971314"/>
          <a:ext cx="8882743" cy="2070481"/>
        </p:xfrm>
        <a:graphic>
          <a:graphicData uri="http://schemas.openxmlformats.org/drawingml/2006/table">
            <a:tbl>
              <a:tblPr/>
              <a:tblGrid>
                <a:gridCol w="1425041">
                  <a:extLst>
                    <a:ext uri="{9D8B030D-6E8A-4147-A177-3AD203B41FA5}">
                      <a16:colId xmlns:a16="http://schemas.microsoft.com/office/drawing/2014/main" val="20000"/>
                    </a:ext>
                  </a:extLst>
                </a:gridCol>
                <a:gridCol w="3562597">
                  <a:extLst>
                    <a:ext uri="{9D8B030D-6E8A-4147-A177-3AD203B41FA5}">
                      <a16:colId xmlns:a16="http://schemas.microsoft.com/office/drawing/2014/main" val="20001"/>
                    </a:ext>
                  </a:extLst>
                </a:gridCol>
                <a:gridCol w="3895105">
                  <a:extLst>
                    <a:ext uri="{9D8B030D-6E8A-4147-A177-3AD203B41FA5}">
                      <a16:colId xmlns:a16="http://schemas.microsoft.com/office/drawing/2014/main" val="20002"/>
                    </a:ext>
                  </a:extLst>
                </a:gridCol>
              </a:tblGrid>
              <a:tr h="0">
                <a:tc>
                  <a:txBody>
                    <a:bodyPr/>
                    <a:lstStyle/>
                    <a:p>
                      <a:pPr algn="ctr">
                        <a:spcBef>
                          <a:spcPts val="600"/>
                        </a:spcBef>
                        <a:spcAft>
                          <a:spcPts val="0"/>
                        </a:spcAft>
                      </a:pPr>
                      <a:r>
                        <a:rPr lang="en-US" sz="2800" b="1">
                          <a:solidFill>
                            <a:srgbClr val="002060"/>
                          </a:solidFill>
                          <a:latin typeface="+mn-lt"/>
                          <a:ea typeface="Calibri"/>
                        </a:rPr>
                        <a:t>Khu vực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algn="ctr">
                        <a:spcBef>
                          <a:spcPts val="600"/>
                        </a:spcBef>
                        <a:spcAft>
                          <a:spcPts val="0"/>
                        </a:spcAft>
                      </a:pPr>
                      <a:r>
                        <a:rPr lang="en-US" sz="2800" b="1">
                          <a:solidFill>
                            <a:srgbClr val="002060"/>
                          </a:solidFill>
                          <a:latin typeface="+mn-lt"/>
                          <a:ea typeface="Calibri"/>
                        </a:rPr>
                        <a:t>Núi, cao nguyên </a:t>
                      </a:r>
                    </a:p>
                    <a:p>
                      <a:pPr algn="ctr">
                        <a:spcBef>
                          <a:spcPts val="600"/>
                        </a:spcBef>
                        <a:spcAft>
                          <a:spcPts val="0"/>
                        </a:spcAft>
                      </a:pPr>
                      <a:r>
                        <a:rPr lang="en-US" sz="2800" b="1">
                          <a:solidFill>
                            <a:srgbClr val="002060"/>
                          </a:solidFill>
                          <a:latin typeface="+mn-lt"/>
                          <a:ea typeface="Calibri"/>
                        </a:rPr>
                        <a:t>và sơn nguyên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algn="ctr">
                        <a:spcBef>
                          <a:spcPts val="600"/>
                        </a:spcBef>
                        <a:spcAft>
                          <a:spcPts val="0"/>
                        </a:spcAft>
                      </a:pPr>
                      <a:r>
                        <a:rPr lang="en-US" sz="2800" b="1">
                          <a:solidFill>
                            <a:srgbClr val="002060"/>
                          </a:solidFill>
                          <a:latin typeface="+mn-lt"/>
                          <a:ea typeface="Calibri"/>
                        </a:rPr>
                        <a:t>Đồng bằng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extLst>
                  <a:ext uri="{0D108BD9-81ED-4DB2-BD59-A6C34878D82A}">
                    <a16:rowId xmlns:a16="http://schemas.microsoft.com/office/drawing/2014/main" val="10000"/>
                  </a:ext>
                </a:extLst>
              </a:tr>
              <a:tr h="0">
                <a:tc>
                  <a:txBody>
                    <a:bodyPr/>
                    <a:lstStyle/>
                    <a:p>
                      <a:pPr algn="ctr">
                        <a:lnSpc>
                          <a:spcPct val="130000"/>
                        </a:lnSpc>
                        <a:spcBef>
                          <a:spcPts val="600"/>
                        </a:spcBef>
                        <a:spcAft>
                          <a:spcPts val="0"/>
                        </a:spcAft>
                      </a:pPr>
                      <a:r>
                        <a:rPr lang="en-US" sz="2800" b="1">
                          <a:solidFill>
                            <a:srgbClr val="002060"/>
                          </a:solidFill>
                          <a:latin typeface="+mn-lt"/>
                          <a:ea typeface="Calibri"/>
                        </a:rPr>
                        <a:t>Thuận lợi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algn="just">
                        <a:lnSpc>
                          <a:spcPct val="130000"/>
                        </a:lnSpc>
                        <a:spcBef>
                          <a:spcPts val="600"/>
                        </a:spcBef>
                        <a:spcAft>
                          <a:spcPts val="0"/>
                        </a:spcAft>
                      </a:pPr>
                      <a:r>
                        <a:rPr lang="en-US" sz="2800" b="1">
                          <a:solidFill>
                            <a:srgbClr val="002060"/>
                          </a:solidFill>
                          <a:latin typeface="+mn-lt"/>
                          <a:ea typeface="Calibri"/>
                        </a:rPr>
                        <a:t>Chăn nuôi du mục, trồng cây đặc sản.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algn="just">
                        <a:lnSpc>
                          <a:spcPct val="130000"/>
                        </a:lnSpc>
                        <a:spcBef>
                          <a:spcPts val="600"/>
                        </a:spcBef>
                        <a:spcAft>
                          <a:spcPts val="0"/>
                        </a:spcAft>
                      </a:pPr>
                      <a:r>
                        <a:rPr lang="en-US" sz="2800" b="1">
                          <a:solidFill>
                            <a:srgbClr val="002060"/>
                          </a:solidFill>
                          <a:latin typeface="+mn-lt"/>
                          <a:ea typeface="Calibri"/>
                        </a:rPr>
                        <a:t>- Sản xuất và định cư.</a:t>
                      </a:r>
                    </a:p>
                    <a:p>
                      <a:pPr algn="just">
                        <a:lnSpc>
                          <a:spcPct val="130000"/>
                        </a:lnSpc>
                        <a:spcBef>
                          <a:spcPts val="600"/>
                        </a:spcBef>
                        <a:spcAft>
                          <a:spcPts val="0"/>
                        </a:spcAft>
                      </a:pPr>
                      <a:r>
                        <a:rPr lang="en-US" sz="2800" b="1">
                          <a:solidFill>
                            <a:srgbClr val="002060"/>
                          </a:solidFill>
                          <a:latin typeface="+mn-lt"/>
                          <a:ea typeface="Calibri"/>
                        </a:rPr>
                        <a:t>- Dân cư đông đúc.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95918" y="3433482"/>
            <a:ext cx="5654512" cy="142487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C9C8C21C-A83F-4731-90BF-EA39F8968E3B}"/>
              </a:ext>
            </a:extLst>
          </p:cNvPr>
          <p:cNvSpPr>
            <a:spLocks noGrp="1"/>
          </p:cNvSpPr>
          <p:nvPr>
            <p:ph type="title"/>
          </p:nvPr>
        </p:nvSpPr>
        <p:spPr>
          <a:xfrm>
            <a:off x="3452601" y="3556461"/>
            <a:ext cx="5122140" cy="646523"/>
          </a:xfrm>
        </p:spPr>
        <p:txBody>
          <a:bodyPr vert="horz" lIns="68580" tIns="34290" rIns="68580" bIns="34290" rtlCol="0" anchor="b">
            <a:normAutofit/>
          </a:bodyPr>
          <a:lstStyle/>
          <a:p>
            <a:pPr algn="l">
              <a:lnSpc>
                <a:spcPct val="90000"/>
              </a:lnSpc>
            </a:pPr>
            <a:r>
              <a:rPr lang="en-US" b="1" kern="1200">
                <a:solidFill>
                  <a:srgbClr val="FFFF00"/>
                </a:solidFill>
                <a:latin typeface="Arial" panose="020B0604020202020204" pitchFamily="34" charset="0"/>
                <a:cs typeface="Arial" panose="020B0604020202020204" pitchFamily="34" charset="0"/>
              </a:rPr>
              <a:t>Châu Á kì vĩ và hùng vĩ</a:t>
            </a:r>
            <a:endParaRPr lang="en-US" b="1" kern="1200" dirty="0">
              <a:solidFill>
                <a:srgbClr val="FFFF00"/>
              </a:solidFill>
              <a:latin typeface="Arial" panose="020B0604020202020204" pitchFamily="34" charset="0"/>
              <a:cs typeface="Arial" panose="020B0604020202020204" pitchFamily="34" charset="0"/>
            </a:endParaRPr>
          </a:p>
        </p:txBody>
      </p:sp>
      <p:cxnSp>
        <p:nvCxnSpPr>
          <p:cNvPr id="89" name="Straight Connector 88">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39951" y="4270573"/>
            <a:ext cx="4114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Graphic 4" descr="Mountain scene">
            <a:extLst>
              <a:ext uri="{FF2B5EF4-FFF2-40B4-BE49-F238E27FC236}">
                <a16:creationId xmlns:a16="http://schemas.microsoft.com/office/drawing/2014/main" id="{0170150D-035E-4C01-B4C5-9666B75A049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20064" y="3670459"/>
            <a:ext cx="1065051" cy="1065051"/>
          </a:xfrm>
          <a:prstGeom prst="rect">
            <a:avLst/>
          </a:prstGeom>
        </p:spPr>
      </p:pic>
      <p:pic>
        <p:nvPicPr>
          <p:cNvPr id="24577" name="Picture 1" descr="C:\Users\PTS\Desktop\GADT ĐL7 (KNTTCS, kì 1)\download (2).jpg"/>
          <p:cNvPicPr>
            <a:picLocks noChangeAspect="1" noChangeArrowheads="1"/>
          </p:cNvPicPr>
          <p:nvPr/>
        </p:nvPicPr>
        <p:blipFill>
          <a:blip r:embed="rId4"/>
          <a:srcRect/>
          <a:stretch>
            <a:fillRect/>
          </a:stretch>
        </p:blipFill>
        <p:spPr bwMode="auto">
          <a:xfrm>
            <a:off x="25" y="1628960"/>
            <a:ext cx="2695674" cy="1743075"/>
          </a:xfrm>
          <a:prstGeom prst="rect">
            <a:avLst/>
          </a:prstGeom>
          <a:noFill/>
        </p:spPr>
      </p:pic>
      <p:pic>
        <p:nvPicPr>
          <p:cNvPr id="24578" name="Picture 2" descr="C:\Users\PTS\Desktop\GADT ĐL7 (KNTTCS, kì 1)\download (1).jpg"/>
          <p:cNvPicPr>
            <a:picLocks noChangeAspect="1" noChangeArrowheads="1"/>
          </p:cNvPicPr>
          <p:nvPr/>
        </p:nvPicPr>
        <p:blipFill>
          <a:blip r:embed="rId5"/>
          <a:srcRect/>
          <a:stretch>
            <a:fillRect/>
          </a:stretch>
        </p:blipFill>
        <p:spPr bwMode="auto">
          <a:xfrm>
            <a:off x="6151419" y="1657660"/>
            <a:ext cx="2992582" cy="1590675"/>
          </a:xfrm>
          <a:prstGeom prst="rect">
            <a:avLst/>
          </a:prstGeom>
          <a:noFill/>
        </p:spPr>
      </p:pic>
      <p:pic>
        <p:nvPicPr>
          <p:cNvPr id="24579" name="Picture 3" descr="C:\Users\PTS\Desktop\GADT ĐL7 (KNTTCS, kì 1)\download.jpg"/>
          <p:cNvPicPr>
            <a:picLocks noChangeAspect="1" noChangeArrowheads="1"/>
          </p:cNvPicPr>
          <p:nvPr/>
        </p:nvPicPr>
        <p:blipFill>
          <a:blip r:embed="rId6"/>
          <a:srcRect/>
          <a:stretch>
            <a:fillRect/>
          </a:stretch>
        </p:blipFill>
        <p:spPr bwMode="auto">
          <a:xfrm>
            <a:off x="0" y="47500"/>
            <a:ext cx="2707574" cy="1743075"/>
          </a:xfrm>
          <a:prstGeom prst="rect">
            <a:avLst/>
          </a:prstGeom>
          <a:noFill/>
        </p:spPr>
      </p:pic>
      <p:pic>
        <p:nvPicPr>
          <p:cNvPr id="24580" name="Picture 4" descr="C:\Users\PTS\Desktop\GADT ĐL7 (KNTTCS, kì 1)\images.jpg"/>
          <p:cNvPicPr>
            <a:picLocks noChangeAspect="1" noChangeArrowheads="1"/>
          </p:cNvPicPr>
          <p:nvPr/>
        </p:nvPicPr>
        <p:blipFill>
          <a:blip r:embed="rId7"/>
          <a:srcRect/>
          <a:stretch>
            <a:fillRect/>
          </a:stretch>
        </p:blipFill>
        <p:spPr bwMode="auto">
          <a:xfrm>
            <a:off x="6151419" y="47500"/>
            <a:ext cx="2968831" cy="1590675"/>
          </a:xfrm>
          <a:prstGeom prst="rect">
            <a:avLst/>
          </a:prstGeom>
          <a:noFill/>
        </p:spPr>
      </p:pic>
      <p:pic>
        <p:nvPicPr>
          <p:cNvPr id="24581" name="Picture 5" descr="C:\Users\PTS\Desktop\GADT ĐL7 (KNTTCS, kì 1)\vinh-ha-long-1.jpg"/>
          <p:cNvPicPr>
            <a:picLocks noChangeAspect="1" noChangeArrowheads="1"/>
          </p:cNvPicPr>
          <p:nvPr/>
        </p:nvPicPr>
        <p:blipFill>
          <a:blip r:embed="rId8"/>
          <a:srcRect/>
          <a:stretch>
            <a:fillRect/>
          </a:stretch>
        </p:blipFill>
        <p:spPr bwMode="auto">
          <a:xfrm>
            <a:off x="-1" y="3443844"/>
            <a:ext cx="3040083" cy="1652155"/>
          </a:xfrm>
          <a:prstGeom prst="rect">
            <a:avLst/>
          </a:prstGeom>
          <a:noFill/>
        </p:spPr>
      </p:pic>
      <p:pic>
        <p:nvPicPr>
          <p:cNvPr id="24582" name="Picture 6" descr="C:\Users\PTS\Desktop\GADT ĐL7 (KNTTCS, kì 1)\142408_chia-se-loi-ich-song-me-kong.jpg"/>
          <p:cNvPicPr>
            <a:picLocks noChangeAspect="1" noChangeArrowheads="1"/>
          </p:cNvPicPr>
          <p:nvPr/>
        </p:nvPicPr>
        <p:blipFill>
          <a:blip r:embed="rId9"/>
          <a:srcRect/>
          <a:stretch>
            <a:fillRect/>
          </a:stretch>
        </p:blipFill>
        <p:spPr bwMode="auto">
          <a:xfrm>
            <a:off x="2766956" y="61125"/>
            <a:ext cx="3348842" cy="3216465"/>
          </a:xfrm>
          <a:prstGeom prst="rect">
            <a:avLst/>
          </a:prstGeom>
          <a:noFill/>
        </p:spPr>
      </p:pic>
    </p:spTree>
    <p:extLst>
      <p:ext uri="{BB962C8B-B14F-4D97-AF65-F5344CB8AC3E}">
        <p14:creationId xmlns:p14="http://schemas.microsoft.com/office/powerpoint/2010/main" val="407258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1000" fill="hold"/>
                                        <p:tgtEl>
                                          <p:spTgt spid="87"/>
                                        </p:tgtEl>
                                        <p:attrNameLst>
                                          <p:attrName>ppt_x</p:attrName>
                                        </p:attrNameLst>
                                      </p:cBhvr>
                                      <p:tavLst>
                                        <p:tav tm="0">
                                          <p:val>
                                            <p:strVal val="#ppt_x-.2"/>
                                          </p:val>
                                        </p:tav>
                                        <p:tav tm="100000">
                                          <p:val>
                                            <p:strVal val="#ppt_x"/>
                                          </p:val>
                                        </p:tav>
                                      </p:tavLst>
                                    </p:anim>
                                    <p:anim calcmode="lin" valueType="num">
                                      <p:cBhvr>
                                        <p:cTn id="8" dur="1000" fill="hold"/>
                                        <p:tgtEl>
                                          <p:spTgt spid="87"/>
                                        </p:tgtEl>
                                        <p:attrNameLst>
                                          <p:attrName>ppt_y</p:attrName>
                                        </p:attrNameLst>
                                      </p:cBhvr>
                                      <p:tavLst>
                                        <p:tav tm="0">
                                          <p:val>
                                            <p:strVal val="#ppt_y"/>
                                          </p:val>
                                        </p:tav>
                                        <p:tav tm="100000">
                                          <p:val>
                                            <p:strVal val="#ppt_y"/>
                                          </p:val>
                                        </p:tav>
                                      </p:tavLst>
                                    </p:anim>
                                    <p:animEffect transition="in" filter="wipe(right)" prLst="gradientSize: 0.1">
                                      <p:cBhvr>
                                        <p:cTn id="9" dur="1000"/>
                                        <p:tgtEl>
                                          <p:spTgt spid="8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ppt_x</p:attrName>
                                        </p:attrNameLst>
                                      </p:cBhvr>
                                      <p:tavLst>
                                        <p:tav tm="0">
                                          <p:val>
                                            <p:strVal val="#ppt_x-.2"/>
                                          </p:val>
                                        </p:tav>
                                        <p:tav tm="100000">
                                          <p:val>
                                            <p:strVal val="#ppt_x"/>
                                          </p:val>
                                        </p:tav>
                                      </p:tavLst>
                                    </p:anim>
                                    <p:anim calcmode="lin" valueType="num">
                                      <p:cBhvr>
                                        <p:cTn id="13"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
                                        </p:tgtEl>
                                      </p:cBhvr>
                                    </p:animEffect>
                                  </p:childTnLst>
                                </p:cTn>
                              </p:par>
                              <p:par>
                                <p:cTn id="15" presetID="29"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 calcmode="lin" valueType="num">
                                      <p:cBhvr>
                                        <p:cTn id="17" dur="1000" fill="hold"/>
                                        <p:tgtEl>
                                          <p:spTgt spid="89"/>
                                        </p:tgtEl>
                                        <p:attrNameLst>
                                          <p:attrName>ppt_x</p:attrName>
                                        </p:attrNameLst>
                                      </p:cBhvr>
                                      <p:tavLst>
                                        <p:tav tm="0">
                                          <p:val>
                                            <p:strVal val="#ppt_x-.2"/>
                                          </p:val>
                                        </p:tav>
                                        <p:tav tm="100000">
                                          <p:val>
                                            <p:strVal val="#ppt_x"/>
                                          </p:val>
                                        </p:tav>
                                      </p:tavLst>
                                    </p:anim>
                                    <p:anim calcmode="lin" valueType="num">
                                      <p:cBhvr>
                                        <p:cTn id="18" dur="1000" fill="hold"/>
                                        <p:tgtEl>
                                          <p:spTgt spid="89"/>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9"/>
                                        </p:tgtEl>
                                      </p:cBhvr>
                                    </p:animEffect>
                                  </p:childTnLst>
                                </p:cTn>
                              </p:par>
                              <p:par>
                                <p:cTn id="20" presetID="29"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ppt_x</p:attrName>
                                        </p:attrNameLst>
                                      </p:cBhvr>
                                      <p:tavLst>
                                        <p:tav tm="0">
                                          <p:val>
                                            <p:strVal val="#ppt_x-.2"/>
                                          </p:val>
                                        </p:tav>
                                        <p:tav tm="100000">
                                          <p:val>
                                            <p:strVal val="#ppt_x"/>
                                          </p:val>
                                        </p:tav>
                                      </p:tavLst>
                                    </p:anim>
                                    <p:anim calcmode="lin" valueType="num">
                                      <p:cBhvr>
                                        <p:cTn id="2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5"/>
                                        </p:tgtEl>
                                      </p:cBhvr>
                                    </p:animEffect>
                                  </p:childTnLst>
                                </p:cTn>
                              </p:par>
                              <p:par>
                                <p:cTn id="25" presetID="5" presetClass="entr" presetSubtype="5" fill="hold" nodeType="withEffect">
                                  <p:stCondLst>
                                    <p:cond delay="0"/>
                                  </p:stCondLst>
                                  <p:childTnLst>
                                    <p:set>
                                      <p:cBhvr>
                                        <p:cTn id="26" dur="1" fill="hold">
                                          <p:stCondLst>
                                            <p:cond delay="0"/>
                                          </p:stCondLst>
                                        </p:cTn>
                                        <p:tgtEl>
                                          <p:spTgt spid="24579"/>
                                        </p:tgtEl>
                                        <p:attrNameLst>
                                          <p:attrName>style.visibility</p:attrName>
                                        </p:attrNameLst>
                                      </p:cBhvr>
                                      <p:to>
                                        <p:strVal val="visible"/>
                                      </p:to>
                                    </p:set>
                                    <p:animEffect transition="in" filter="checkerboard(down)">
                                      <p:cBhvr>
                                        <p:cTn id="27" dur="1000"/>
                                        <p:tgtEl>
                                          <p:spTgt spid="24579"/>
                                        </p:tgtEl>
                                      </p:cBhvr>
                                    </p:animEffect>
                                  </p:childTnLst>
                                </p:cTn>
                              </p:par>
                              <p:par>
                                <p:cTn id="28" presetID="5" presetClass="entr" presetSubtype="5" fill="hold" nodeType="withEffect">
                                  <p:stCondLst>
                                    <p:cond delay="0"/>
                                  </p:stCondLst>
                                  <p:childTnLst>
                                    <p:set>
                                      <p:cBhvr>
                                        <p:cTn id="29" dur="1" fill="hold">
                                          <p:stCondLst>
                                            <p:cond delay="0"/>
                                          </p:stCondLst>
                                        </p:cTn>
                                        <p:tgtEl>
                                          <p:spTgt spid="24577"/>
                                        </p:tgtEl>
                                        <p:attrNameLst>
                                          <p:attrName>style.visibility</p:attrName>
                                        </p:attrNameLst>
                                      </p:cBhvr>
                                      <p:to>
                                        <p:strVal val="visible"/>
                                      </p:to>
                                    </p:set>
                                    <p:animEffect transition="in" filter="checkerboard(down)">
                                      <p:cBhvr>
                                        <p:cTn id="30" dur="1000"/>
                                        <p:tgtEl>
                                          <p:spTgt spid="24577"/>
                                        </p:tgtEl>
                                      </p:cBhvr>
                                    </p:animEffect>
                                  </p:childTnLst>
                                </p:cTn>
                              </p:par>
                              <p:par>
                                <p:cTn id="31" presetID="5" presetClass="entr" presetSubtype="5" fill="hold" nodeType="withEffect">
                                  <p:stCondLst>
                                    <p:cond delay="0"/>
                                  </p:stCondLst>
                                  <p:childTnLst>
                                    <p:set>
                                      <p:cBhvr>
                                        <p:cTn id="32" dur="1" fill="hold">
                                          <p:stCondLst>
                                            <p:cond delay="0"/>
                                          </p:stCondLst>
                                        </p:cTn>
                                        <p:tgtEl>
                                          <p:spTgt spid="24581"/>
                                        </p:tgtEl>
                                        <p:attrNameLst>
                                          <p:attrName>style.visibility</p:attrName>
                                        </p:attrNameLst>
                                      </p:cBhvr>
                                      <p:to>
                                        <p:strVal val="visible"/>
                                      </p:to>
                                    </p:set>
                                    <p:animEffect transition="in" filter="checkerboard(down)">
                                      <p:cBhvr>
                                        <p:cTn id="33" dur="1000"/>
                                        <p:tgtEl>
                                          <p:spTgt spid="24581"/>
                                        </p:tgtEl>
                                      </p:cBhvr>
                                    </p:animEffect>
                                  </p:childTnLst>
                                </p:cTn>
                              </p:par>
                              <p:par>
                                <p:cTn id="34" presetID="5" presetClass="entr" presetSubtype="5" fill="hold" nodeType="withEffect">
                                  <p:stCondLst>
                                    <p:cond delay="0"/>
                                  </p:stCondLst>
                                  <p:childTnLst>
                                    <p:set>
                                      <p:cBhvr>
                                        <p:cTn id="35" dur="1" fill="hold">
                                          <p:stCondLst>
                                            <p:cond delay="0"/>
                                          </p:stCondLst>
                                        </p:cTn>
                                        <p:tgtEl>
                                          <p:spTgt spid="24582"/>
                                        </p:tgtEl>
                                        <p:attrNameLst>
                                          <p:attrName>style.visibility</p:attrName>
                                        </p:attrNameLst>
                                      </p:cBhvr>
                                      <p:to>
                                        <p:strVal val="visible"/>
                                      </p:to>
                                    </p:set>
                                    <p:animEffect transition="in" filter="checkerboard(down)">
                                      <p:cBhvr>
                                        <p:cTn id="36" dur="1000"/>
                                        <p:tgtEl>
                                          <p:spTgt spid="24582"/>
                                        </p:tgtEl>
                                      </p:cBhvr>
                                    </p:animEffect>
                                  </p:childTnLst>
                                </p:cTn>
                              </p:par>
                              <p:par>
                                <p:cTn id="37" presetID="5" presetClass="entr" presetSubtype="5" fill="hold" nodeType="withEffect">
                                  <p:stCondLst>
                                    <p:cond delay="0"/>
                                  </p:stCondLst>
                                  <p:childTnLst>
                                    <p:set>
                                      <p:cBhvr>
                                        <p:cTn id="38" dur="1" fill="hold">
                                          <p:stCondLst>
                                            <p:cond delay="0"/>
                                          </p:stCondLst>
                                        </p:cTn>
                                        <p:tgtEl>
                                          <p:spTgt spid="24580"/>
                                        </p:tgtEl>
                                        <p:attrNameLst>
                                          <p:attrName>style.visibility</p:attrName>
                                        </p:attrNameLst>
                                      </p:cBhvr>
                                      <p:to>
                                        <p:strVal val="visible"/>
                                      </p:to>
                                    </p:set>
                                    <p:animEffect transition="in" filter="checkerboard(down)">
                                      <p:cBhvr>
                                        <p:cTn id="39" dur="1000"/>
                                        <p:tgtEl>
                                          <p:spTgt spid="24580"/>
                                        </p:tgtEl>
                                      </p:cBhvr>
                                    </p:animEffect>
                                  </p:childTnLst>
                                </p:cTn>
                              </p:par>
                              <p:par>
                                <p:cTn id="40" presetID="5" presetClass="entr" presetSubtype="5" fill="hold" nodeType="withEffect">
                                  <p:stCondLst>
                                    <p:cond delay="0"/>
                                  </p:stCondLst>
                                  <p:childTnLst>
                                    <p:set>
                                      <p:cBhvr>
                                        <p:cTn id="41" dur="1" fill="hold">
                                          <p:stCondLst>
                                            <p:cond delay="0"/>
                                          </p:stCondLst>
                                        </p:cTn>
                                        <p:tgtEl>
                                          <p:spTgt spid="24578"/>
                                        </p:tgtEl>
                                        <p:attrNameLst>
                                          <p:attrName>style.visibility</p:attrName>
                                        </p:attrNameLst>
                                      </p:cBhvr>
                                      <p:to>
                                        <p:strVal val="visible"/>
                                      </p:to>
                                    </p:set>
                                    <p:animEffect transition="in" filter="checkerboard(down)">
                                      <p:cBhvr>
                                        <p:cTn id="42" dur="1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a16="http://schemas.microsoft.com/office/drawing/2014/main" id="{83943E22-6FC5-4857-96F1-DB4BDF369685}"/>
              </a:ext>
            </a:extLst>
          </p:cNvPr>
          <p:cNvSpPr/>
          <p:nvPr/>
        </p:nvSpPr>
        <p:spPr>
          <a:xfrm>
            <a:off x="307767" y="1731324"/>
            <a:ext cx="5095505" cy="168877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i="1">
                <a:solidFill>
                  <a:srgbClr val="0000FF"/>
                </a:solidFill>
                <a:cs typeface="Arial" pitchFamily="34" charset="0"/>
              </a:rPr>
              <a:t> 	 Kể tên một số dãy núi, đồng bằng, cao nguyên ở Việt Nam mà em biết.</a:t>
            </a:r>
          </a:p>
        </p:txBody>
      </p:sp>
      <p:pic>
        <p:nvPicPr>
          <p:cNvPr id="12" name="Picture 2" descr="Để con học tốt Toán- cha mẹ cần làm gì">
            <a:extLst>
              <a:ext uri="{FF2B5EF4-FFF2-40B4-BE49-F238E27FC236}">
                <a16:creationId xmlns:a16="http://schemas.microsoft.com/office/drawing/2014/main" id="{30E339FD-B5B7-4C8C-874E-5CF7938C21D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138" r="64164" b="8611"/>
          <a:stretch/>
        </p:blipFill>
        <p:spPr bwMode="auto">
          <a:xfrm>
            <a:off x="285008" y="1306286"/>
            <a:ext cx="696040" cy="8735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scan0022">
            <a:extLst>
              <a:ext uri="{FF2B5EF4-FFF2-40B4-BE49-F238E27FC236}">
                <a16:creationId xmlns:a16="http://schemas.microsoft.com/office/drawing/2014/main" id="{E624A00F-E00B-4F29-BF1D-77F6F63B61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9" t="1921" r="5493" b="11326"/>
          <a:stretch/>
        </p:blipFill>
        <p:spPr bwMode="auto">
          <a:xfrm>
            <a:off x="5676404" y="619029"/>
            <a:ext cx="3348845" cy="4166727"/>
          </a:xfrm>
          <a:prstGeom prst="rect">
            <a:avLst/>
          </a:prstGeom>
          <a:solidFill>
            <a:srgbClr val="66FF33"/>
          </a:solidFill>
          <a:ln w="9525">
            <a:solidFill>
              <a:srgbClr val="0000FF"/>
            </a:solidFill>
            <a:miter lim="800000"/>
            <a:headEnd/>
            <a:tailEnd/>
          </a:ln>
        </p:spPr>
      </p:pic>
      <p:sp>
        <p:nvSpPr>
          <p:cNvPr id="37" name="TextBox 36">
            <a:extLst>
              <a:ext uri="{FF2B5EF4-FFF2-40B4-BE49-F238E27FC236}">
                <a16:creationId xmlns:a16="http://schemas.microsoft.com/office/drawing/2014/main" id="{7CF9C1B9-5B07-4E06-84E0-8DA3DF16C35A}"/>
              </a:ext>
            </a:extLst>
          </p:cNvPr>
          <p:cNvSpPr txBox="1"/>
          <p:nvPr/>
        </p:nvSpPr>
        <p:spPr>
          <a:xfrm>
            <a:off x="5814974" y="6389607"/>
            <a:ext cx="3185770" cy="307777"/>
          </a:xfrm>
          <a:prstGeom prst="rect">
            <a:avLst/>
          </a:prstGeom>
          <a:noFill/>
        </p:spPr>
        <p:txBody>
          <a:bodyPr wrap="square" rtlCol="0">
            <a:spAutoFit/>
          </a:bodyPr>
          <a:lstStyle/>
          <a:p>
            <a:r>
              <a:rPr lang="en-US" dirty="0">
                <a:solidFill>
                  <a:srgbClr val="0070C0"/>
                </a:solidFill>
                <a:latin typeface="Arial" panose="020B0604020202020204" pitchFamily="34" charset="0"/>
                <a:cs typeface="Arial" panose="020B0604020202020204" pitchFamily="34" charset="0"/>
              </a:rPr>
              <a:t>Hình 28.1. L</a:t>
            </a:r>
            <a:r>
              <a:rPr lang="vi-VN" dirty="0">
                <a:solidFill>
                  <a:srgbClr val="0070C0"/>
                </a:solidFill>
                <a:latin typeface="Arial" panose="020B0604020202020204" pitchFamily="34" charset="0"/>
                <a:cs typeface="Arial" panose="020B0604020202020204" pitchFamily="34" charset="0"/>
              </a:rPr>
              <a:t>ư</a:t>
            </a:r>
            <a:r>
              <a:rPr lang="en-US" dirty="0">
                <a:solidFill>
                  <a:srgbClr val="0070C0"/>
                </a:solidFill>
                <a:latin typeface="Arial" panose="020B0604020202020204" pitchFamily="34" charset="0"/>
                <a:cs typeface="Arial" panose="020B0604020202020204" pitchFamily="34" charset="0"/>
              </a:rPr>
              <a:t>ợc đồ địa hình Việt Nam</a:t>
            </a:r>
          </a:p>
        </p:txBody>
      </p:sp>
      <p:sp>
        <p:nvSpPr>
          <p:cNvPr id="38" name="TextBox 37">
            <a:extLst>
              <a:ext uri="{FF2B5EF4-FFF2-40B4-BE49-F238E27FC236}">
                <a16:creationId xmlns:a16="http://schemas.microsoft.com/office/drawing/2014/main" id="{7CF9C1B9-5B07-4E06-84E0-8DA3DF16C35A}"/>
              </a:ext>
            </a:extLst>
          </p:cNvPr>
          <p:cNvSpPr txBox="1"/>
          <p:nvPr/>
        </p:nvSpPr>
        <p:spPr>
          <a:xfrm>
            <a:off x="5664530" y="4776348"/>
            <a:ext cx="3384466" cy="369332"/>
          </a:xfrm>
          <a:prstGeom prst="rect">
            <a:avLst/>
          </a:prstGeom>
          <a:solidFill>
            <a:schemeClr val="bg1"/>
          </a:solidFill>
          <a:ln>
            <a:solidFill>
              <a:srgbClr val="0000FF"/>
            </a:solidFill>
          </a:ln>
        </p:spPr>
        <p:txBody>
          <a:bodyPr wrap="square" rtlCol="0">
            <a:spAutoFit/>
          </a:bodyPr>
          <a:lstStyle/>
          <a:p>
            <a:pPr algn="ctr"/>
            <a:r>
              <a:rPr lang="en-US" sz="1800" b="1">
                <a:solidFill>
                  <a:srgbClr val="0000FF"/>
                </a:solidFill>
                <a:cs typeface="Arial" panose="020B0604020202020204" pitchFamily="34" charset="0"/>
              </a:rPr>
              <a:t>L</a:t>
            </a:r>
            <a:r>
              <a:rPr lang="vi-VN" sz="1800" b="1">
                <a:solidFill>
                  <a:srgbClr val="0000FF"/>
                </a:solidFill>
                <a:cs typeface="Arial" panose="020B0604020202020204" pitchFamily="34" charset="0"/>
              </a:rPr>
              <a:t>ư</a:t>
            </a:r>
            <a:r>
              <a:rPr lang="en-US" sz="1800" b="1">
                <a:solidFill>
                  <a:srgbClr val="0000FF"/>
                </a:solidFill>
                <a:cs typeface="Arial" panose="020B0604020202020204" pitchFamily="34" charset="0"/>
              </a:rPr>
              <a:t>ợc </a:t>
            </a:r>
            <a:r>
              <a:rPr lang="en-US" sz="1800" b="1" dirty="0">
                <a:solidFill>
                  <a:srgbClr val="0000FF"/>
                </a:solidFill>
                <a:cs typeface="Arial" panose="020B0604020202020204" pitchFamily="34" charset="0"/>
              </a:rPr>
              <a:t>đồ địa hình Việt Nam</a:t>
            </a:r>
          </a:p>
        </p:txBody>
      </p:sp>
      <p:sp>
        <p:nvSpPr>
          <p:cNvPr id="41" name="TextBox 40"/>
          <p:cNvSpPr txBox="1"/>
          <p:nvPr/>
        </p:nvSpPr>
        <p:spPr>
          <a:xfrm>
            <a:off x="136571" y="962893"/>
            <a:ext cx="3722814" cy="469359"/>
          </a:xfrm>
          <a:prstGeom prst="rect">
            <a:avLst/>
          </a:prstGeom>
        </p:spPr>
        <p:txBody>
          <a:bodyPr wrap="none" lIns="68580" tIns="34290" rIns="68580" bIns="34290">
            <a:spAutoFit/>
          </a:bodyPr>
          <a:lstStyle/>
          <a:p>
            <a:r>
              <a:rPr lang="en-US" sz="2600" b="1" i="1" u="sng">
                <a:solidFill>
                  <a:srgbClr val="002060"/>
                </a:solidFill>
                <a:cs typeface="Arial" pitchFamily="34" charset="0"/>
              </a:rPr>
              <a:t>a. Địa hình và khoáng sản</a:t>
            </a:r>
          </a:p>
        </p:txBody>
      </p:sp>
      <p:sp>
        <p:nvSpPr>
          <p:cNvPr id="11" name="TextBox 10"/>
          <p:cNvSpPr txBox="1"/>
          <p:nvPr/>
        </p:nvSpPr>
        <p:spPr>
          <a:xfrm>
            <a:off x="171450" y="9652"/>
            <a:ext cx="8789670" cy="515526"/>
          </a:xfrm>
          <a:prstGeom prst="rect">
            <a:avLst/>
          </a:prstGeom>
          <a:noFill/>
        </p:spPr>
        <p:txBody>
          <a:bodyPr wrap="square" lIns="68580" tIns="34290" rIns="68580" bIns="34290" rtlCol="0">
            <a:spAutoFit/>
          </a:bodyPr>
          <a:lstStyle/>
          <a:p>
            <a:pPr algn="ctr"/>
            <a:r>
              <a:rPr lang="en-US" sz="2900" b="1">
                <a:solidFill>
                  <a:srgbClr val="007A37"/>
                </a:solidFill>
                <a:latin typeface="Arial" pitchFamily="34" charset="0"/>
                <a:cs typeface="Arial" pitchFamily="34" charset="0"/>
              </a:rPr>
              <a:t>Bài 5. THIÊN NHIÊN CHÂU Á</a:t>
            </a:r>
          </a:p>
        </p:txBody>
      </p:sp>
      <p:sp>
        <p:nvSpPr>
          <p:cNvPr id="14" name="Rectangle 13"/>
          <p:cNvSpPr/>
          <p:nvPr/>
        </p:nvSpPr>
        <p:spPr>
          <a:xfrm>
            <a:off x="132446" y="604453"/>
            <a:ext cx="4062651" cy="469359"/>
          </a:xfrm>
          <a:prstGeom prst="rect">
            <a:avLst/>
          </a:prstGeom>
        </p:spPr>
        <p:txBody>
          <a:bodyPr wrap="none" lIns="68580" tIns="34290" rIns="68580" bIns="34290">
            <a:spAutoFit/>
          </a:bodyPr>
          <a:lstStyle/>
          <a:p>
            <a:r>
              <a:rPr lang="en-US" sz="2600" b="1" u="sng">
                <a:solidFill>
                  <a:srgbClr val="002060"/>
                </a:solidFill>
                <a:cs typeface="Arial" pitchFamily="34" charset="0"/>
              </a:rPr>
              <a:t>2. Đặc điểm tự nhiên châu Á</a:t>
            </a:r>
            <a:endParaRPr lang="en-US" sz="2600" u="sng"/>
          </a:p>
        </p:txBody>
      </p:sp>
      <p:cxnSp>
        <p:nvCxnSpPr>
          <p:cNvPr id="15" name="Straight Connector 14">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par>
                                <p:cTn id="15" presetID="29"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ppt_x</p:attrName>
                                        </p:attrNameLst>
                                      </p:cBhvr>
                                      <p:tavLst>
                                        <p:tav tm="0">
                                          <p:val>
                                            <p:strVal val="#ppt_x-.2"/>
                                          </p:val>
                                        </p:tav>
                                        <p:tav tm="100000">
                                          <p:val>
                                            <p:strVal val="#ppt_x"/>
                                          </p:val>
                                        </p:tav>
                                      </p:tavLst>
                                    </p:anim>
                                    <p:anim calcmode="lin" valueType="num">
                                      <p:cBhvr>
                                        <p:cTn id="18"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3"/>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1000" fill="hold"/>
                                        <p:tgtEl>
                                          <p:spTgt spid="38"/>
                                        </p:tgtEl>
                                        <p:attrNameLst>
                                          <p:attrName>ppt_x</p:attrName>
                                        </p:attrNameLst>
                                      </p:cBhvr>
                                      <p:tavLst>
                                        <p:tav tm="0">
                                          <p:val>
                                            <p:strVal val="#ppt_x-.2"/>
                                          </p:val>
                                        </p:tav>
                                        <p:tav tm="100000">
                                          <p:val>
                                            <p:strVal val="#ppt_x"/>
                                          </p:val>
                                        </p:tav>
                                      </p:tavLst>
                                    </p:anim>
                                    <p:anim calcmode="lin" valueType="num">
                                      <p:cBhvr>
                                        <p:cTn id="23" dur="1000" fill="hold"/>
                                        <p:tgtEl>
                                          <p:spTgt spid="38"/>
                                        </p:tgtEl>
                                        <p:attrNameLst>
                                          <p:attrName>ppt_y</p:attrName>
                                        </p:attrNameLst>
                                      </p:cBhvr>
                                      <p:tavLst>
                                        <p:tav tm="0">
                                          <p:val>
                                            <p:strVal val="#ppt_y"/>
                                          </p:val>
                                        </p:tav>
                                        <p:tav tm="100000">
                                          <p:val>
                                            <p:strVal val="#ppt_y"/>
                                          </p:val>
                                        </p:tav>
                                      </p:tavLst>
                                    </p:anim>
                                    <p:animEffect transition="in" filter="wipe(right)" prLst="gradientSize: 0.1">
                                      <p:cBhvr>
                                        <p:cTn id="2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a16="http://schemas.microsoft.com/office/drawing/2014/main" id="{83943E22-6FC5-4857-96F1-DB4BDF369685}"/>
              </a:ext>
            </a:extLst>
          </p:cNvPr>
          <p:cNvSpPr/>
          <p:nvPr/>
        </p:nvSpPr>
        <p:spPr>
          <a:xfrm>
            <a:off x="166254" y="1725876"/>
            <a:ext cx="4513613" cy="260861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i="1">
                <a:solidFill>
                  <a:srgbClr val="0000FF"/>
                </a:solidFill>
                <a:cs typeface="Arial" pitchFamily="34" charset="0"/>
              </a:rPr>
              <a:t> 	</a:t>
            </a:r>
            <a:r>
              <a:rPr lang="vi-VN" sz="2800" b="1" i="1">
                <a:solidFill>
                  <a:srgbClr val="0000FF"/>
                </a:solidFill>
                <a:latin typeface="Calibri" pitchFamily="34" charset="0"/>
                <a:cs typeface="Calibri" pitchFamily="34" charset="0"/>
              </a:rPr>
              <a:t>Khai thác thông tin mục </a:t>
            </a:r>
            <a:r>
              <a:rPr lang="en-US" sz="2800" b="1" i="1">
                <a:solidFill>
                  <a:srgbClr val="0000FF"/>
                </a:solidFill>
                <a:latin typeface="Calibri" pitchFamily="34" charset="0"/>
                <a:cs typeface="Calibri" pitchFamily="34" charset="0"/>
              </a:rPr>
              <a:t>2.a, </a:t>
            </a:r>
            <a:r>
              <a:rPr lang="vi-VN" sz="2800" b="1" i="1">
                <a:solidFill>
                  <a:srgbClr val="0000FF"/>
                </a:solidFill>
                <a:latin typeface="Calibri" pitchFamily="34" charset="0"/>
                <a:cs typeface="Calibri" pitchFamily="34" charset="0"/>
              </a:rPr>
              <a:t>H.</a:t>
            </a:r>
            <a:r>
              <a:rPr lang="en-US" sz="2800" b="1" i="1">
                <a:solidFill>
                  <a:srgbClr val="0000FF"/>
                </a:solidFill>
                <a:latin typeface="Calibri" pitchFamily="34" charset="0"/>
                <a:cs typeface="Calibri" pitchFamily="34" charset="0"/>
              </a:rPr>
              <a:t>5.</a:t>
            </a:r>
            <a:r>
              <a:rPr lang="vi-VN" sz="2800" b="1" i="1">
                <a:solidFill>
                  <a:srgbClr val="0000FF"/>
                </a:solidFill>
                <a:latin typeface="Calibri" pitchFamily="34" charset="0"/>
                <a:cs typeface="Calibri" pitchFamily="34" charset="0"/>
              </a:rPr>
              <a:t>1 SGK,</a:t>
            </a:r>
            <a:r>
              <a:rPr lang="vi-VN" sz="2800" b="1" i="1">
                <a:solidFill>
                  <a:srgbClr val="0000FF"/>
                </a:solidFill>
                <a:cs typeface="Arial" pitchFamily="34" charset="0"/>
              </a:rPr>
              <a:t> </a:t>
            </a:r>
            <a:r>
              <a:rPr lang="en-US" sz="2800" b="1" i="1">
                <a:solidFill>
                  <a:srgbClr val="0000FF"/>
                </a:solidFill>
                <a:cs typeface="Arial" pitchFamily="34" charset="0"/>
              </a:rPr>
              <a:t>kể tên và xác định sự phân bố một số khoáng sản ở châu Á.</a:t>
            </a: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72770" y="1316185"/>
            <a:ext cx="642954" cy="698258"/>
          </a:xfrm>
          <a:prstGeom prst="rect">
            <a:avLst/>
          </a:prstGeom>
        </p:spPr>
      </p:pic>
      <p:sp>
        <p:nvSpPr>
          <p:cNvPr id="10" name="TextBox 9"/>
          <p:cNvSpPr txBox="1"/>
          <p:nvPr/>
        </p:nvSpPr>
        <p:spPr>
          <a:xfrm>
            <a:off x="136571" y="962893"/>
            <a:ext cx="3722814" cy="469359"/>
          </a:xfrm>
          <a:prstGeom prst="rect">
            <a:avLst/>
          </a:prstGeom>
        </p:spPr>
        <p:txBody>
          <a:bodyPr wrap="none" lIns="68580" tIns="34290" rIns="68580" bIns="34290">
            <a:spAutoFit/>
          </a:bodyPr>
          <a:lstStyle/>
          <a:p>
            <a:r>
              <a:rPr lang="en-US" sz="2600" b="1" i="1" u="sng">
                <a:solidFill>
                  <a:srgbClr val="002060"/>
                </a:solidFill>
                <a:cs typeface="Arial" pitchFamily="34" charset="0"/>
              </a:rPr>
              <a:t>a. Địa hình và khoáng sản</a:t>
            </a:r>
          </a:p>
        </p:txBody>
      </p:sp>
      <p:sp>
        <p:nvSpPr>
          <p:cNvPr id="19" name="Rectangle: Rounded Corners 7">
            <a:extLst>
              <a:ext uri="{FF2B5EF4-FFF2-40B4-BE49-F238E27FC236}">
                <a16:creationId xmlns:a16="http://schemas.microsoft.com/office/drawing/2014/main" id="{83943E22-6FC5-4857-96F1-DB4BDF369685}"/>
              </a:ext>
            </a:extLst>
          </p:cNvPr>
          <p:cNvSpPr/>
          <p:nvPr/>
        </p:nvSpPr>
        <p:spPr>
          <a:xfrm>
            <a:off x="129643" y="1731324"/>
            <a:ext cx="4632362" cy="1451266"/>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i="1">
                <a:solidFill>
                  <a:srgbClr val="0000FF"/>
                </a:solidFill>
                <a:cs typeface="Arial" pitchFamily="34" charset="0"/>
              </a:rPr>
              <a:t> 	 Trình bày đặc điểm tài nguyên khoáng sản châu Á.</a:t>
            </a:r>
          </a:p>
        </p:txBody>
      </p:sp>
      <p:pic>
        <p:nvPicPr>
          <p:cNvPr id="20" name="Picture 2" descr="Để con học tốt Toán- cha mẹ cần làm gì">
            <a:extLst>
              <a:ext uri="{FF2B5EF4-FFF2-40B4-BE49-F238E27FC236}">
                <a16:creationId xmlns:a16="http://schemas.microsoft.com/office/drawing/2014/main" id="{30E339FD-B5B7-4C8C-874E-5CF7938C21D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138" r="64164" b="8611"/>
          <a:stretch/>
        </p:blipFill>
        <p:spPr bwMode="auto">
          <a:xfrm>
            <a:off x="106883" y="1306286"/>
            <a:ext cx="696040" cy="8735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71450" y="9652"/>
            <a:ext cx="8789670" cy="515526"/>
          </a:xfrm>
          <a:prstGeom prst="rect">
            <a:avLst/>
          </a:prstGeom>
          <a:noFill/>
        </p:spPr>
        <p:txBody>
          <a:bodyPr wrap="square" lIns="68580" tIns="34290" rIns="68580" bIns="34290" rtlCol="0">
            <a:spAutoFit/>
          </a:bodyPr>
          <a:lstStyle/>
          <a:p>
            <a:pPr algn="ctr"/>
            <a:r>
              <a:rPr lang="en-US" sz="2900" b="1">
                <a:solidFill>
                  <a:srgbClr val="007A37"/>
                </a:solidFill>
                <a:latin typeface="Arial" pitchFamily="34" charset="0"/>
                <a:cs typeface="Arial" pitchFamily="34" charset="0"/>
              </a:rPr>
              <a:t>Bài 5. THIÊN NHIÊN CHÂU Á</a:t>
            </a:r>
          </a:p>
        </p:txBody>
      </p:sp>
      <p:sp>
        <p:nvSpPr>
          <p:cNvPr id="16" name="Rectangle 15"/>
          <p:cNvSpPr/>
          <p:nvPr/>
        </p:nvSpPr>
        <p:spPr>
          <a:xfrm>
            <a:off x="132446" y="568828"/>
            <a:ext cx="4062651" cy="469359"/>
          </a:xfrm>
          <a:prstGeom prst="rect">
            <a:avLst/>
          </a:prstGeom>
        </p:spPr>
        <p:txBody>
          <a:bodyPr wrap="none" lIns="68580" tIns="34290" rIns="68580" bIns="34290">
            <a:spAutoFit/>
          </a:bodyPr>
          <a:lstStyle/>
          <a:p>
            <a:r>
              <a:rPr lang="en-US" sz="2600" b="1" u="sng">
                <a:solidFill>
                  <a:srgbClr val="002060"/>
                </a:solidFill>
                <a:cs typeface="Arial" pitchFamily="34" charset="0"/>
              </a:rPr>
              <a:t>2. Đặc điểm tự nhiên châu Á</a:t>
            </a:r>
            <a:endParaRPr lang="en-US" sz="2600" b="1" u="sng"/>
          </a:p>
        </p:txBody>
      </p:sp>
      <p:cxnSp>
        <p:nvCxnSpPr>
          <p:cNvPr id="21" name="Straight Connector 20">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2" name="Picture 2" descr="C:\Users\PTS\Desktop\Ảnh\ae7b6c9b939d5cc3058c.jpg"/>
          <p:cNvPicPr>
            <a:picLocks noChangeAspect="1" noChangeArrowheads="1"/>
          </p:cNvPicPr>
          <p:nvPr/>
        </p:nvPicPr>
        <p:blipFill>
          <a:blip r:embed="rId5"/>
          <a:srcRect/>
          <a:stretch>
            <a:fillRect/>
          </a:stretch>
        </p:blipFill>
        <p:spPr bwMode="auto">
          <a:xfrm>
            <a:off x="4880757" y="605385"/>
            <a:ext cx="4073237" cy="4348115"/>
          </a:xfrm>
          <a:prstGeom prst="rect">
            <a:avLst/>
          </a:prstGeom>
          <a:noFill/>
          <a:ln>
            <a:solidFill>
              <a:srgbClr val="0000FF"/>
            </a:solidFill>
          </a:ln>
        </p:spPr>
      </p:pic>
      <p:sp>
        <p:nvSpPr>
          <p:cNvPr id="23" name="Rectangle 22"/>
          <p:cNvSpPr/>
          <p:nvPr/>
        </p:nvSpPr>
        <p:spPr>
          <a:xfrm>
            <a:off x="4868882" y="4722488"/>
            <a:ext cx="4101935"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a:solidFill>
                  <a:srgbClr val="0000FF"/>
                </a:solidFill>
              </a:rPr>
              <a:t>H.5.1. Bản đồ tự nhiên châu Á</a:t>
            </a:r>
            <a:endParaRPr lang="en-US" sz="1900">
              <a:solidFill>
                <a:srgbClr val="0000FF"/>
              </a:solidFill>
            </a:endParaRPr>
          </a:p>
        </p:txBody>
      </p:sp>
      <p:sp>
        <p:nvSpPr>
          <p:cNvPr id="13" name="Rectangle 1"/>
          <p:cNvSpPr>
            <a:spLocks noChangeArrowheads="1"/>
          </p:cNvSpPr>
          <p:nvPr/>
        </p:nvSpPr>
        <p:spPr bwMode="auto">
          <a:xfrm>
            <a:off x="178136" y="1268053"/>
            <a:ext cx="4619500" cy="23329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30000"/>
              </a:lnSpc>
            </a:pPr>
            <a:r>
              <a:rPr kumimoji="0" lang="pt-BR" sz="2800" b="1" i="1" u="none" strike="noStrike" cap="none" normalizeH="0" baseline="0">
                <a:ln>
                  <a:noFill/>
                </a:ln>
                <a:solidFill>
                  <a:srgbClr val="002060"/>
                </a:solidFill>
                <a:effectLst/>
                <a:ea typeface="Calibri" pitchFamily="34" charset="0"/>
                <a:cs typeface="Times New Roman" pitchFamily="18" charset="0"/>
              </a:rPr>
              <a:t>* Khoáng</a:t>
            </a:r>
            <a:r>
              <a:rPr kumimoji="0" lang="pt-BR" sz="2800" b="1" i="1" u="none" strike="noStrike" cap="none" normalizeH="0">
                <a:ln>
                  <a:noFill/>
                </a:ln>
                <a:solidFill>
                  <a:srgbClr val="002060"/>
                </a:solidFill>
                <a:effectLst/>
                <a:ea typeface="Calibri" pitchFamily="34" charset="0"/>
                <a:cs typeface="Times New Roman" pitchFamily="18" charset="0"/>
              </a:rPr>
              <a:t> sản</a:t>
            </a:r>
          </a:p>
          <a:p>
            <a:pPr algn="just">
              <a:lnSpc>
                <a:spcPct val="130000"/>
              </a:lnSpc>
            </a:pPr>
            <a:r>
              <a:rPr kumimoji="0" lang="pt-BR" sz="2800" b="1" i="0" u="none" strike="noStrike" cap="none" normalizeH="0" baseline="0">
                <a:ln>
                  <a:noFill/>
                </a:ln>
                <a:solidFill>
                  <a:srgbClr val="002060"/>
                </a:solidFill>
                <a:effectLst/>
                <a:ea typeface="Calibri" pitchFamily="34" charset="0"/>
                <a:cs typeface="Times New Roman" pitchFamily="18" charset="0"/>
              </a:rPr>
              <a:t>-</a:t>
            </a:r>
            <a:r>
              <a:rPr lang="pt-BR" sz="2800" b="1">
                <a:solidFill>
                  <a:srgbClr val="002060"/>
                </a:solidFill>
              </a:rPr>
              <a:t> Khoáng sản phong phú, trữ lượng lớn: dầu mỏ, khí đốt, than, sắt, man-gan, đồng,...</a:t>
            </a:r>
            <a:endParaRPr lang="en-US" sz="2800" b="1">
              <a:solidFill>
                <a:srgbClr val="002060"/>
              </a:solidFill>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18"/>
                                        </p:tgtEl>
                                        <p:attrNameLst>
                                          <p:attrName>ppt_x</p:attrName>
                                        </p:attrNameLst>
                                      </p:cBhvr>
                                      <p:tavLst>
                                        <p:tav tm="0">
                                          <p:val>
                                            <p:strVal val="ppt_x"/>
                                          </p:val>
                                        </p:tav>
                                        <p:tav tm="100000">
                                          <p:val>
                                            <p:strVal val="ppt_x-.2"/>
                                          </p:val>
                                        </p:tav>
                                      </p:tavLst>
                                    </p:anim>
                                    <p:anim calcmode="lin" valueType="num">
                                      <p:cBhvr>
                                        <p:cTn id="19" dur="1000"/>
                                        <p:tgtEl>
                                          <p:spTgt spid="18"/>
                                        </p:tgtEl>
                                        <p:attrNameLst>
                                          <p:attrName>ppt_y</p:attrName>
                                        </p:attrNameLst>
                                      </p:cBhvr>
                                      <p:tavLst>
                                        <p:tav tm="0">
                                          <p:val>
                                            <p:strVal val="ppt_y"/>
                                          </p:val>
                                        </p:tav>
                                        <p:tav tm="100000">
                                          <p:val>
                                            <p:strVal val="ppt_y"/>
                                          </p:val>
                                        </p:tav>
                                      </p:tavLst>
                                    </p:anim>
                                    <p:animEffect transition="out" filter="fade">
                                      <p:cBhvr>
                                        <p:cTn id="20" dur="1000"/>
                                        <p:tgtEl>
                                          <p:spTgt spid="18"/>
                                        </p:tgtEl>
                                      </p:cBhvr>
                                    </p:animEffect>
                                    <p:set>
                                      <p:cBhvr>
                                        <p:cTn id="21" dur="1" fill="hold">
                                          <p:stCondLst>
                                            <p:cond delay="999"/>
                                          </p:stCondLst>
                                        </p:cTn>
                                        <p:tgtEl>
                                          <p:spTgt spid="18"/>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17"/>
                                        </p:tgtEl>
                                        <p:attrNameLst>
                                          <p:attrName>ppt_x</p:attrName>
                                        </p:attrNameLst>
                                      </p:cBhvr>
                                      <p:tavLst>
                                        <p:tav tm="0">
                                          <p:val>
                                            <p:strVal val="ppt_x"/>
                                          </p:val>
                                        </p:tav>
                                        <p:tav tm="100000">
                                          <p:val>
                                            <p:strVal val="ppt_x-.2"/>
                                          </p:val>
                                        </p:tav>
                                      </p:tavLst>
                                    </p:anim>
                                    <p:anim calcmode="lin" valueType="num">
                                      <p:cBhvr>
                                        <p:cTn id="24" dur="1000"/>
                                        <p:tgtEl>
                                          <p:spTgt spid="17"/>
                                        </p:tgtEl>
                                        <p:attrNameLst>
                                          <p:attrName>ppt_y</p:attrName>
                                        </p:attrNameLst>
                                      </p:cBhvr>
                                      <p:tavLst>
                                        <p:tav tm="0">
                                          <p:val>
                                            <p:strVal val="ppt_y"/>
                                          </p:val>
                                        </p:tav>
                                        <p:tav tm="100000">
                                          <p:val>
                                            <p:strVal val="ppt_y"/>
                                          </p:val>
                                        </p:tav>
                                      </p:tavLst>
                                    </p:anim>
                                    <p:animEffect transition="out" filter="fade">
                                      <p:cBhvr>
                                        <p:cTn id="25" dur="1000"/>
                                        <p:tgtEl>
                                          <p:spTgt spid="17"/>
                                        </p:tgtEl>
                                      </p:cBhvr>
                                    </p:animEffect>
                                    <p:set>
                                      <p:cBhvr>
                                        <p:cTn id="26" dur="1" fill="hold">
                                          <p:stCondLst>
                                            <p:cond delay="999"/>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ppt_x</p:attrName>
                                        </p:attrNameLst>
                                      </p:cBhvr>
                                      <p:tavLst>
                                        <p:tav tm="0">
                                          <p:val>
                                            <p:strVal val="#ppt_x-.2"/>
                                          </p:val>
                                        </p:tav>
                                        <p:tav tm="100000">
                                          <p:val>
                                            <p:strVal val="#ppt_x"/>
                                          </p:val>
                                        </p:tav>
                                      </p:tavLst>
                                    </p:anim>
                                    <p:anim calcmode="lin" valueType="num">
                                      <p:cBhvr>
                                        <p:cTn id="32"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33" dur="1000"/>
                                        <p:tgtEl>
                                          <p:spTgt spid="20"/>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1000" fill="hold"/>
                                        <p:tgtEl>
                                          <p:spTgt spid="19"/>
                                        </p:tgtEl>
                                        <p:attrNameLst>
                                          <p:attrName>ppt_x</p:attrName>
                                        </p:attrNameLst>
                                      </p:cBhvr>
                                      <p:tavLst>
                                        <p:tav tm="0">
                                          <p:val>
                                            <p:strVal val="#ppt_x-.2"/>
                                          </p:val>
                                        </p:tav>
                                        <p:tav tm="100000">
                                          <p:val>
                                            <p:strVal val="#ppt_x"/>
                                          </p:val>
                                        </p:tav>
                                      </p:tavLst>
                                    </p:anim>
                                    <p:anim calcmode="lin" valueType="num">
                                      <p:cBhvr>
                                        <p:cTn id="37"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xit" presetSubtype="0" fill="hold" nodeType="clickEffect">
                                  <p:stCondLst>
                                    <p:cond delay="0"/>
                                  </p:stCondLst>
                                  <p:childTnLst>
                                    <p:anim calcmode="lin" valueType="num">
                                      <p:cBhvr>
                                        <p:cTn id="42" dur="1000"/>
                                        <p:tgtEl>
                                          <p:spTgt spid="20"/>
                                        </p:tgtEl>
                                        <p:attrNameLst>
                                          <p:attrName>ppt_x</p:attrName>
                                        </p:attrNameLst>
                                      </p:cBhvr>
                                      <p:tavLst>
                                        <p:tav tm="0">
                                          <p:val>
                                            <p:strVal val="ppt_x"/>
                                          </p:val>
                                        </p:tav>
                                        <p:tav tm="100000">
                                          <p:val>
                                            <p:strVal val="ppt_x-.2"/>
                                          </p:val>
                                        </p:tav>
                                      </p:tavLst>
                                    </p:anim>
                                    <p:anim calcmode="lin" valueType="num">
                                      <p:cBhvr>
                                        <p:cTn id="43" dur="1000"/>
                                        <p:tgtEl>
                                          <p:spTgt spid="20"/>
                                        </p:tgtEl>
                                        <p:attrNameLst>
                                          <p:attrName>ppt_y</p:attrName>
                                        </p:attrNameLst>
                                      </p:cBhvr>
                                      <p:tavLst>
                                        <p:tav tm="0">
                                          <p:val>
                                            <p:strVal val="ppt_y"/>
                                          </p:val>
                                        </p:tav>
                                        <p:tav tm="100000">
                                          <p:val>
                                            <p:strVal val="ppt_y"/>
                                          </p:val>
                                        </p:tav>
                                      </p:tavLst>
                                    </p:anim>
                                    <p:animEffect transition="out" filter="fade">
                                      <p:cBhvr>
                                        <p:cTn id="44" dur="1000"/>
                                        <p:tgtEl>
                                          <p:spTgt spid="20"/>
                                        </p:tgtEl>
                                      </p:cBhvr>
                                    </p:animEffect>
                                    <p:set>
                                      <p:cBhvr>
                                        <p:cTn id="45" dur="1" fill="hold">
                                          <p:stCondLst>
                                            <p:cond delay="999"/>
                                          </p:stCondLst>
                                        </p:cTn>
                                        <p:tgtEl>
                                          <p:spTgt spid="20"/>
                                        </p:tgtEl>
                                        <p:attrNameLst>
                                          <p:attrName>style.visibility</p:attrName>
                                        </p:attrNameLst>
                                      </p:cBhvr>
                                      <p:to>
                                        <p:strVal val="hidden"/>
                                      </p:to>
                                    </p:set>
                                  </p:childTnLst>
                                </p:cTn>
                              </p:par>
                              <p:par>
                                <p:cTn id="46" presetID="29" presetClass="exit" presetSubtype="0" fill="hold" grpId="1" nodeType="withEffect">
                                  <p:stCondLst>
                                    <p:cond delay="0"/>
                                  </p:stCondLst>
                                  <p:childTnLst>
                                    <p:anim calcmode="lin" valueType="num">
                                      <p:cBhvr>
                                        <p:cTn id="47" dur="1000"/>
                                        <p:tgtEl>
                                          <p:spTgt spid="19"/>
                                        </p:tgtEl>
                                        <p:attrNameLst>
                                          <p:attrName>ppt_x</p:attrName>
                                        </p:attrNameLst>
                                      </p:cBhvr>
                                      <p:tavLst>
                                        <p:tav tm="0">
                                          <p:val>
                                            <p:strVal val="ppt_x"/>
                                          </p:val>
                                        </p:tav>
                                        <p:tav tm="100000">
                                          <p:val>
                                            <p:strVal val="ppt_x-.2"/>
                                          </p:val>
                                        </p:tav>
                                      </p:tavLst>
                                    </p:anim>
                                    <p:anim calcmode="lin" valueType="num">
                                      <p:cBhvr>
                                        <p:cTn id="48" dur="1000"/>
                                        <p:tgtEl>
                                          <p:spTgt spid="19"/>
                                        </p:tgtEl>
                                        <p:attrNameLst>
                                          <p:attrName>ppt_y</p:attrName>
                                        </p:attrNameLst>
                                      </p:cBhvr>
                                      <p:tavLst>
                                        <p:tav tm="0">
                                          <p:val>
                                            <p:strVal val="ppt_y"/>
                                          </p:val>
                                        </p:tav>
                                        <p:tav tm="100000">
                                          <p:val>
                                            <p:strVal val="ppt_y"/>
                                          </p:val>
                                        </p:tav>
                                      </p:tavLst>
                                    </p:anim>
                                    <p:animEffect transition="out" filter="fade">
                                      <p:cBhvr>
                                        <p:cTn id="49" dur="1000"/>
                                        <p:tgtEl>
                                          <p:spTgt spid="19"/>
                                        </p:tgtEl>
                                      </p:cBhvr>
                                    </p:animEffect>
                                    <p:set>
                                      <p:cBhvr>
                                        <p:cTn id="50" dur="1" fill="hold">
                                          <p:stCondLst>
                                            <p:cond delay="999"/>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9" presetClass="entr" presetSubtype="0" fill="hold" nodeType="clickEffect">
                                  <p:stCondLst>
                                    <p:cond delay="0"/>
                                  </p:stCondLst>
                                  <p:childTnLst>
                                    <p:set>
                                      <p:cBhvr>
                                        <p:cTn id="54" dur="1" fill="hold">
                                          <p:stCondLst>
                                            <p:cond delay="0"/>
                                          </p:stCondLst>
                                        </p:cTn>
                                        <p:tgtEl>
                                          <p:spTgt spid="13">
                                            <p:txEl>
                                              <p:pRg st="0" end="0"/>
                                            </p:txEl>
                                          </p:spTgt>
                                        </p:tgtEl>
                                        <p:attrNameLst>
                                          <p:attrName>style.visibility</p:attrName>
                                        </p:attrNameLst>
                                      </p:cBhvr>
                                      <p:to>
                                        <p:strVal val="visible"/>
                                      </p:to>
                                    </p:set>
                                    <p:anim calcmode="lin" valueType="num">
                                      <p:cBhvr>
                                        <p:cTn id="55" dur="1000" fill="hold"/>
                                        <p:tgtEl>
                                          <p:spTgt spid="13">
                                            <p:txEl>
                                              <p:pRg st="0" end="0"/>
                                            </p:txEl>
                                          </p:spTgt>
                                        </p:tgtEl>
                                        <p:attrNameLst>
                                          <p:attrName>ppt_x</p:attrName>
                                        </p:attrNameLst>
                                      </p:cBhvr>
                                      <p:tavLst>
                                        <p:tav tm="0">
                                          <p:val>
                                            <p:strVal val="#ppt_x-.2"/>
                                          </p:val>
                                        </p:tav>
                                        <p:tav tm="100000">
                                          <p:val>
                                            <p:strVal val="#ppt_x"/>
                                          </p:val>
                                        </p:tav>
                                      </p:tavLst>
                                    </p:anim>
                                    <p:anim calcmode="lin" valueType="num">
                                      <p:cBhvr>
                                        <p:cTn id="56" dur="1000" fill="hold"/>
                                        <p:tgtEl>
                                          <p:spTgt spid="1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57" dur="1000"/>
                                        <p:tgtEl>
                                          <p:spTgt spid="13">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9" presetClass="entr" presetSubtype="0" fill="hold" nodeType="clickEffect">
                                  <p:stCondLst>
                                    <p:cond delay="0"/>
                                  </p:stCondLst>
                                  <p:childTnLst>
                                    <p:set>
                                      <p:cBhvr>
                                        <p:cTn id="61" dur="1" fill="hold">
                                          <p:stCondLst>
                                            <p:cond delay="0"/>
                                          </p:stCondLst>
                                        </p:cTn>
                                        <p:tgtEl>
                                          <p:spTgt spid="13">
                                            <p:txEl>
                                              <p:pRg st="1" end="1"/>
                                            </p:txEl>
                                          </p:spTgt>
                                        </p:tgtEl>
                                        <p:attrNameLst>
                                          <p:attrName>style.visibility</p:attrName>
                                        </p:attrNameLst>
                                      </p:cBhvr>
                                      <p:to>
                                        <p:strVal val="visible"/>
                                      </p:to>
                                    </p:set>
                                    <p:anim calcmode="lin" valueType="num">
                                      <p:cBhvr>
                                        <p:cTn id="62" dur="1000" fill="hold"/>
                                        <p:tgtEl>
                                          <p:spTgt spid="13">
                                            <p:txEl>
                                              <p:pRg st="1" end="1"/>
                                            </p:txEl>
                                          </p:spTgt>
                                        </p:tgtEl>
                                        <p:attrNameLst>
                                          <p:attrName>ppt_x</p:attrName>
                                        </p:attrNameLst>
                                      </p:cBhvr>
                                      <p:tavLst>
                                        <p:tav tm="0">
                                          <p:val>
                                            <p:strVal val="#ppt_x-.2"/>
                                          </p:val>
                                        </p:tav>
                                        <p:tav tm="100000">
                                          <p:val>
                                            <p:strVal val="#ppt_x"/>
                                          </p:val>
                                        </p:tav>
                                      </p:tavLst>
                                    </p:anim>
                                    <p:anim calcmode="lin" valueType="num">
                                      <p:cBhvr>
                                        <p:cTn id="63" dur="1000" fill="hold"/>
                                        <p:tgtEl>
                                          <p:spTgt spid="1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64" dur="1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9" grpId="0" animBg="1"/>
      <p:bldP spid="1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a16="http://schemas.microsoft.com/office/drawing/2014/main" id="{83943E22-6FC5-4857-96F1-DB4BDF369685}"/>
              </a:ext>
            </a:extLst>
          </p:cNvPr>
          <p:cNvSpPr/>
          <p:nvPr/>
        </p:nvSpPr>
        <p:spPr>
          <a:xfrm>
            <a:off x="212765" y="1719454"/>
            <a:ext cx="5095505" cy="1023746"/>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i="1">
                <a:solidFill>
                  <a:srgbClr val="0000FF"/>
                </a:solidFill>
                <a:cs typeface="Arial" pitchFamily="34" charset="0"/>
              </a:rPr>
              <a:t> 	 Kể tên một số khoáng sản ở Việt Nam mà em biết.</a:t>
            </a:r>
          </a:p>
        </p:txBody>
      </p:sp>
      <p:pic>
        <p:nvPicPr>
          <p:cNvPr id="12" name="Picture 2" descr="Để con học tốt Toán- cha mẹ cần làm gì">
            <a:extLst>
              <a:ext uri="{FF2B5EF4-FFF2-40B4-BE49-F238E27FC236}">
                <a16:creationId xmlns:a16="http://schemas.microsoft.com/office/drawing/2014/main" id="{30E339FD-B5B7-4C8C-874E-5CF7938C21D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138" r="64164" b="8611"/>
          <a:stretch/>
        </p:blipFill>
        <p:spPr bwMode="auto">
          <a:xfrm>
            <a:off x="201881" y="1389416"/>
            <a:ext cx="696040" cy="87356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7CF9C1B9-5B07-4E06-84E0-8DA3DF16C35A}"/>
              </a:ext>
            </a:extLst>
          </p:cNvPr>
          <p:cNvSpPr txBox="1"/>
          <p:nvPr/>
        </p:nvSpPr>
        <p:spPr>
          <a:xfrm>
            <a:off x="5415148" y="4776348"/>
            <a:ext cx="3728852" cy="369332"/>
          </a:xfrm>
          <a:prstGeom prst="rect">
            <a:avLst/>
          </a:prstGeom>
          <a:noFill/>
          <a:ln>
            <a:solidFill>
              <a:srgbClr val="0000FF"/>
            </a:solidFill>
          </a:ln>
        </p:spPr>
        <p:txBody>
          <a:bodyPr wrap="square" rtlCol="0">
            <a:spAutoFit/>
          </a:bodyPr>
          <a:lstStyle/>
          <a:p>
            <a:pPr algn="ctr"/>
            <a:r>
              <a:rPr lang="en-US" sz="1800">
                <a:solidFill>
                  <a:srgbClr val="0000FF"/>
                </a:solidFill>
                <a:latin typeface="Arial" panose="020B0604020202020204" pitchFamily="34" charset="0"/>
                <a:cs typeface="Arial" panose="020B0604020202020204" pitchFamily="34" charset="0"/>
              </a:rPr>
              <a:t>L</a:t>
            </a:r>
            <a:r>
              <a:rPr lang="vi-VN" sz="1800">
                <a:solidFill>
                  <a:srgbClr val="0000FF"/>
                </a:solidFill>
                <a:latin typeface="Arial" panose="020B0604020202020204" pitchFamily="34" charset="0"/>
                <a:cs typeface="Arial" panose="020B0604020202020204" pitchFamily="34" charset="0"/>
              </a:rPr>
              <a:t>ư</a:t>
            </a:r>
            <a:r>
              <a:rPr lang="en-US" sz="1800">
                <a:solidFill>
                  <a:srgbClr val="0000FF"/>
                </a:solidFill>
                <a:latin typeface="Arial" panose="020B0604020202020204" pitchFamily="34" charset="0"/>
                <a:cs typeface="Arial" panose="020B0604020202020204" pitchFamily="34" charset="0"/>
              </a:rPr>
              <a:t>ợc đồ khoáng sản Việt </a:t>
            </a:r>
            <a:r>
              <a:rPr lang="en-US" sz="1800" dirty="0">
                <a:solidFill>
                  <a:srgbClr val="0000FF"/>
                </a:solidFill>
                <a:latin typeface="Arial" panose="020B0604020202020204" pitchFamily="34" charset="0"/>
                <a:cs typeface="Arial" panose="020B0604020202020204" pitchFamily="34" charset="0"/>
              </a:rPr>
              <a:t>Nam</a:t>
            </a:r>
          </a:p>
        </p:txBody>
      </p:sp>
      <p:pic>
        <p:nvPicPr>
          <p:cNvPr id="8" name="Picture 7">
            <a:extLst>
              <a:ext uri="{FF2B5EF4-FFF2-40B4-BE49-F238E27FC236}">
                <a16:creationId xmlns:a16="http://schemas.microsoft.com/office/drawing/2014/main" id="{A0CCD4A6-9A16-46C6-BB0D-E10C18B1EFCA}"/>
              </a:ext>
            </a:extLst>
          </p:cNvPr>
          <p:cNvPicPr>
            <a:picLocks noChangeAspect="1"/>
          </p:cNvPicPr>
          <p:nvPr/>
        </p:nvPicPr>
        <p:blipFill rotWithShape="1">
          <a:blip r:embed="rId4"/>
          <a:srcRect l="39643" t="22119" r="40833" b="28877"/>
          <a:stretch/>
        </p:blipFill>
        <p:spPr>
          <a:xfrm>
            <a:off x="5415148" y="700644"/>
            <a:ext cx="3706932" cy="4085112"/>
          </a:xfrm>
          <a:prstGeom prst="rect">
            <a:avLst/>
          </a:prstGeom>
          <a:ln>
            <a:solidFill>
              <a:srgbClr val="0000FF"/>
            </a:solidFill>
          </a:ln>
        </p:spPr>
      </p:pic>
      <p:sp>
        <p:nvSpPr>
          <p:cNvPr id="14" name="TextBox 13"/>
          <p:cNvSpPr txBox="1"/>
          <p:nvPr/>
        </p:nvSpPr>
        <p:spPr>
          <a:xfrm>
            <a:off x="136571" y="962893"/>
            <a:ext cx="3722814" cy="469359"/>
          </a:xfrm>
          <a:prstGeom prst="rect">
            <a:avLst/>
          </a:prstGeom>
        </p:spPr>
        <p:txBody>
          <a:bodyPr wrap="none" lIns="68580" tIns="34290" rIns="68580" bIns="34290">
            <a:spAutoFit/>
          </a:bodyPr>
          <a:lstStyle/>
          <a:p>
            <a:pPr algn="just"/>
            <a:r>
              <a:rPr lang="en-US" sz="2600" b="1" i="1" u="sng">
                <a:solidFill>
                  <a:srgbClr val="002060"/>
                </a:solidFill>
                <a:cs typeface="Arial" pitchFamily="34" charset="0"/>
              </a:rPr>
              <a:t>a. Địa hình và khoáng sản</a:t>
            </a:r>
          </a:p>
        </p:txBody>
      </p:sp>
      <p:sp>
        <p:nvSpPr>
          <p:cNvPr id="10" name="TextBox 9"/>
          <p:cNvSpPr txBox="1"/>
          <p:nvPr/>
        </p:nvSpPr>
        <p:spPr>
          <a:xfrm>
            <a:off x="171450" y="9652"/>
            <a:ext cx="8789670" cy="515526"/>
          </a:xfrm>
          <a:prstGeom prst="rect">
            <a:avLst/>
          </a:prstGeom>
          <a:noFill/>
        </p:spPr>
        <p:txBody>
          <a:bodyPr wrap="square" lIns="68580" tIns="34290" rIns="68580" bIns="34290" rtlCol="0">
            <a:spAutoFit/>
          </a:bodyPr>
          <a:lstStyle/>
          <a:p>
            <a:pPr algn="ctr"/>
            <a:r>
              <a:rPr lang="en-US" sz="2900" b="1">
                <a:solidFill>
                  <a:srgbClr val="007A37"/>
                </a:solidFill>
                <a:latin typeface="Arial" pitchFamily="34" charset="0"/>
                <a:cs typeface="Arial" pitchFamily="34" charset="0"/>
              </a:rPr>
              <a:t>Bài 5. THIÊN NHIÊN CHÂU Á</a:t>
            </a:r>
          </a:p>
        </p:txBody>
      </p:sp>
      <p:sp>
        <p:nvSpPr>
          <p:cNvPr id="15" name="Rectangle 14"/>
          <p:cNvSpPr/>
          <p:nvPr/>
        </p:nvSpPr>
        <p:spPr>
          <a:xfrm>
            <a:off x="132446" y="604453"/>
            <a:ext cx="4062651" cy="469359"/>
          </a:xfrm>
          <a:prstGeom prst="rect">
            <a:avLst/>
          </a:prstGeom>
        </p:spPr>
        <p:txBody>
          <a:bodyPr wrap="none" lIns="68580" tIns="34290" rIns="68580" bIns="34290">
            <a:spAutoFit/>
          </a:bodyPr>
          <a:lstStyle/>
          <a:p>
            <a:pPr algn="just"/>
            <a:r>
              <a:rPr lang="en-US" sz="2600" b="1" u="sng">
                <a:solidFill>
                  <a:srgbClr val="002060"/>
                </a:solidFill>
                <a:cs typeface="Arial" pitchFamily="34" charset="0"/>
              </a:rPr>
              <a:t>2. Đặc điểm tự nhiên châu Á</a:t>
            </a:r>
            <a:endParaRPr lang="en-US" sz="2600" u="sng"/>
          </a:p>
        </p:txBody>
      </p:sp>
      <p:cxnSp>
        <p:nvCxnSpPr>
          <p:cNvPr id="16" name="Straight Connector 15">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par>
                                <p:cTn id="15" presetID="8"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1000"/>
                                        <p:tgtEl>
                                          <p:spTgt spid="8"/>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diamond(in)">
                                      <p:cBhvr>
                                        <p:cTn id="2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S\Desktop\Ảnh\z3521498681114_45977c2fab64eeb6696c14d21167a9d6.jpg"/>
          <p:cNvPicPr/>
          <p:nvPr/>
        </p:nvPicPr>
        <p:blipFill>
          <a:blip r:embed="rId2"/>
          <a:srcRect/>
          <a:stretch>
            <a:fillRect/>
          </a:stretch>
        </p:blipFill>
        <p:spPr bwMode="auto">
          <a:xfrm>
            <a:off x="1876301" y="225303"/>
            <a:ext cx="7109518" cy="4750457"/>
          </a:xfrm>
          <a:prstGeom prst="rect">
            <a:avLst/>
          </a:prstGeom>
          <a:noFill/>
          <a:ln w="9525">
            <a:solidFill>
              <a:srgbClr val="0000FF"/>
            </a:solidFill>
            <a:miter lim="800000"/>
            <a:headEnd/>
            <a:tailEnd/>
          </a:ln>
        </p:spPr>
      </p:pic>
      <p:sp>
        <p:nvSpPr>
          <p:cNvPr id="100353" name="Rectangle 1"/>
          <p:cNvSpPr>
            <a:spLocks noChangeArrowheads="1"/>
          </p:cNvSpPr>
          <p:nvPr/>
        </p:nvSpPr>
        <p:spPr bwMode="auto">
          <a:xfrm>
            <a:off x="142505" y="142500"/>
            <a:ext cx="1615045" cy="2845715"/>
          </a:xfrm>
          <a:prstGeom prst="rect">
            <a:avLst/>
          </a:prstGeom>
          <a:noFill/>
          <a:ln w="9525">
            <a:solidFill>
              <a:srgbClr val="0000FF"/>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69875" algn="ctr" defTabSz="914400" rtl="0" eaLnBrk="1" fontAlgn="base" latinLnBrk="0" hangingPunct="1">
              <a:lnSpc>
                <a:spcPct val="130000"/>
              </a:lnSpc>
              <a:spcBef>
                <a:spcPct val="0"/>
              </a:spcBef>
              <a:spcAft>
                <a:spcPct val="0"/>
              </a:spcAft>
              <a:buClrTx/>
              <a:buSzTx/>
              <a:buFontTx/>
              <a:buNone/>
              <a:tabLst/>
            </a:pPr>
            <a:r>
              <a:rPr kumimoji="0" lang="vi-VN" sz="2000" b="1" u="none" strike="noStrike" cap="none" normalizeH="0" baseline="0">
                <a:ln>
                  <a:noFill/>
                </a:ln>
                <a:solidFill>
                  <a:srgbClr val="FF0000"/>
                </a:solidFill>
                <a:effectLst/>
                <a:latin typeface="Tahoma" pitchFamily="34" charset="0"/>
                <a:ea typeface="Calibri" pitchFamily="34" charset="0"/>
                <a:cs typeface="Tahoma" pitchFamily="34" charset="0"/>
              </a:rPr>
              <a:t>*</a:t>
            </a:r>
            <a:r>
              <a:rPr kumimoji="0" lang="en-US" sz="2000" b="1" u="none" strike="noStrike" cap="none" normalizeH="0" baseline="0">
                <a:ln>
                  <a:noFill/>
                </a:ln>
                <a:solidFill>
                  <a:srgbClr val="FF0000"/>
                </a:solidFill>
                <a:effectLst/>
                <a:latin typeface="Tahoma" pitchFamily="34" charset="0"/>
                <a:ea typeface="Calibri" pitchFamily="34" charset="0"/>
                <a:cs typeface="Tahoma" pitchFamily="34" charset="0"/>
              </a:rPr>
              <a:t>Bài tập nhỏ: </a:t>
            </a:r>
            <a:r>
              <a:rPr kumimoji="0" lang="vi-VN" sz="2000" b="1" u="none" strike="noStrike" cap="none" normalizeH="0" baseline="0">
                <a:ln>
                  <a:noFill/>
                </a:ln>
                <a:solidFill>
                  <a:srgbClr val="FF0000"/>
                </a:solidFill>
                <a:effectLst/>
                <a:latin typeface="Tahoma" pitchFamily="34" charset="0"/>
                <a:ea typeface="Calibri" pitchFamily="34" charset="0"/>
                <a:cs typeface="Tahoma" pitchFamily="34" charset="0"/>
              </a:rPr>
              <a:t>Ghép các ô bên trái với các ô bên phải sao cho phù hợp:</a:t>
            </a:r>
            <a:endParaRPr kumimoji="0" lang="vi-VN" sz="2000" b="1" u="none" strike="noStrike" cap="none" normalizeH="0" baseline="0">
              <a:ln>
                <a:noFill/>
              </a:ln>
              <a:solidFill>
                <a:srgbClr val="FF0000"/>
              </a:solidFill>
              <a:effectLst/>
              <a:latin typeface="Tahoma" pitchFamily="34" charset="0"/>
              <a:cs typeface="Tahoma" pitchFamily="34" charset="0"/>
            </a:endParaRPr>
          </a:p>
        </p:txBody>
      </p:sp>
      <p:cxnSp>
        <p:nvCxnSpPr>
          <p:cNvPr id="6" name="Straight Connector 5"/>
          <p:cNvCxnSpPr/>
          <p:nvPr/>
        </p:nvCxnSpPr>
        <p:spPr>
          <a:xfrm rot="16200000" flipH="1">
            <a:off x="2867891" y="1478477"/>
            <a:ext cx="1781299" cy="81939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2456212" y="2753095"/>
            <a:ext cx="2650178" cy="84512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3281547" y="2818408"/>
            <a:ext cx="963885" cy="785755"/>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2861954" y="2311729"/>
            <a:ext cx="1741713" cy="7996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H="1" flipV="1">
            <a:off x="1995054" y="2274124"/>
            <a:ext cx="3497282" cy="872837"/>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aphicFrame>
        <p:nvGraphicFramePr>
          <p:cNvPr id="17" name="Table 16"/>
          <p:cNvGraphicFramePr>
            <a:graphicFrameLocks noGrp="1"/>
          </p:cNvGraphicFramePr>
          <p:nvPr/>
        </p:nvGraphicFramePr>
        <p:xfrm>
          <a:off x="184324" y="3391034"/>
          <a:ext cx="1549472" cy="865315"/>
        </p:xfrm>
        <a:graphic>
          <a:graphicData uri="http://schemas.openxmlformats.org/drawingml/2006/table">
            <a:tbl>
              <a:tblPr/>
              <a:tblGrid>
                <a:gridCol w="294813">
                  <a:extLst>
                    <a:ext uri="{9D8B030D-6E8A-4147-A177-3AD203B41FA5}">
                      <a16:colId xmlns:a16="http://schemas.microsoft.com/office/drawing/2014/main" val="20000"/>
                    </a:ext>
                  </a:extLst>
                </a:gridCol>
                <a:gridCol w="285866">
                  <a:extLst>
                    <a:ext uri="{9D8B030D-6E8A-4147-A177-3AD203B41FA5}">
                      <a16:colId xmlns:a16="http://schemas.microsoft.com/office/drawing/2014/main" val="20001"/>
                    </a:ext>
                  </a:extLst>
                </a:gridCol>
                <a:gridCol w="322931">
                  <a:extLst>
                    <a:ext uri="{9D8B030D-6E8A-4147-A177-3AD203B41FA5}">
                      <a16:colId xmlns:a16="http://schemas.microsoft.com/office/drawing/2014/main" val="20002"/>
                    </a:ext>
                  </a:extLst>
                </a:gridCol>
                <a:gridCol w="322931">
                  <a:extLst>
                    <a:ext uri="{9D8B030D-6E8A-4147-A177-3AD203B41FA5}">
                      <a16:colId xmlns:a16="http://schemas.microsoft.com/office/drawing/2014/main" val="20003"/>
                    </a:ext>
                  </a:extLst>
                </a:gridCol>
                <a:gridCol w="322931">
                  <a:extLst>
                    <a:ext uri="{9D8B030D-6E8A-4147-A177-3AD203B41FA5}">
                      <a16:colId xmlns:a16="http://schemas.microsoft.com/office/drawing/2014/main" val="20004"/>
                    </a:ext>
                  </a:extLst>
                </a:gridCol>
              </a:tblGrid>
              <a:tr h="0">
                <a:tc>
                  <a:txBody>
                    <a:bodyPr/>
                    <a:lstStyle/>
                    <a:p>
                      <a:pPr algn="ctr">
                        <a:lnSpc>
                          <a:spcPct val="120000"/>
                        </a:lnSpc>
                        <a:spcBef>
                          <a:spcPts val="600"/>
                        </a:spcBef>
                        <a:spcAft>
                          <a:spcPts val="0"/>
                        </a:spcAft>
                      </a:pPr>
                      <a:r>
                        <a:rPr lang="en-US" sz="2500" b="1">
                          <a:solidFill>
                            <a:srgbClr val="0000FF"/>
                          </a:solidFill>
                          <a:latin typeface="Tahoma" pitchFamily="34" charset="0"/>
                          <a:ea typeface="Cambria"/>
                          <a:cs typeface="Tahoma" pitchFamily="34" charset="0"/>
                        </a:rPr>
                        <a:t>1c</a:t>
                      </a:r>
                      <a:endParaRPr lang="en-US" sz="2500">
                        <a:solidFill>
                          <a:srgbClr val="0000FF"/>
                        </a:solidFill>
                        <a:latin typeface="Tahoma" pitchFamily="34" charset="0"/>
                        <a:ea typeface="Calibri"/>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Bef>
                          <a:spcPts val="600"/>
                        </a:spcBef>
                        <a:spcAft>
                          <a:spcPts val="0"/>
                        </a:spcAft>
                      </a:pPr>
                      <a:r>
                        <a:rPr lang="en-US" sz="2500" b="1">
                          <a:solidFill>
                            <a:srgbClr val="0000FF"/>
                          </a:solidFill>
                          <a:latin typeface="Tahoma" pitchFamily="34" charset="0"/>
                          <a:ea typeface="Cambria"/>
                          <a:cs typeface="Tahoma" pitchFamily="34" charset="0"/>
                        </a:rPr>
                        <a:t>2e</a:t>
                      </a:r>
                      <a:endParaRPr lang="en-US" sz="2500">
                        <a:solidFill>
                          <a:srgbClr val="0000FF"/>
                        </a:solidFill>
                        <a:latin typeface="Tahoma" pitchFamily="34" charset="0"/>
                        <a:ea typeface="Calibri"/>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Bef>
                          <a:spcPts val="600"/>
                        </a:spcBef>
                        <a:spcAft>
                          <a:spcPts val="0"/>
                        </a:spcAft>
                      </a:pPr>
                      <a:r>
                        <a:rPr lang="en-US" sz="2500" b="1">
                          <a:solidFill>
                            <a:srgbClr val="0000FF"/>
                          </a:solidFill>
                          <a:latin typeface="Tahoma" pitchFamily="34" charset="0"/>
                          <a:ea typeface="Cambria"/>
                          <a:cs typeface="Tahoma" pitchFamily="34" charset="0"/>
                        </a:rPr>
                        <a:t>3d</a:t>
                      </a:r>
                      <a:endParaRPr lang="en-US" sz="2500">
                        <a:solidFill>
                          <a:srgbClr val="0000FF"/>
                        </a:solidFill>
                        <a:latin typeface="Tahoma" pitchFamily="34" charset="0"/>
                        <a:ea typeface="Calibri"/>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Bef>
                          <a:spcPts val="600"/>
                        </a:spcBef>
                        <a:spcAft>
                          <a:spcPts val="0"/>
                        </a:spcAft>
                      </a:pPr>
                      <a:r>
                        <a:rPr lang="en-US" sz="2500" b="1">
                          <a:solidFill>
                            <a:srgbClr val="0000FF"/>
                          </a:solidFill>
                          <a:latin typeface="Tahoma" pitchFamily="34" charset="0"/>
                          <a:ea typeface="Cambria"/>
                          <a:cs typeface="Tahoma" pitchFamily="34" charset="0"/>
                        </a:rPr>
                        <a:t>4b</a:t>
                      </a:r>
                      <a:endParaRPr lang="en-US" sz="2500">
                        <a:solidFill>
                          <a:srgbClr val="0000FF"/>
                        </a:solidFill>
                        <a:latin typeface="Tahoma" pitchFamily="34" charset="0"/>
                        <a:ea typeface="Calibri"/>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Bef>
                          <a:spcPts val="600"/>
                        </a:spcBef>
                        <a:spcAft>
                          <a:spcPts val="0"/>
                        </a:spcAft>
                      </a:pPr>
                      <a:r>
                        <a:rPr lang="en-US" sz="2500" b="1">
                          <a:solidFill>
                            <a:srgbClr val="0000FF"/>
                          </a:solidFill>
                          <a:latin typeface="Tahoma" pitchFamily="34" charset="0"/>
                          <a:ea typeface="Cambria"/>
                          <a:cs typeface="Tahoma" pitchFamily="34" charset="0"/>
                        </a:rPr>
                        <a:t>5a</a:t>
                      </a:r>
                      <a:endParaRPr lang="en-US" sz="2500">
                        <a:solidFill>
                          <a:srgbClr val="0000FF"/>
                        </a:solidFill>
                        <a:latin typeface="Tahoma" pitchFamily="34" charset="0"/>
                        <a:ea typeface="Calibri"/>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100353"/>
                                        </p:tgtEl>
                                        <p:attrNameLst>
                                          <p:attrName>style.visibility</p:attrName>
                                        </p:attrNameLst>
                                      </p:cBhvr>
                                      <p:to>
                                        <p:strVal val="visible"/>
                                      </p:to>
                                    </p:set>
                                    <p:animEffect transition="in" filter="diamond(out)">
                                      <p:cBhvr>
                                        <p:cTn id="7" dur="1000"/>
                                        <p:tgtEl>
                                          <p:spTgt spid="100353"/>
                                        </p:tgtEl>
                                      </p:cBhvr>
                                    </p:animEffect>
                                  </p:childTnLst>
                                </p:cTn>
                              </p:par>
                              <p:par>
                                <p:cTn id="8" presetID="8" presetClass="entr" presetSubtype="3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amond(out)">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xit" presetSubtype="32" fill="hold" nodeType="clickEffect">
                                  <p:stCondLst>
                                    <p:cond delay="0"/>
                                  </p:stCondLst>
                                  <p:childTnLst>
                                    <p:animEffect transition="out" filter="diamond(out)">
                                      <p:cBhvr>
                                        <p:cTn id="19" dur="1000"/>
                                        <p:tgtEl>
                                          <p:spTgt spid="6"/>
                                        </p:tgtEl>
                                      </p:cBhvr>
                                    </p:animEffect>
                                    <p:set>
                                      <p:cBhvr>
                                        <p:cTn id="20" dur="1" fill="hold">
                                          <p:stCondLst>
                                            <p:cond delay="9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amond(in)">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xit" presetSubtype="32" fill="hold" nodeType="clickEffect">
                                  <p:stCondLst>
                                    <p:cond delay="0"/>
                                  </p:stCondLst>
                                  <p:childTnLst>
                                    <p:animEffect transition="out" filter="diamond(out)">
                                      <p:cBhvr>
                                        <p:cTn id="29" dur="1000"/>
                                        <p:tgtEl>
                                          <p:spTgt spid="7"/>
                                        </p:tgtEl>
                                      </p:cBhvr>
                                    </p:animEffect>
                                    <p:set>
                                      <p:cBhvr>
                                        <p:cTn id="30" dur="1" fill="hold">
                                          <p:stCondLst>
                                            <p:cond delay="9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diamond(in)">
                                      <p:cBhvr>
                                        <p:cTn id="35" dur="1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xit" presetSubtype="16" fill="hold" nodeType="clickEffect">
                                  <p:stCondLst>
                                    <p:cond delay="0"/>
                                  </p:stCondLst>
                                  <p:childTnLst>
                                    <p:animEffect transition="out" filter="diamond(in)">
                                      <p:cBhvr>
                                        <p:cTn id="39" dur="1000"/>
                                        <p:tgtEl>
                                          <p:spTgt spid="9"/>
                                        </p:tgtEl>
                                      </p:cBhvr>
                                    </p:animEffect>
                                    <p:set>
                                      <p:cBhvr>
                                        <p:cTn id="40" dur="1" fill="hold">
                                          <p:stCondLst>
                                            <p:cond delay="999"/>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8" presetClass="entr" presetSubtype="32"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diamond(out)">
                                      <p:cBhvr>
                                        <p:cTn id="45" dur="10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8" presetClass="exit" presetSubtype="16" fill="hold" nodeType="clickEffect">
                                  <p:stCondLst>
                                    <p:cond delay="0"/>
                                  </p:stCondLst>
                                  <p:childTnLst>
                                    <p:animEffect transition="out" filter="diamond(in)">
                                      <p:cBhvr>
                                        <p:cTn id="49" dur="1000"/>
                                        <p:tgtEl>
                                          <p:spTgt spid="12"/>
                                        </p:tgtEl>
                                      </p:cBhvr>
                                    </p:animEffect>
                                    <p:set>
                                      <p:cBhvr>
                                        <p:cTn id="50" dur="1" fill="hold">
                                          <p:stCondLst>
                                            <p:cond delay="9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8" presetClass="entr" presetSubtype="16"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diamond(in)">
                                      <p:cBhvr>
                                        <p:cTn id="55" dur="10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8" presetClass="exit" presetSubtype="16" fill="hold" nodeType="clickEffect">
                                  <p:stCondLst>
                                    <p:cond delay="0"/>
                                  </p:stCondLst>
                                  <p:childTnLst>
                                    <p:animEffect transition="out" filter="diamond(in)">
                                      <p:cBhvr>
                                        <p:cTn id="59" dur="1000"/>
                                        <p:tgtEl>
                                          <p:spTgt spid="13"/>
                                        </p:tgtEl>
                                      </p:cBhvr>
                                    </p:animEffect>
                                    <p:set>
                                      <p:cBhvr>
                                        <p:cTn id="60" dur="1" fill="hold">
                                          <p:stCondLst>
                                            <p:cond delay="999"/>
                                          </p:stCondLst>
                                        </p:cTn>
                                        <p:tgtEl>
                                          <p:spTgt spid="1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9" presetClass="entr" presetSubtype="0"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1000" fill="hold"/>
                                        <p:tgtEl>
                                          <p:spTgt spid="17"/>
                                        </p:tgtEl>
                                        <p:attrNameLst>
                                          <p:attrName>ppt_x</p:attrName>
                                        </p:attrNameLst>
                                      </p:cBhvr>
                                      <p:tavLst>
                                        <p:tav tm="0">
                                          <p:val>
                                            <p:strVal val="#ppt_x-.2"/>
                                          </p:val>
                                        </p:tav>
                                        <p:tav tm="100000">
                                          <p:val>
                                            <p:strVal val="#ppt_x"/>
                                          </p:val>
                                        </p:tav>
                                      </p:tavLst>
                                    </p:anim>
                                    <p:anim calcmode="lin" valueType="num">
                                      <p:cBhvr>
                                        <p:cTn id="66"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6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C_Giai_doan_khai_thac">
            <a:extLst>
              <a:ext uri="{FF2B5EF4-FFF2-40B4-BE49-F238E27FC236}">
                <a16:creationId xmlns:a16="http://schemas.microsoft.com/office/drawing/2014/main" id="{A9512F2F-F94C-43C7-B659-139037FB2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04" y="57150"/>
            <a:ext cx="4429496" cy="25717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6" descr="clip_image001%25255B4%25255D">
            <a:extLst>
              <a:ext uri="{FF2B5EF4-FFF2-40B4-BE49-F238E27FC236}">
                <a16:creationId xmlns:a16="http://schemas.microsoft.com/office/drawing/2014/main" id="{D4157619-C1B0-426E-9896-252E65D72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1899" y="2686050"/>
            <a:ext cx="4339597" cy="24574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7" descr="images366037_mo_da_suoi_vien">
            <a:extLst>
              <a:ext uri="{FF2B5EF4-FFF2-40B4-BE49-F238E27FC236}">
                <a16:creationId xmlns:a16="http://schemas.microsoft.com/office/drawing/2014/main" id="{AEF92F75-CB6A-43E6-99F4-70046013E0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504" y="2686050"/>
            <a:ext cx="4429496" cy="24574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5" descr="images899841_images858461_vang_danh_1">
            <a:extLst>
              <a:ext uri="{FF2B5EF4-FFF2-40B4-BE49-F238E27FC236}">
                <a16:creationId xmlns:a16="http://schemas.microsoft.com/office/drawing/2014/main" id="{C624A304-4C4F-433C-A9B6-F5B89A2123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1899" y="57150"/>
            <a:ext cx="4339597" cy="25717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8860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6571" y="962893"/>
            <a:ext cx="3722814" cy="469359"/>
          </a:xfrm>
          <a:prstGeom prst="rect">
            <a:avLst/>
          </a:prstGeom>
        </p:spPr>
        <p:txBody>
          <a:bodyPr wrap="none" lIns="68580" tIns="34290" rIns="68580" bIns="34290">
            <a:spAutoFit/>
          </a:bodyPr>
          <a:lstStyle/>
          <a:p>
            <a:r>
              <a:rPr lang="en-US" sz="2600" b="1" i="1" u="sng">
                <a:solidFill>
                  <a:srgbClr val="002060"/>
                </a:solidFill>
                <a:cs typeface="Arial" pitchFamily="34" charset="0"/>
              </a:rPr>
              <a:t>a. Địa hình và khoáng sản</a:t>
            </a:r>
          </a:p>
        </p:txBody>
      </p:sp>
      <p:sp>
        <p:nvSpPr>
          <p:cNvPr id="14" name="Rectangle: Rounded Corners 7">
            <a:extLst>
              <a:ext uri="{FF2B5EF4-FFF2-40B4-BE49-F238E27FC236}">
                <a16:creationId xmlns:a16="http://schemas.microsoft.com/office/drawing/2014/main" id="{83943E22-6FC5-4857-96F1-DB4BDF369685}"/>
              </a:ext>
            </a:extLst>
          </p:cNvPr>
          <p:cNvSpPr/>
          <p:nvPr/>
        </p:nvSpPr>
        <p:spPr>
          <a:xfrm>
            <a:off x="127664" y="1591792"/>
            <a:ext cx="4539339" cy="1448291"/>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en-US" sz="2800" b="1" i="1">
                <a:solidFill>
                  <a:srgbClr val="0000FF"/>
                </a:solidFill>
                <a:cs typeface="Arial" pitchFamily="34" charset="0"/>
              </a:rPr>
              <a:t> 	Tài nguyên khoáng sản có ý nghĩa như thế nào đối với các nước châu Á?</a:t>
            </a:r>
          </a:p>
        </p:txBody>
      </p:sp>
      <p:pic>
        <p:nvPicPr>
          <p:cNvPr id="16" name="Picture 15">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94546" y="1337961"/>
            <a:ext cx="642954" cy="698258"/>
          </a:xfrm>
          <a:prstGeom prst="rect">
            <a:avLst/>
          </a:prstGeom>
        </p:spPr>
      </p:pic>
      <p:sp>
        <p:nvSpPr>
          <p:cNvPr id="19" name="Rectangle 18"/>
          <p:cNvSpPr/>
          <p:nvPr/>
        </p:nvSpPr>
        <p:spPr>
          <a:xfrm>
            <a:off x="130636" y="1359330"/>
            <a:ext cx="4536368" cy="2031325"/>
          </a:xfrm>
          <a:prstGeom prst="rect">
            <a:avLst/>
          </a:prstGeom>
        </p:spPr>
        <p:txBody>
          <a:bodyPr wrap="square">
            <a:spAutoFit/>
          </a:bodyPr>
          <a:lstStyle/>
          <a:p>
            <a:pPr algn="just">
              <a:lnSpc>
                <a:spcPct val="150000"/>
              </a:lnSpc>
            </a:pPr>
            <a:r>
              <a:rPr lang="pt-BR" sz="2800" b="1">
                <a:solidFill>
                  <a:srgbClr val="002060"/>
                </a:solidFill>
              </a:rPr>
              <a:t>- Khoáng sản có vai trò quan trọng đối với sự phát triển kinh tế nhiều nước.</a:t>
            </a:r>
            <a:endParaRPr lang="en-US" sz="2800" b="1">
              <a:solidFill>
                <a:srgbClr val="002060"/>
              </a:solidFill>
            </a:endParaRPr>
          </a:p>
        </p:txBody>
      </p:sp>
      <p:sp>
        <p:nvSpPr>
          <p:cNvPr id="17" name="TextBox 16"/>
          <p:cNvSpPr txBox="1"/>
          <p:nvPr/>
        </p:nvSpPr>
        <p:spPr>
          <a:xfrm>
            <a:off x="171450" y="9652"/>
            <a:ext cx="8789670" cy="515526"/>
          </a:xfrm>
          <a:prstGeom prst="rect">
            <a:avLst/>
          </a:prstGeom>
          <a:noFill/>
        </p:spPr>
        <p:txBody>
          <a:bodyPr wrap="square" lIns="68580" tIns="34290" rIns="68580" bIns="34290" rtlCol="0">
            <a:spAutoFit/>
          </a:bodyPr>
          <a:lstStyle/>
          <a:p>
            <a:pPr algn="ctr"/>
            <a:r>
              <a:rPr lang="en-US" sz="2900" b="1">
                <a:solidFill>
                  <a:srgbClr val="007A37"/>
                </a:solidFill>
                <a:latin typeface="Arial" pitchFamily="34" charset="0"/>
                <a:cs typeface="Arial" pitchFamily="34" charset="0"/>
              </a:rPr>
              <a:t>Bài 5. THIÊN NHIÊN CHÂU Á</a:t>
            </a:r>
          </a:p>
        </p:txBody>
      </p:sp>
      <p:sp>
        <p:nvSpPr>
          <p:cNvPr id="18" name="Rectangle 17"/>
          <p:cNvSpPr/>
          <p:nvPr/>
        </p:nvSpPr>
        <p:spPr>
          <a:xfrm>
            <a:off x="132446" y="604453"/>
            <a:ext cx="4062651" cy="469359"/>
          </a:xfrm>
          <a:prstGeom prst="rect">
            <a:avLst/>
          </a:prstGeom>
        </p:spPr>
        <p:txBody>
          <a:bodyPr wrap="none" lIns="68580" tIns="34290" rIns="68580" bIns="34290">
            <a:spAutoFit/>
          </a:bodyPr>
          <a:lstStyle/>
          <a:p>
            <a:r>
              <a:rPr lang="en-US" sz="2600" b="1" u="sng">
                <a:solidFill>
                  <a:srgbClr val="002060"/>
                </a:solidFill>
                <a:cs typeface="Arial" pitchFamily="34" charset="0"/>
              </a:rPr>
              <a:t>2. Đặc điểm tự nhiên châu Á</a:t>
            </a:r>
            <a:endParaRPr lang="en-US" sz="2600" u="sng"/>
          </a:p>
        </p:txBody>
      </p:sp>
      <p:cxnSp>
        <p:nvCxnSpPr>
          <p:cNvPr id="20" name="Straight Connector 19">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1" name="Picture 2" descr="C:\Users\PTS\Desktop\Ảnh\ae7b6c9b939d5cc3058c.jpg"/>
          <p:cNvPicPr>
            <a:picLocks noChangeAspect="1" noChangeArrowheads="1"/>
          </p:cNvPicPr>
          <p:nvPr/>
        </p:nvPicPr>
        <p:blipFill>
          <a:blip r:embed="rId4"/>
          <a:srcRect/>
          <a:stretch>
            <a:fillRect/>
          </a:stretch>
        </p:blipFill>
        <p:spPr bwMode="auto">
          <a:xfrm>
            <a:off x="4880757" y="605385"/>
            <a:ext cx="4073237" cy="4348115"/>
          </a:xfrm>
          <a:prstGeom prst="rect">
            <a:avLst/>
          </a:prstGeom>
          <a:noFill/>
          <a:ln>
            <a:solidFill>
              <a:srgbClr val="0000FF"/>
            </a:solidFill>
          </a:ln>
        </p:spPr>
      </p:pic>
      <p:sp>
        <p:nvSpPr>
          <p:cNvPr id="22" name="Rectangle 21"/>
          <p:cNvSpPr/>
          <p:nvPr/>
        </p:nvSpPr>
        <p:spPr>
          <a:xfrm>
            <a:off x="4880757" y="4722488"/>
            <a:ext cx="4101935"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a:solidFill>
                  <a:srgbClr val="0000FF"/>
                </a:solidFill>
              </a:rPr>
              <a:t>H.5.1. Bản đồ tự nhiên châu Á</a:t>
            </a:r>
            <a:endParaRPr lang="en-US" sz="1900">
              <a:solidFill>
                <a:srgbClr val="0000FF"/>
              </a:solidFill>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ppt_x</p:attrName>
                                        </p:attrNameLst>
                                      </p:cBhvr>
                                      <p:tavLst>
                                        <p:tav tm="0">
                                          <p:val>
                                            <p:strVal val="#ppt_x-.2"/>
                                          </p:val>
                                        </p:tav>
                                        <p:tav tm="100000">
                                          <p:val>
                                            <p:strVal val="#ppt_x"/>
                                          </p:val>
                                        </p:tav>
                                      </p:tavLst>
                                    </p:anim>
                                    <p:anim calcmode="lin" valueType="num">
                                      <p:cBhvr>
                                        <p:cTn id="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ppt_x</p:attrName>
                                        </p:attrNameLst>
                                      </p:cBhvr>
                                      <p:tavLst>
                                        <p:tav tm="0">
                                          <p:val>
                                            <p:strVal val="#ppt_x-.2"/>
                                          </p:val>
                                        </p:tav>
                                        <p:tav tm="100000">
                                          <p:val>
                                            <p:strVal val="#ppt_x"/>
                                          </p:val>
                                        </p:tav>
                                      </p:tavLst>
                                    </p:anim>
                                    <p:anim calcmode="lin" valueType="num">
                                      <p:cBhvr>
                                        <p:cTn id="1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16"/>
                                        </p:tgtEl>
                                        <p:attrNameLst>
                                          <p:attrName>ppt_x</p:attrName>
                                        </p:attrNameLst>
                                      </p:cBhvr>
                                      <p:tavLst>
                                        <p:tav tm="0">
                                          <p:val>
                                            <p:strVal val="ppt_x"/>
                                          </p:val>
                                        </p:tav>
                                        <p:tav tm="100000">
                                          <p:val>
                                            <p:strVal val="ppt_x-.2"/>
                                          </p:val>
                                        </p:tav>
                                      </p:tavLst>
                                    </p:anim>
                                    <p:anim calcmode="lin" valueType="num">
                                      <p:cBhvr>
                                        <p:cTn id="19" dur="1000"/>
                                        <p:tgtEl>
                                          <p:spTgt spid="16"/>
                                        </p:tgtEl>
                                        <p:attrNameLst>
                                          <p:attrName>ppt_y</p:attrName>
                                        </p:attrNameLst>
                                      </p:cBhvr>
                                      <p:tavLst>
                                        <p:tav tm="0">
                                          <p:val>
                                            <p:strVal val="ppt_y"/>
                                          </p:val>
                                        </p:tav>
                                        <p:tav tm="100000">
                                          <p:val>
                                            <p:strVal val="ppt_y"/>
                                          </p:val>
                                        </p:tav>
                                      </p:tavLst>
                                    </p:anim>
                                    <p:animEffect transition="out" filter="fade">
                                      <p:cBhvr>
                                        <p:cTn id="20" dur="1000"/>
                                        <p:tgtEl>
                                          <p:spTgt spid="16"/>
                                        </p:tgtEl>
                                      </p:cBhvr>
                                    </p:animEffect>
                                    <p:set>
                                      <p:cBhvr>
                                        <p:cTn id="21" dur="1" fill="hold">
                                          <p:stCondLst>
                                            <p:cond delay="999"/>
                                          </p:stCondLst>
                                        </p:cTn>
                                        <p:tgtEl>
                                          <p:spTgt spid="16"/>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14"/>
                                        </p:tgtEl>
                                        <p:attrNameLst>
                                          <p:attrName>ppt_x</p:attrName>
                                        </p:attrNameLst>
                                      </p:cBhvr>
                                      <p:tavLst>
                                        <p:tav tm="0">
                                          <p:val>
                                            <p:strVal val="ppt_x"/>
                                          </p:val>
                                        </p:tav>
                                        <p:tav tm="100000">
                                          <p:val>
                                            <p:strVal val="ppt_x-.2"/>
                                          </p:val>
                                        </p:tav>
                                      </p:tavLst>
                                    </p:anim>
                                    <p:anim calcmode="lin" valueType="num">
                                      <p:cBhvr>
                                        <p:cTn id="24" dur="1000"/>
                                        <p:tgtEl>
                                          <p:spTgt spid="14"/>
                                        </p:tgtEl>
                                        <p:attrNameLst>
                                          <p:attrName>ppt_y</p:attrName>
                                        </p:attrNameLst>
                                      </p:cBhvr>
                                      <p:tavLst>
                                        <p:tav tm="0">
                                          <p:val>
                                            <p:strVal val="ppt_y"/>
                                          </p:val>
                                        </p:tav>
                                        <p:tav tm="100000">
                                          <p:val>
                                            <p:strVal val="ppt_y"/>
                                          </p:val>
                                        </p:tav>
                                      </p:tavLst>
                                    </p:anim>
                                    <p:animEffect transition="out" filter="fade">
                                      <p:cBhvr>
                                        <p:cTn id="25" dur="1000"/>
                                        <p:tgtEl>
                                          <p:spTgt spid="14"/>
                                        </p:tgtEl>
                                      </p:cBhvr>
                                    </p:animEffect>
                                    <p:set>
                                      <p:cBhvr>
                                        <p:cTn id="26" dur="1" fill="hold">
                                          <p:stCondLst>
                                            <p:cond delay="9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ppt_x</p:attrName>
                                        </p:attrNameLst>
                                      </p:cBhvr>
                                      <p:tavLst>
                                        <p:tav tm="0">
                                          <p:val>
                                            <p:strVal val="#ppt_x-.2"/>
                                          </p:val>
                                        </p:tav>
                                        <p:tav tm="100000">
                                          <p:val>
                                            <p:strVal val="#ppt_x"/>
                                          </p:val>
                                        </p:tav>
                                      </p:tavLst>
                                    </p:anim>
                                    <p:anim calcmode="lin" valueType="num">
                                      <p:cBhvr>
                                        <p:cTn id="32"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3"/>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latin typeface="Calibri"/>
            </a:endParaRPr>
          </a:p>
        </p:txBody>
      </p:sp>
      <p:sp>
        <p:nvSpPr>
          <p:cNvPr id="5" name="TextBox 4"/>
          <p:cNvSpPr txBox="1"/>
          <p:nvPr/>
        </p:nvSpPr>
        <p:spPr>
          <a:xfrm>
            <a:off x="2579542" y="809409"/>
            <a:ext cx="4052456" cy="830997"/>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Quốc gia nào có thành phố đông dân nhất thế giới?</a:t>
            </a: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latin typeface="Calibri"/>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a:solidFill>
                  <a:prstClr val="black"/>
                </a:solidFill>
                <a:latin typeface="Times New Roman" pitchFamily="18" charset="0"/>
                <a:cs typeface="Times New Roman" pitchFamily="18" charset="0"/>
              </a:rPr>
              <a:t>Nhật Bản</a:t>
            </a:r>
          </a:p>
        </p:txBody>
      </p:sp>
      <p:pic>
        <p:nvPicPr>
          <p:cNvPr id="2" name="Picture 1">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129250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7" t="23775" r="29166" b="21182"/>
          <a:stretch>
            <a:fillRect/>
          </a:stretch>
        </p:blipFill>
        <p:spPr bwMode="auto">
          <a:xfrm>
            <a:off x="403623" y="190500"/>
            <a:ext cx="8740378" cy="5020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4FE511D-2CB7-4F71-A19D-CB7F358E0D54}"/>
              </a:ext>
            </a:extLst>
          </p:cNvPr>
          <p:cNvSpPr txBox="1">
            <a:spLocks noChangeArrowheads="1"/>
          </p:cNvSpPr>
          <p:nvPr/>
        </p:nvSpPr>
        <p:spPr bwMode="auto">
          <a:xfrm>
            <a:off x="2410678" y="708800"/>
            <a:ext cx="4512624" cy="684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lIns="68309" tIns="34154" rIns="68309" bIns="34154">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450"/>
              </a:spcBef>
              <a:buNone/>
            </a:pPr>
            <a:r>
              <a:rPr lang="en-US" altLang="en-US" sz="4000" b="1">
                <a:solidFill>
                  <a:srgbClr val="0000FF"/>
                </a:solidFill>
                <a:latin typeface="Arial" panose="020B0604020202020204" pitchFamily="34" charset="0"/>
                <a:ea typeface="Kids"/>
                <a:cs typeface="Arial" panose="020B0604020202020204" pitchFamily="34" charset="0"/>
              </a:rPr>
              <a:t>AI NHANH HƠN</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set>
                                      <p:cBhvr>
                                        <p:cTn id="7" dur="114" fill="hold">
                                          <p:stCondLst>
                                            <p:cond delay="0"/>
                                          </p:stCondLst>
                                        </p:cTn>
                                        <p:tgtEl>
                                          <p:spTgt spid="6"/>
                                        </p:tgtEl>
                                        <p:attrNameLst>
                                          <p:attrName>style.rotation</p:attrName>
                                        </p:attrNameLst>
                                      </p:cBhvr>
                                      <p:to>
                                        <p:strVal val="-45.0"/>
                                      </p:to>
                                    </p:set>
                                    <p:anim calcmode="lin" valueType="num">
                                      <p:cBhvr>
                                        <p:cTn id="8" dur="114" fill="hold">
                                          <p:stCondLst>
                                            <p:cond delay="114"/>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194771"/>
            <a:ext cx="9144000" cy="51435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5" name="Group 7">
            <a:extLst>
              <a:ext uri="{FF2B5EF4-FFF2-40B4-BE49-F238E27FC236}">
                <a16:creationId xmlns:a16="http://schemas.microsoft.com/office/drawing/2014/main" id="{37C7C91A-CDC1-4CE7-AC90-D111C03F75E6}"/>
              </a:ext>
            </a:extLst>
          </p:cNvPr>
          <p:cNvGrpSpPr/>
          <p:nvPr/>
        </p:nvGrpSpPr>
        <p:grpSpPr>
          <a:xfrm>
            <a:off x="2565542" y="116471"/>
            <a:ext cx="3611880" cy="72771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1" y="295768"/>
              <a:ext cx="6197599" cy="738664"/>
            </a:xfrm>
            <a:prstGeom prst="rect">
              <a:avLst/>
            </a:prstGeom>
            <a:grp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AI NHANH H</a:t>
              </a:r>
              <a:r>
                <a:rPr lang="vi-VN" sz="3000" b="1">
                  <a:solidFill>
                    <a:schemeClr val="bg1"/>
                  </a:solidFill>
                  <a:latin typeface="Arial" panose="020B0604020202020204" pitchFamily="34" charset="0"/>
                  <a:cs typeface="Arial" panose="020B0604020202020204" pitchFamily="34" charset="0"/>
                </a:rPr>
                <a:t>Ơ</a:t>
              </a:r>
              <a:r>
                <a:rPr lang="en-US" sz="3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335280" y="1051560"/>
            <a:ext cx="5715000" cy="100584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06680" y="811530"/>
            <a:ext cx="1310640" cy="48006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Câu 1</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762000" y="1617742"/>
            <a:ext cx="4945380" cy="1468359"/>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6766560" y="1472963"/>
            <a:ext cx="1996440" cy="100583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3809" y="1586064"/>
            <a:ext cx="531794" cy="680393"/>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6751721" y="1108443"/>
            <a:ext cx="544873" cy="364520"/>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7317858" y="1060331"/>
            <a:ext cx="530033" cy="300723"/>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7845231" y="988295"/>
            <a:ext cx="530033" cy="300723"/>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8414028" y="1021878"/>
            <a:ext cx="530033" cy="300723"/>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186424" y="3326094"/>
            <a:ext cx="6096531" cy="1320398"/>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650113" y="3895696"/>
            <a:ext cx="5754284" cy="484748"/>
          </a:xfrm>
          <a:prstGeom prst="rect">
            <a:avLst/>
          </a:prstGeom>
          <a:noFill/>
        </p:spPr>
        <p:txBody>
          <a:bodyPr wrap="square" lIns="68580" tIns="34290" rIns="68580" bIns="34290" rtlCol="0">
            <a:spAutoFit/>
          </a:bodyPr>
          <a:lstStyle/>
          <a:p>
            <a:pPr algn="ctr"/>
            <a:r>
              <a:rPr lang="en-US" sz="2700" b="1">
                <a:solidFill>
                  <a:srgbClr val="002060"/>
                </a:solidFill>
                <a:latin typeface="Arial" panose="020B0604020202020204" pitchFamily="34" charset="0"/>
                <a:cs typeface="Arial" panose="020B0604020202020204" pitchFamily="34" charset="0"/>
              </a:rPr>
              <a:t>Châu Âu và Châu Phi</a:t>
            </a:r>
          </a:p>
        </p:txBody>
      </p:sp>
      <p:sp>
        <p:nvSpPr>
          <p:cNvPr id="30" name="TextBox 29">
            <a:extLst>
              <a:ext uri="{FF2B5EF4-FFF2-40B4-BE49-F238E27FC236}">
                <a16:creationId xmlns:a16="http://schemas.microsoft.com/office/drawing/2014/main" id="{E648F82F-774D-4CA9-90FF-92E82FD2B825}"/>
              </a:ext>
            </a:extLst>
          </p:cNvPr>
          <p:cNvSpPr txBox="1"/>
          <p:nvPr/>
        </p:nvSpPr>
        <p:spPr>
          <a:xfrm>
            <a:off x="825274" y="1684031"/>
            <a:ext cx="4818832" cy="1238737"/>
          </a:xfrm>
          <a:prstGeom prst="rect">
            <a:avLst/>
          </a:prstGeom>
          <a:noFill/>
        </p:spPr>
        <p:txBody>
          <a:bodyPr wrap="square" lIns="68580" tIns="34290" rIns="68580" bIns="34290" rtlCol="0">
            <a:spAutoFit/>
          </a:bodyPr>
          <a:lstStyle/>
          <a:p>
            <a:pPr algn="just">
              <a:lnSpc>
                <a:spcPct val="150000"/>
              </a:lnSpc>
            </a:pPr>
            <a:r>
              <a:rPr lang="en-US" sz="2700" b="1">
                <a:solidFill>
                  <a:srgbClr val="FFFF00"/>
                </a:solidFill>
                <a:latin typeface="Arial" panose="020B0604020202020204" pitchFamily="34" charset="0"/>
                <a:cs typeface="Arial" panose="020B0604020202020204" pitchFamily="34" charset="0"/>
              </a:rPr>
              <a:t>Châu Á giáp với các châu lục nào?</a:t>
            </a: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8730821" y="4965991"/>
            <a:ext cx="276340" cy="1666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334424" y="3363285"/>
            <a:ext cx="1563961" cy="406519"/>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videoFile r:link="rId1"/>
            <p:extLst>
              <p:ext uri="{DAA4B4D4-6D71-4841-9C94-3DE7FCFB9230}">
                <p14:media xmlns:p14="http://schemas.microsoft.com/office/powerpoint/2010/main"/>
              </p:ext>
            </p:extLst>
          </p:nvPr>
        </p:nvPicPr>
        <p:blipFill>
          <a:blip r:embed="rId6" cstate="print"/>
          <a:stretch>
            <a:fillRect/>
          </a:stretch>
        </p:blipFill>
        <p:spPr>
          <a:xfrm>
            <a:off x="6871757" y="4942082"/>
            <a:ext cx="304800" cy="304800"/>
          </a:xfrm>
          <a:prstGeom prst="rect">
            <a:avLst/>
          </a:prstGeom>
        </p:spPr>
      </p:pic>
    </p:spTree>
    <p:extLst>
      <p:ext uri="{BB962C8B-B14F-4D97-AF65-F5344CB8AC3E}">
        <p14:creationId xmlns:p14="http://schemas.microsoft.com/office/powerpoint/2010/main" val="339100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3"/>
                </p:tgtEl>
              </p:cMediaNode>
            </p:video>
          </p:childTnLst>
        </p:cTn>
      </p:par>
    </p:tnLst>
    <p:bldLst>
      <p:bldP spid="25" grpId="0" animBg="1"/>
      <p:bldP spid="29" grpId="0"/>
      <p:bldP spid="30" grpId="0"/>
      <p:bldP spid="3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194771"/>
            <a:ext cx="9144000" cy="51435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5" name="Group 7">
            <a:extLst>
              <a:ext uri="{FF2B5EF4-FFF2-40B4-BE49-F238E27FC236}">
                <a16:creationId xmlns:a16="http://schemas.microsoft.com/office/drawing/2014/main" id="{37C7C91A-CDC1-4CE7-AC90-D111C03F75E6}"/>
              </a:ext>
            </a:extLst>
          </p:cNvPr>
          <p:cNvGrpSpPr/>
          <p:nvPr/>
        </p:nvGrpSpPr>
        <p:grpSpPr>
          <a:xfrm>
            <a:off x="2565542" y="116471"/>
            <a:ext cx="3611880" cy="72771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1" y="295768"/>
              <a:ext cx="6197599" cy="738664"/>
            </a:xfrm>
            <a:prstGeom prst="rect">
              <a:avLst/>
            </a:prstGeom>
            <a:grp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AI NHANH H</a:t>
              </a:r>
              <a:r>
                <a:rPr lang="vi-VN" sz="3000" b="1">
                  <a:solidFill>
                    <a:schemeClr val="bg1"/>
                  </a:solidFill>
                  <a:latin typeface="Arial" panose="020B0604020202020204" pitchFamily="34" charset="0"/>
                  <a:cs typeface="Arial" panose="020B0604020202020204" pitchFamily="34" charset="0"/>
                </a:rPr>
                <a:t>Ơ</a:t>
              </a:r>
              <a:r>
                <a:rPr lang="en-US" sz="3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335280" y="1051560"/>
            <a:ext cx="5715000" cy="100584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06680" y="811530"/>
            <a:ext cx="1310640" cy="48006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Câu 2</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762000" y="1617742"/>
            <a:ext cx="4945380" cy="1468359"/>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6766560" y="1472963"/>
            <a:ext cx="1996440" cy="100583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3809" y="1586064"/>
            <a:ext cx="531794" cy="680393"/>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6751721" y="1108443"/>
            <a:ext cx="544873" cy="364520"/>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7317858" y="1060331"/>
            <a:ext cx="530033" cy="300723"/>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7845231" y="988295"/>
            <a:ext cx="530033" cy="300723"/>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8414028" y="1021878"/>
            <a:ext cx="530033" cy="300723"/>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186424" y="3326094"/>
            <a:ext cx="6096531" cy="1320398"/>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650113" y="3895696"/>
            <a:ext cx="4250660" cy="484748"/>
          </a:xfrm>
          <a:prstGeom prst="rect">
            <a:avLst/>
          </a:prstGeom>
          <a:noFill/>
        </p:spPr>
        <p:txBody>
          <a:bodyPr wrap="square" lIns="68580" tIns="34290" rIns="68580" bIns="34290" rtlCol="0">
            <a:spAutoFit/>
          </a:bodyPr>
          <a:lstStyle/>
          <a:p>
            <a:pPr algn="ctr"/>
            <a:r>
              <a:rPr lang="en-US" sz="2700" b="1">
                <a:solidFill>
                  <a:srgbClr val="002060"/>
                </a:solidFill>
                <a:latin typeface="Arial" panose="020B0604020202020204" pitchFamily="34" charset="0"/>
                <a:cs typeface="Arial" panose="020B0604020202020204" pitchFamily="34" charset="0"/>
              </a:rPr>
              <a:t>Hi-ma-lay-a</a:t>
            </a:r>
          </a:p>
        </p:txBody>
      </p:sp>
      <p:sp>
        <p:nvSpPr>
          <p:cNvPr id="30" name="TextBox 29">
            <a:extLst>
              <a:ext uri="{FF2B5EF4-FFF2-40B4-BE49-F238E27FC236}">
                <a16:creationId xmlns:a16="http://schemas.microsoft.com/office/drawing/2014/main" id="{E648F82F-774D-4CA9-90FF-92E82FD2B825}"/>
              </a:ext>
            </a:extLst>
          </p:cNvPr>
          <p:cNvSpPr txBox="1"/>
          <p:nvPr/>
        </p:nvSpPr>
        <p:spPr>
          <a:xfrm>
            <a:off x="825274" y="1684031"/>
            <a:ext cx="4818832" cy="1238737"/>
          </a:xfrm>
          <a:prstGeom prst="rect">
            <a:avLst/>
          </a:prstGeom>
          <a:noFill/>
        </p:spPr>
        <p:txBody>
          <a:bodyPr wrap="square" lIns="68580" tIns="34290" rIns="68580" bIns="34290" rtlCol="0">
            <a:spAutoFit/>
          </a:bodyPr>
          <a:lstStyle/>
          <a:p>
            <a:pPr algn="just">
              <a:lnSpc>
                <a:spcPct val="150000"/>
              </a:lnSpc>
            </a:pPr>
            <a:r>
              <a:rPr lang="en-US" sz="2700" b="1">
                <a:solidFill>
                  <a:srgbClr val="FFFF00"/>
                </a:solidFill>
                <a:latin typeface="Arial" panose="020B0604020202020204" pitchFamily="34" charset="0"/>
                <a:cs typeface="Arial" panose="020B0604020202020204" pitchFamily="34" charset="0"/>
              </a:rPr>
              <a:t>Dãy núi cao nhất châu Á có tên là gì?</a:t>
            </a: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8763000" y="4891490"/>
            <a:ext cx="276340" cy="1666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334424" y="3363285"/>
            <a:ext cx="1563961" cy="406519"/>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9E891226-E122-46A1-8181-B5EB4188FDEF}"/>
              </a:ext>
            </a:extLst>
          </p:cNvPr>
          <p:cNvPicPr>
            <a:picLocks noChangeAspect="1"/>
          </p:cNvPicPr>
          <p:nvPr>
            <a:videoFile r:link="rId1"/>
            <p:extLst>
              <p:ext uri="{DAA4B4D4-6D71-4841-9C94-3DE7FCFB9230}">
                <p14:media xmlns:p14="http://schemas.microsoft.com/office/powerpoint/2010/main"/>
              </p:ext>
            </p:extLst>
          </p:nvPr>
        </p:nvPicPr>
        <p:blipFill>
          <a:blip r:embed="rId6" cstate="print"/>
          <a:stretch>
            <a:fillRect/>
          </a:stretch>
        </p:blipFill>
        <p:spPr>
          <a:xfrm>
            <a:off x="7165457" y="4920761"/>
            <a:ext cx="304800" cy="304800"/>
          </a:xfrm>
          <a:prstGeom prst="rect">
            <a:avLst/>
          </a:prstGeom>
        </p:spPr>
      </p:pic>
    </p:spTree>
    <p:extLst>
      <p:ext uri="{BB962C8B-B14F-4D97-AF65-F5344CB8AC3E}">
        <p14:creationId xmlns:p14="http://schemas.microsoft.com/office/powerpoint/2010/main" val="35890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3"/>
                </p:tgtEl>
              </p:cMediaNode>
            </p:video>
          </p:childTnLst>
        </p:cTn>
      </p:par>
    </p:tnLst>
    <p:bldLst>
      <p:bldP spid="25" grpId="0" animBg="1"/>
      <p:bldP spid="29" grpId="0"/>
      <p:bldP spid="30" grpId="0"/>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194771"/>
            <a:ext cx="9144000" cy="51435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5" name="Group 7">
            <a:extLst>
              <a:ext uri="{FF2B5EF4-FFF2-40B4-BE49-F238E27FC236}">
                <a16:creationId xmlns:a16="http://schemas.microsoft.com/office/drawing/2014/main" id="{37C7C91A-CDC1-4CE7-AC90-D111C03F75E6}"/>
              </a:ext>
            </a:extLst>
          </p:cNvPr>
          <p:cNvGrpSpPr/>
          <p:nvPr/>
        </p:nvGrpSpPr>
        <p:grpSpPr>
          <a:xfrm>
            <a:off x="2565542" y="116471"/>
            <a:ext cx="3611880" cy="72771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1" y="295768"/>
              <a:ext cx="6197599" cy="738664"/>
            </a:xfrm>
            <a:prstGeom prst="rect">
              <a:avLst/>
            </a:prstGeom>
            <a:grp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AI NHANH H</a:t>
              </a:r>
              <a:r>
                <a:rPr lang="vi-VN" sz="3000" b="1">
                  <a:solidFill>
                    <a:schemeClr val="bg1"/>
                  </a:solidFill>
                  <a:latin typeface="Arial" panose="020B0604020202020204" pitchFamily="34" charset="0"/>
                  <a:cs typeface="Arial" panose="020B0604020202020204" pitchFamily="34" charset="0"/>
                </a:rPr>
                <a:t>Ơ</a:t>
              </a:r>
              <a:r>
                <a:rPr lang="en-US" sz="3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335280" y="1051560"/>
            <a:ext cx="5715000" cy="100584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06680" y="811530"/>
            <a:ext cx="1310640" cy="48006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Câu 3</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762000" y="1617742"/>
            <a:ext cx="4945380" cy="1468359"/>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6766560" y="1472963"/>
            <a:ext cx="1996440" cy="100583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3809" y="1586064"/>
            <a:ext cx="531794" cy="680393"/>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6751721" y="1108443"/>
            <a:ext cx="544873" cy="364520"/>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7317858" y="1060331"/>
            <a:ext cx="530033" cy="300723"/>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7845231" y="988295"/>
            <a:ext cx="530033" cy="300723"/>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8414028" y="1021878"/>
            <a:ext cx="530033" cy="300723"/>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186424" y="3326094"/>
            <a:ext cx="6096531" cy="1320398"/>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650113" y="3895696"/>
            <a:ext cx="4250660" cy="484748"/>
          </a:xfrm>
          <a:prstGeom prst="rect">
            <a:avLst/>
          </a:prstGeom>
          <a:noFill/>
        </p:spPr>
        <p:txBody>
          <a:bodyPr wrap="square" lIns="68580" tIns="34290" rIns="68580" bIns="34290" rtlCol="0">
            <a:spAutoFit/>
          </a:bodyPr>
          <a:lstStyle/>
          <a:p>
            <a:pPr algn="ctr"/>
            <a:r>
              <a:rPr lang="en-US" sz="2700" b="1">
                <a:solidFill>
                  <a:srgbClr val="002060"/>
                </a:solidFill>
                <a:latin typeface="Arial" panose="020B0604020202020204" pitchFamily="34" charset="0"/>
                <a:cs typeface="Arial" panose="020B0604020202020204" pitchFamily="34" charset="0"/>
              </a:rPr>
              <a:t>Kim cương</a:t>
            </a:r>
          </a:p>
        </p:txBody>
      </p:sp>
      <p:sp>
        <p:nvSpPr>
          <p:cNvPr id="30" name="TextBox 29">
            <a:extLst>
              <a:ext uri="{FF2B5EF4-FFF2-40B4-BE49-F238E27FC236}">
                <a16:creationId xmlns:a16="http://schemas.microsoft.com/office/drawing/2014/main" id="{E648F82F-774D-4CA9-90FF-92E82FD2B825}"/>
              </a:ext>
            </a:extLst>
          </p:cNvPr>
          <p:cNvSpPr txBox="1"/>
          <p:nvPr/>
        </p:nvSpPr>
        <p:spPr>
          <a:xfrm>
            <a:off x="825274" y="1684031"/>
            <a:ext cx="4818832" cy="1238737"/>
          </a:xfrm>
          <a:prstGeom prst="rect">
            <a:avLst/>
          </a:prstGeom>
          <a:noFill/>
        </p:spPr>
        <p:txBody>
          <a:bodyPr wrap="square" lIns="68580" tIns="34290" rIns="68580" bIns="34290" rtlCol="0">
            <a:spAutoFit/>
          </a:bodyPr>
          <a:lstStyle/>
          <a:p>
            <a:pPr algn="just">
              <a:lnSpc>
                <a:spcPct val="150000"/>
              </a:lnSpc>
            </a:pPr>
            <a:r>
              <a:rPr lang="en-US" sz="2700" b="1">
                <a:solidFill>
                  <a:srgbClr val="FFFF00"/>
                </a:solidFill>
                <a:latin typeface="Arial" panose="020B0604020202020204" pitchFamily="34" charset="0"/>
                <a:cs typeface="Arial" panose="020B0604020202020204" pitchFamily="34" charset="0"/>
              </a:rPr>
              <a:t>Khoáng sản nào gần như không có ở châu Á?</a:t>
            </a: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8763000" y="4891490"/>
            <a:ext cx="276340" cy="1666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334424" y="3363285"/>
            <a:ext cx="1563961" cy="406519"/>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F36DABD1-BD73-4674-AAE1-98E79A1C608A}"/>
              </a:ext>
            </a:extLst>
          </p:cNvPr>
          <p:cNvPicPr>
            <a:picLocks noChangeAspect="1"/>
          </p:cNvPicPr>
          <p:nvPr>
            <a:videoFile r:link="rId1"/>
            <p:extLst>
              <p:ext uri="{DAA4B4D4-6D71-4841-9C94-3DE7FCFB9230}">
                <p14:media xmlns:p14="http://schemas.microsoft.com/office/powerpoint/2010/main"/>
              </p:ext>
            </p:extLst>
          </p:nvPr>
        </p:nvPicPr>
        <p:blipFill>
          <a:blip r:embed="rId6" cstate="print"/>
          <a:stretch>
            <a:fillRect/>
          </a:stretch>
        </p:blipFill>
        <p:spPr>
          <a:xfrm>
            <a:off x="4419600" y="2419350"/>
            <a:ext cx="304800" cy="304800"/>
          </a:xfrm>
          <a:prstGeom prst="rect">
            <a:avLst/>
          </a:prstGeom>
        </p:spPr>
      </p:pic>
    </p:spTree>
    <p:extLst>
      <p:ext uri="{BB962C8B-B14F-4D97-AF65-F5344CB8AC3E}">
        <p14:creationId xmlns:p14="http://schemas.microsoft.com/office/powerpoint/2010/main" val="116527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3"/>
                </p:tgtEl>
              </p:cMediaNode>
            </p:video>
          </p:childTnLst>
        </p:cTn>
      </p:par>
    </p:tnLst>
    <p:bldLst>
      <p:bldP spid="25" grpId="0" animBg="1"/>
      <p:bldP spid="29" grpId="0"/>
      <p:bldP spid="30" grpId="0"/>
      <p:bldP spid="3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194771"/>
            <a:ext cx="9144000" cy="51435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3" name="Group 7">
            <a:extLst>
              <a:ext uri="{FF2B5EF4-FFF2-40B4-BE49-F238E27FC236}">
                <a16:creationId xmlns:a16="http://schemas.microsoft.com/office/drawing/2014/main" id="{37C7C91A-CDC1-4CE7-AC90-D111C03F75E6}"/>
              </a:ext>
            </a:extLst>
          </p:cNvPr>
          <p:cNvGrpSpPr/>
          <p:nvPr/>
        </p:nvGrpSpPr>
        <p:grpSpPr>
          <a:xfrm>
            <a:off x="2565542" y="116471"/>
            <a:ext cx="3611880" cy="72771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1" y="295768"/>
              <a:ext cx="6197599" cy="738664"/>
            </a:xfrm>
            <a:prstGeom prst="rect">
              <a:avLst/>
            </a:prstGeom>
            <a:grp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AI NHANH H</a:t>
              </a:r>
              <a:r>
                <a:rPr lang="vi-VN" sz="3000" b="1">
                  <a:solidFill>
                    <a:schemeClr val="bg1"/>
                  </a:solidFill>
                  <a:latin typeface="Arial" panose="020B0604020202020204" pitchFamily="34" charset="0"/>
                  <a:cs typeface="Arial" panose="020B0604020202020204" pitchFamily="34" charset="0"/>
                </a:rPr>
                <a:t>Ơ</a:t>
              </a:r>
              <a:r>
                <a:rPr lang="en-US" sz="3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335280" y="1051560"/>
            <a:ext cx="5715000" cy="100584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06680" y="811530"/>
            <a:ext cx="1310640" cy="48006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Câu 3</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762000" y="1617742"/>
            <a:ext cx="4945380" cy="1468359"/>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6766560" y="1472963"/>
            <a:ext cx="1996440" cy="100583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3809" y="1586064"/>
            <a:ext cx="531794" cy="680393"/>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6751721" y="1108443"/>
            <a:ext cx="544873" cy="364520"/>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7317858" y="1060331"/>
            <a:ext cx="530033" cy="300723"/>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7845231" y="988295"/>
            <a:ext cx="530033" cy="300723"/>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8414028" y="1021878"/>
            <a:ext cx="530033" cy="300723"/>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186424" y="3326094"/>
            <a:ext cx="6096531" cy="1320398"/>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650113" y="3895696"/>
            <a:ext cx="4250660" cy="484748"/>
          </a:xfrm>
          <a:prstGeom prst="rect">
            <a:avLst/>
          </a:prstGeom>
          <a:noFill/>
        </p:spPr>
        <p:txBody>
          <a:bodyPr wrap="square" lIns="68580" tIns="34290" rIns="68580" bIns="34290" rtlCol="0">
            <a:spAutoFit/>
          </a:bodyPr>
          <a:lstStyle/>
          <a:p>
            <a:pPr algn="ctr"/>
            <a:r>
              <a:rPr lang="en-US" sz="2700" b="1">
                <a:solidFill>
                  <a:srgbClr val="002060"/>
                </a:solidFill>
                <a:latin typeface="Arial" panose="020B0604020202020204" pitchFamily="34" charset="0"/>
                <a:cs typeface="Arial" panose="020B0604020202020204" pitchFamily="34" charset="0"/>
              </a:rPr>
              <a:t>Sơn nguyên Tây Tạng</a:t>
            </a:r>
          </a:p>
        </p:txBody>
      </p:sp>
      <p:sp>
        <p:nvSpPr>
          <p:cNvPr id="30" name="TextBox 29">
            <a:extLst>
              <a:ext uri="{FF2B5EF4-FFF2-40B4-BE49-F238E27FC236}">
                <a16:creationId xmlns:a16="http://schemas.microsoft.com/office/drawing/2014/main" id="{E648F82F-774D-4CA9-90FF-92E82FD2B825}"/>
              </a:ext>
            </a:extLst>
          </p:cNvPr>
          <p:cNvSpPr txBox="1"/>
          <p:nvPr/>
        </p:nvSpPr>
        <p:spPr>
          <a:xfrm>
            <a:off x="903388" y="1704582"/>
            <a:ext cx="4818832" cy="1315745"/>
          </a:xfrm>
          <a:prstGeom prst="rect">
            <a:avLst/>
          </a:prstGeom>
          <a:noFill/>
        </p:spPr>
        <p:txBody>
          <a:bodyPr wrap="square" lIns="68580" tIns="34290" rIns="68580" bIns="34290" rtlCol="0">
            <a:spAutoFit/>
          </a:bodyPr>
          <a:lstStyle/>
          <a:p>
            <a:pPr algn="just">
              <a:lnSpc>
                <a:spcPct val="150000"/>
              </a:lnSpc>
            </a:pPr>
            <a:r>
              <a:rPr lang="en-US" sz="2700" b="1">
                <a:solidFill>
                  <a:srgbClr val="FFFF00"/>
                </a:solidFill>
                <a:latin typeface="Arial" panose="020B0604020202020204" pitchFamily="34" charset="0"/>
                <a:cs typeface="Arial" panose="020B0604020202020204" pitchFamily="34" charset="0"/>
              </a:rPr>
              <a:t>Sơn nguyên cao nhất </a:t>
            </a:r>
          </a:p>
          <a:p>
            <a:pPr algn="just">
              <a:lnSpc>
                <a:spcPct val="150000"/>
              </a:lnSpc>
            </a:pPr>
            <a:r>
              <a:rPr lang="en-US" sz="2700" b="1">
                <a:solidFill>
                  <a:srgbClr val="FFFF00"/>
                </a:solidFill>
                <a:latin typeface="Arial" panose="020B0604020202020204" pitchFamily="34" charset="0"/>
                <a:cs typeface="Arial" panose="020B0604020202020204" pitchFamily="34" charset="0"/>
              </a:rPr>
              <a:t>châu Á có tên là gì?</a:t>
            </a: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8783259" y="4927232"/>
            <a:ext cx="276340" cy="1666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334424" y="3363285"/>
            <a:ext cx="1563961" cy="406519"/>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id="{A1E89563-A28E-4B7F-9081-5FD6C9F9B747}"/>
              </a:ext>
            </a:extLst>
          </p:cNvPr>
          <p:cNvPicPr>
            <a:picLocks noChangeAspect="1"/>
          </p:cNvPicPr>
          <p:nvPr>
            <a:videoFile r:link="rId1"/>
            <p:extLst>
              <p:ext uri="{DAA4B4D4-6D71-4841-9C94-3DE7FCFB9230}">
                <p14:media xmlns:p14="http://schemas.microsoft.com/office/powerpoint/2010/main"/>
              </p:ext>
            </p:extLst>
          </p:nvPr>
        </p:nvPicPr>
        <p:blipFill>
          <a:blip r:embed="rId6" cstate="print"/>
          <a:stretch>
            <a:fillRect/>
          </a:stretch>
        </p:blipFill>
        <p:spPr>
          <a:xfrm>
            <a:off x="6296540" y="4878357"/>
            <a:ext cx="304800" cy="304800"/>
          </a:xfrm>
          <a:prstGeom prst="rect">
            <a:avLst/>
          </a:prstGeom>
        </p:spPr>
      </p:pic>
    </p:spTree>
    <p:extLst>
      <p:ext uri="{BB962C8B-B14F-4D97-AF65-F5344CB8AC3E}">
        <p14:creationId xmlns:p14="http://schemas.microsoft.com/office/powerpoint/2010/main" val="145373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14"/>
                </p:tgtEl>
              </p:cMediaNode>
            </p:video>
          </p:childTnLst>
        </p:cTn>
      </p:par>
    </p:tnLst>
    <p:bldLst>
      <p:bldP spid="25" grpId="0" animBg="1"/>
      <p:bldP spid="29" grpId="0"/>
      <p:bldP spid="30" grpId="0"/>
      <p:bldP spid="3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194771"/>
            <a:ext cx="9144000" cy="51435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3" name="Group 7">
            <a:extLst>
              <a:ext uri="{FF2B5EF4-FFF2-40B4-BE49-F238E27FC236}">
                <a16:creationId xmlns:a16="http://schemas.microsoft.com/office/drawing/2014/main" id="{37C7C91A-CDC1-4CE7-AC90-D111C03F75E6}"/>
              </a:ext>
            </a:extLst>
          </p:cNvPr>
          <p:cNvGrpSpPr/>
          <p:nvPr/>
        </p:nvGrpSpPr>
        <p:grpSpPr>
          <a:xfrm>
            <a:off x="2565542" y="116471"/>
            <a:ext cx="3611880" cy="72771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1" y="295768"/>
              <a:ext cx="6197599" cy="738664"/>
            </a:xfrm>
            <a:prstGeom prst="rect">
              <a:avLst/>
            </a:prstGeom>
            <a:grp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AI NHANH H</a:t>
              </a:r>
              <a:r>
                <a:rPr lang="vi-VN" sz="3000" b="1">
                  <a:solidFill>
                    <a:schemeClr val="bg1"/>
                  </a:solidFill>
                  <a:latin typeface="Arial" panose="020B0604020202020204" pitchFamily="34" charset="0"/>
                  <a:cs typeface="Arial" panose="020B0604020202020204" pitchFamily="34" charset="0"/>
                </a:rPr>
                <a:t>Ơ</a:t>
              </a:r>
              <a:r>
                <a:rPr lang="en-US" sz="3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335280" y="1051560"/>
            <a:ext cx="5715000" cy="100584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06680" y="811530"/>
            <a:ext cx="1310640" cy="48006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Câu 4</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762000" y="1617742"/>
            <a:ext cx="4945380" cy="1468359"/>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6766560" y="1472963"/>
            <a:ext cx="1996440" cy="100583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3809" y="1586064"/>
            <a:ext cx="531794" cy="680393"/>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6751721" y="1108443"/>
            <a:ext cx="544873" cy="364520"/>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7317858" y="1060331"/>
            <a:ext cx="530033" cy="300723"/>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7845231" y="988295"/>
            <a:ext cx="530033" cy="300723"/>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8414028" y="1021878"/>
            <a:ext cx="530033" cy="300723"/>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186424" y="3326094"/>
            <a:ext cx="6096531" cy="1320398"/>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650113" y="3895696"/>
            <a:ext cx="4250660" cy="484748"/>
          </a:xfrm>
          <a:prstGeom prst="rect">
            <a:avLst/>
          </a:prstGeom>
          <a:noFill/>
        </p:spPr>
        <p:txBody>
          <a:bodyPr wrap="square" lIns="68580" tIns="34290" rIns="68580" bIns="34290" rtlCol="0">
            <a:spAutoFit/>
          </a:bodyPr>
          <a:lstStyle/>
          <a:p>
            <a:pPr algn="ctr"/>
            <a:r>
              <a:rPr lang="en-US" sz="2700" b="1">
                <a:solidFill>
                  <a:srgbClr val="002060"/>
                </a:solidFill>
                <a:latin typeface="Arial" panose="020B0604020202020204" pitchFamily="34" charset="0"/>
                <a:cs typeface="Arial" panose="020B0604020202020204" pitchFamily="34" charset="0"/>
              </a:rPr>
              <a:t>Bắc Băng Dương</a:t>
            </a:r>
          </a:p>
        </p:txBody>
      </p:sp>
      <p:sp>
        <p:nvSpPr>
          <p:cNvPr id="30" name="TextBox 29">
            <a:extLst>
              <a:ext uri="{FF2B5EF4-FFF2-40B4-BE49-F238E27FC236}">
                <a16:creationId xmlns:a16="http://schemas.microsoft.com/office/drawing/2014/main" id="{E648F82F-774D-4CA9-90FF-92E82FD2B825}"/>
              </a:ext>
            </a:extLst>
          </p:cNvPr>
          <p:cNvSpPr txBox="1"/>
          <p:nvPr/>
        </p:nvSpPr>
        <p:spPr>
          <a:xfrm>
            <a:off x="903388" y="1704582"/>
            <a:ext cx="4818832" cy="1238737"/>
          </a:xfrm>
          <a:prstGeom prst="rect">
            <a:avLst/>
          </a:prstGeom>
          <a:noFill/>
        </p:spPr>
        <p:txBody>
          <a:bodyPr wrap="square" lIns="68580" tIns="34290" rIns="68580" bIns="34290" rtlCol="0">
            <a:spAutoFit/>
          </a:bodyPr>
          <a:lstStyle/>
          <a:p>
            <a:pPr algn="just">
              <a:lnSpc>
                <a:spcPct val="150000"/>
              </a:lnSpc>
            </a:pPr>
            <a:r>
              <a:rPr lang="en-US" sz="2700" b="1">
                <a:solidFill>
                  <a:srgbClr val="FFFF00"/>
                </a:solidFill>
                <a:latin typeface="Arial" panose="020B0604020202020204" pitchFamily="34" charset="0"/>
                <a:cs typeface="Arial" panose="020B0604020202020204" pitchFamily="34" charset="0"/>
              </a:rPr>
              <a:t>Phía bắc châu Á tiếp giáp với đại dương nào?</a:t>
            </a: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8783259" y="4927232"/>
            <a:ext cx="276340" cy="1666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334424" y="3363285"/>
            <a:ext cx="1563961" cy="406519"/>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id="{A1E89563-A28E-4B7F-9081-5FD6C9F9B747}"/>
              </a:ext>
            </a:extLst>
          </p:cNvPr>
          <p:cNvPicPr>
            <a:picLocks noChangeAspect="1"/>
          </p:cNvPicPr>
          <p:nvPr>
            <a:videoFile r:link="rId1"/>
            <p:extLst>
              <p:ext uri="{DAA4B4D4-6D71-4841-9C94-3DE7FCFB9230}">
                <p14:media xmlns:p14="http://schemas.microsoft.com/office/powerpoint/2010/main"/>
              </p:ext>
            </p:extLst>
          </p:nvPr>
        </p:nvPicPr>
        <p:blipFill>
          <a:blip r:embed="rId6" cstate="print"/>
          <a:stretch>
            <a:fillRect/>
          </a:stretch>
        </p:blipFill>
        <p:spPr>
          <a:xfrm>
            <a:off x="6296540" y="4878357"/>
            <a:ext cx="304800" cy="304800"/>
          </a:xfrm>
          <a:prstGeom prst="rect">
            <a:avLst/>
          </a:prstGeom>
        </p:spPr>
      </p:pic>
    </p:spTree>
    <p:extLst>
      <p:ext uri="{BB962C8B-B14F-4D97-AF65-F5344CB8AC3E}">
        <p14:creationId xmlns:p14="http://schemas.microsoft.com/office/powerpoint/2010/main" val="319895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14"/>
                </p:tgtEl>
              </p:cMediaNode>
            </p:video>
          </p:childTnLst>
        </p:cTn>
      </p:par>
    </p:tnLst>
    <p:bldLst>
      <p:bldP spid="25" grpId="0" animBg="1"/>
      <p:bldP spid="29" grpId="0"/>
      <p:bldP spid="30" grpId="0"/>
      <p:bldP spid="3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194771"/>
            <a:ext cx="9144000" cy="51435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3" name="Group 7">
            <a:extLst>
              <a:ext uri="{FF2B5EF4-FFF2-40B4-BE49-F238E27FC236}">
                <a16:creationId xmlns:a16="http://schemas.microsoft.com/office/drawing/2014/main" id="{37C7C91A-CDC1-4CE7-AC90-D111C03F75E6}"/>
              </a:ext>
            </a:extLst>
          </p:cNvPr>
          <p:cNvGrpSpPr/>
          <p:nvPr/>
        </p:nvGrpSpPr>
        <p:grpSpPr>
          <a:xfrm>
            <a:off x="2565542" y="116471"/>
            <a:ext cx="3611880" cy="72771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1" y="295768"/>
              <a:ext cx="6197599" cy="738664"/>
            </a:xfrm>
            <a:prstGeom prst="rect">
              <a:avLst/>
            </a:prstGeom>
            <a:grp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AI NHANH H</a:t>
              </a:r>
              <a:r>
                <a:rPr lang="vi-VN" sz="3000" b="1">
                  <a:solidFill>
                    <a:schemeClr val="bg1"/>
                  </a:solidFill>
                  <a:latin typeface="Arial" panose="020B0604020202020204" pitchFamily="34" charset="0"/>
                  <a:cs typeface="Arial" panose="020B0604020202020204" pitchFamily="34" charset="0"/>
                </a:rPr>
                <a:t>Ơ</a:t>
              </a:r>
              <a:r>
                <a:rPr lang="en-US" sz="3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335280" y="1051560"/>
            <a:ext cx="5715000" cy="100584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06680" y="811530"/>
            <a:ext cx="1310640" cy="48006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Câu 5</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762000" y="1617742"/>
            <a:ext cx="4945380" cy="1468359"/>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6766560" y="1472963"/>
            <a:ext cx="1996440" cy="100583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3809" y="1586064"/>
            <a:ext cx="531794" cy="680393"/>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6751721" y="1108443"/>
            <a:ext cx="544873" cy="364520"/>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7317858" y="1060331"/>
            <a:ext cx="530033" cy="300723"/>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7845231" y="988295"/>
            <a:ext cx="530033" cy="300723"/>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8414028" y="1021878"/>
            <a:ext cx="530033" cy="300723"/>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186424" y="3326094"/>
            <a:ext cx="6096531" cy="1320398"/>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650113" y="3895696"/>
            <a:ext cx="4250660" cy="484748"/>
          </a:xfrm>
          <a:prstGeom prst="rect">
            <a:avLst/>
          </a:prstGeom>
          <a:noFill/>
        </p:spPr>
        <p:txBody>
          <a:bodyPr wrap="square" lIns="68580" tIns="34290" rIns="68580" bIns="34290" rtlCol="0">
            <a:spAutoFit/>
          </a:bodyPr>
          <a:lstStyle/>
          <a:p>
            <a:pPr algn="ctr"/>
            <a:r>
              <a:rPr lang="en-US" sz="2700" b="1">
                <a:solidFill>
                  <a:srgbClr val="002060"/>
                </a:solidFill>
                <a:latin typeface="Arial" panose="020B0604020202020204" pitchFamily="34" charset="0"/>
                <a:cs typeface="Arial" panose="020B0604020202020204" pitchFamily="34" charset="0"/>
              </a:rPr>
              <a:t>Than đá, dầu mỏ, sắt</a:t>
            </a:r>
          </a:p>
        </p:txBody>
      </p:sp>
      <p:sp>
        <p:nvSpPr>
          <p:cNvPr id="30" name="TextBox 29">
            <a:extLst>
              <a:ext uri="{FF2B5EF4-FFF2-40B4-BE49-F238E27FC236}">
                <a16:creationId xmlns:a16="http://schemas.microsoft.com/office/drawing/2014/main" id="{E648F82F-774D-4CA9-90FF-92E82FD2B825}"/>
              </a:ext>
            </a:extLst>
          </p:cNvPr>
          <p:cNvSpPr txBox="1"/>
          <p:nvPr/>
        </p:nvSpPr>
        <p:spPr>
          <a:xfrm>
            <a:off x="903388" y="1668957"/>
            <a:ext cx="4818832" cy="1238737"/>
          </a:xfrm>
          <a:prstGeom prst="rect">
            <a:avLst/>
          </a:prstGeom>
          <a:noFill/>
        </p:spPr>
        <p:txBody>
          <a:bodyPr wrap="square" lIns="68580" tIns="34290" rIns="68580" bIns="34290" rtlCol="0">
            <a:spAutoFit/>
          </a:bodyPr>
          <a:lstStyle/>
          <a:p>
            <a:pPr algn="just">
              <a:lnSpc>
                <a:spcPct val="150000"/>
              </a:lnSpc>
            </a:pPr>
            <a:r>
              <a:rPr lang="en-US" sz="2700" b="1">
                <a:solidFill>
                  <a:srgbClr val="FFFF00"/>
                </a:solidFill>
                <a:latin typeface="Arial" panose="020B0604020202020204" pitchFamily="34" charset="0"/>
                <a:cs typeface="Arial" panose="020B0604020202020204" pitchFamily="34" charset="0"/>
              </a:rPr>
              <a:t>Kể tên 3 loại khoáng sản tiêu biểu nhất châu Á.</a:t>
            </a: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8783259" y="4927232"/>
            <a:ext cx="276340" cy="1666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334424" y="3363285"/>
            <a:ext cx="1563961" cy="406519"/>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id="{A1E89563-A28E-4B7F-9081-5FD6C9F9B747}"/>
              </a:ext>
            </a:extLst>
          </p:cNvPr>
          <p:cNvPicPr>
            <a:picLocks noChangeAspect="1"/>
          </p:cNvPicPr>
          <p:nvPr>
            <a:videoFile r:link="rId1"/>
            <p:extLst>
              <p:ext uri="{DAA4B4D4-6D71-4841-9C94-3DE7FCFB9230}">
                <p14:media xmlns:p14="http://schemas.microsoft.com/office/powerpoint/2010/main"/>
              </p:ext>
            </p:extLst>
          </p:nvPr>
        </p:nvPicPr>
        <p:blipFill>
          <a:blip r:embed="rId6" cstate="print"/>
          <a:stretch>
            <a:fillRect/>
          </a:stretch>
        </p:blipFill>
        <p:spPr>
          <a:xfrm>
            <a:off x="6296540" y="4878357"/>
            <a:ext cx="304800" cy="304800"/>
          </a:xfrm>
          <a:prstGeom prst="rect">
            <a:avLst/>
          </a:prstGeom>
        </p:spPr>
      </p:pic>
    </p:spTree>
    <p:extLst>
      <p:ext uri="{BB962C8B-B14F-4D97-AF65-F5344CB8AC3E}">
        <p14:creationId xmlns:p14="http://schemas.microsoft.com/office/powerpoint/2010/main" val="19668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14"/>
                </p:tgtEl>
              </p:cMediaNode>
            </p:video>
          </p:childTnLst>
        </p:cTn>
      </p:par>
    </p:tnLst>
    <p:bldLst>
      <p:bldP spid="25" grpId="0" animBg="1"/>
      <p:bldP spid="29" grpId="0"/>
      <p:bldP spid="30" grpId="0"/>
      <p:bldP spid="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194771"/>
            <a:ext cx="9144000" cy="51435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3" name="Group 7">
            <a:extLst>
              <a:ext uri="{FF2B5EF4-FFF2-40B4-BE49-F238E27FC236}">
                <a16:creationId xmlns:a16="http://schemas.microsoft.com/office/drawing/2014/main" id="{37C7C91A-CDC1-4CE7-AC90-D111C03F75E6}"/>
              </a:ext>
            </a:extLst>
          </p:cNvPr>
          <p:cNvGrpSpPr/>
          <p:nvPr/>
        </p:nvGrpSpPr>
        <p:grpSpPr>
          <a:xfrm>
            <a:off x="2565542" y="116471"/>
            <a:ext cx="3611880" cy="72771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1" y="295768"/>
              <a:ext cx="6197599" cy="738664"/>
            </a:xfrm>
            <a:prstGeom prst="rect">
              <a:avLst/>
            </a:prstGeom>
            <a:grp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AI NHANH H</a:t>
              </a:r>
              <a:r>
                <a:rPr lang="vi-VN" sz="3000" b="1">
                  <a:solidFill>
                    <a:schemeClr val="bg1"/>
                  </a:solidFill>
                  <a:latin typeface="Arial" panose="020B0604020202020204" pitchFamily="34" charset="0"/>
                  <a:cs typeface="Arial" panose="020B0604020202020204" pitchFamily="34" charset="0"/>
                </a:rPr>
                <a:t>Ơ</a:t>
              </a:r>
              <a:r>
                <a:rPr lang="en-US" sz="3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335280" y="1051560"/>
            <a:ext cx="5715000" cy="100584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06680" y="811530"/>
            <a:ext cx="1310640" cy="48006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Câu 6</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762000" y="1617742"/>
            <a:ext cx="4945380" cy="1468359"/>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6766560" y="1472963"/>
            <a:ext cx="1996440" cy="100583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3809" y="1586064"/>
            <a:ext cx="531794" cy="680393"/>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6751721" y="1108443"/>
            <a:ext cx="544873" cy="364520"/>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7317858" y="1060331"/>
            <a:ext cx="530033" cy="300723"/>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7845231" y="988295"/>
            <a:ext cx="530033" cy="300723"/>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8414028" y="1021878"/>
            <a:ext cx="530033" cy="300723"/>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186424" y="3326094"/>
            <a:ext cx="6096531" cy="1320398"/>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650113" y="3895696"/>
            <a:ext cx="4250660" cy="484748"/>
          </a:xfrm>
          <a:prstGeom prst="rect">
            <a:avLst/>
          </a:prstGeom>
          <a:noFill/>
        </p:spPr>
        <p:txBody>
          <a:bodyPr wrap="square" lIns="68580" tIns="34290" rIns="68580" bIns="34290" rtlCol="0">
            <a:spAutoFit/>
          </a:bodyPr>
          <a:lstStyle/>
          <a:p>
            <a:pPr algn="ctr"/>
            <a:r>
              <a:rPr lang="en-US" sz="2700" b="1">
                <a:solidFill>
                  <a:srgbClr val="002060"/>
                </a:solidFill>
                <a:latin typeface="Arial" panose="020B0604020202020204" pitchFamily="34" charset="0"/>
                <a:cs typeface="Arial" panose="020B0604020202020204" pitchFamily="34" charset="0"/>
              </a:rPr>
              <a:t>phía bắc châu Á.</a:t>
            </a:r>
          </a:p>
        </p:txBody>
      </p:sp>
      <p:sp>
        <p:nvSpPr>
          <p:cNvPr id="30" name="TextBox 29">
            <a:extLst>
              <a:ext uri="{FF2B5EF4-FFF2-40B4-BE49-F238E27FC236}">
                <a16:creationId xmlns:a16="http://schemas.microsoft.com/office/drawing/2014/main" id="{E648F82F-774D-4CA9-90FF-92E82FD2B825}"/>
              </a:ext>
            </a:extLst>
          </p:cNvPr>
          <p:cNvSpPr txBox="1"/>
          <p:nvPr/>
        </p:nvSpPr>
        <p:spPr>
          <a:xfrm>
            <a:off x="771897" y="1633332"/>
            <a:ext cx="4950324" cy="1195455"/>
          </a:xfrm>
          <a:prstGeom prst="rect">
            <a:avLst/>
          </a:prstGeom>
          <a:noFill/>
        </p:spPr>
        <p:txBody>
          <a:bodyPr wrap="square" lIns="68580" tIns="34290" rIns="68580" bIns="34290" rtlCol="0">
            <a:spAutoFit/>
          </a:bodyPr>
          <a:lstStyle/>
          <a:p>
            <a:pPr algn="just">
              <a:lnSpc>
                <a:spcPct val="150000"/>
              </a:lnSpc>
            </a:pPr>
            <a:r>
              <a:rPr lang="en-US" sz="2600" b="1">
                <a:solidFill>
                  <a:srgbClr val="FFFF00"/>
                </a:solidFill>
                <a:latin typeface="Arial" panose="020B0604020202020204" pitchFamily="34" charset="0"/>
                <a:cs typeface="Arial" panose="020B0604020202020204" pitchFamily="34" charset="0"/>
              </a:rPr>
              <a:t>Các đồng bằng và cao nguyên thấp, bằng phẳng nằm ở… </a:t>
            </a: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8783259" y="4927232"/>
            <a:ext cx="276340" cy="1666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334424" y="3363285"/>
            <a:ext cx="1563961" cy="406519"/>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id="{A1E89563-A28E-4B7F-9081-5FD6C9F9B747}"/>
              </a:ext>
            </a:extLst>
          </p:cNvPr>
          <p:cNvPicPr>
            <a:picLocks noChangeAspect="1"/>
          </p:cNvPicPr>
          <p:nvPr>
            <a:videoFile r:link="rId1"/>
            <p:extLst>
              <p:ext uri="{DAA4B4D4-6D71-4841-9C94-3DE7FCFB9230}">
                <p14:media xmlns:p14="http://schemas.microsoft.com/office/powerpoint/2010/main"/>
              </p:ext>
            </p:extLst>
          </p:nvPr>
        </p:nvPicPr>
        <p:blipFill>
          <a:blip r:embed="rId6" cstate="print"/>
          <a:stretch>
            <a:fillRect/>
          </a:stretch>
        </p:blipFill>
        <p:spPr>
          <a:xfrm>
            <a:off x="6296540" y="4878357"/>
            <a:ext cx="304800" cy="304800"/>
          </a:xfrm>
          <a:prstGeom prst="rect">
            <a:avLst/>
          </a:prstGeom>
        </p:spPr>
      </p:pic>
    </p:spTree>
    <p:extLst>
      <p:ext uri="{BB962C8B-B14F-4D97-AF65-F5344CB8AC3E}">
        <p14:creationId xmlns:p14="http://schemas.microsoft.com/office/powerpoint/2010/main" val="241323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14"/>
                </p:tgtEl>
              </p:cMediaNode>
            </p:video>
          </p:childTnLst>
        </p:cTn>
      </p:par>
    </p:tnLst>
    <p:bldLst>
      <p:bldP spid="25" grpId="0" animBg="1"/>
      <p:bldP spid="29" grpId="0"/>
      <p:bldP spid="30" grpId="0"/>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194771"/>
            <a:ext cx="9144000" cy="51435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3" name="Group 7">
            <a:extLst>
              <a:ext uri="{FF2B5EF4-FFF2-40B4-BE49-F238E27FC236}">
                <a16:creationId xmlns:a16="http://schemas.microsoft.com/office/drawing/2014/main" id="{37C7C91A-CDC1-4CE7-AC90-D111C03F75E6}"/>
              </a:ext>
            </a:extLst>
          </p:cNvPr>
          <p:cNvGrpSpPr/>
          <p:nvPr/>
        </p:nvGrpSpPr>
        <p:grpSpPr>
          <a:xfrm>
            <a:off x="2565542" y="116471"/>
            <a:ext cx="3611880" cy="72771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1" y="295768"/>
              <a:ext cx="6197599" cy="738664"/>
            </a:xfrm>
            <a:prstGeom prst="rect">
              <a:avLst/>
            </a:prstGeom>
            <a:grpFill/>
          </p:spPr>
          <p:txBody>
            <a:bodyPr wrap="square" rtlCol="0">
              <a:spAutoFit/>
            </a:bodyPr>
            <a:lstStyle/>
            <a:p>
              <a:r>
                <a:rPr lang="en-US" sz="3000" b="1">
                  <a:solidFill>
                    <a:schemeClr val="bg1"/>
                  </a:solidFill>
                  <a:latin typeface="Arial" panose="020B0604020202020204" pitchFamily="34" charset="0"/>
                  <a:cs typeface="Arial" panose="020B0604020202020204" pitchFamily="34" charset="0"/>
                </a:rPr>
                <a:t>AI NHANH H</a:t>
              </a:r>
              <a:r>
                <a:rPr lang="vi-VN" sz="3000" b="1">
                  <a:solidFill>
                    <a:schemeClr val="bg1"/>
                  </a:solidFill>
                  <a:latin typeface="Arial" panose="020B0604020202020204" pitchFamily="34" charset="0"/>
                  <a:cs typeface="Arial" panose="020B0604020202020204" pitchFamily="34" charset="0"/>
                </a:rPr>
                <a:t>Ơ</a:t>
              </a:r>
              <a:r>
                <a:rPr lang="en-US" sz="3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335280" y="1051560"/>
            <a:ext cx="5715000" cy="100584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06680" y="811530"/>
            <a:ext cx="1310640" cy="48006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Câu 7</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427512" y="1617742"/>
            <a:ext cx="5593278" cy="1468359"/>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8" name="Cloud 17">
            <a:extLst>
              <a:ext uri="{FF2B5EF4-FFF2-40B4-BE49-F238E27FC236}">
                <a16:creationId xmlns:a16="http://schemas.microsoft.com/office/drawing/2014/main" id="{78FD6E09-F5FB-46EA-B484-B09448555BFF}"/>
              </a:ext>
            </a:extLst>
          </p:cNvPr>
          <p:cNvSpPr/>
          <p:nvPr/>
        </p:nvSpPr>
        <p:spPr>
          <a:xfrm>
            <a:off x="6766560" y="1472963"/>
            <a:ext cx="1996440" cy="100583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3809" y="1586064"/>
            <a:ext cx="531794" cy="680393"/>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6751721" y="1108443"/>
            <a:ext cx="544873" cy="364520"/>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7317858" y="1060331"/>
            <a:ext cx="530033" cy="300723"/>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7845231" y="988295"/>
            <a:ext cx="530033" cy="300723"/>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8414028" y="1021878"/>
            <a:ext cx="530033" cy="300723"/>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186424" y="3326094"/>
            <a:ext cx="6096531" cy="1320398"/>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650113" y="3895696"/>
            <a:ext cx="4250660" cy="484748"/>
          </a:xfrm>
          <a:prstGeom prst="rect">
            <a:avLst/>
          </a:prstGeom>
          <a:noFill/>
        </p:spPr>
        <p:txBody>
          <a:bodyPr wrap="square" lIns="68580" tIns="34290" rIns="68580" bIns="34290" rtlCol="0">
            <a:spAutoFit/>
          </a:bodyPr>
          <a:lstStyle/>
          <a:p>
            <a:pPr algn="ctr"/>
            <a:r>
              <a:rPr lang="en-US" sz="2700" b="1">
                <a:solidFill>
                  <a:srgbClr val="002060"/>
                </a:solidFill>
                <a:latin typeface="Arial" panose="020B0604020202020204" pitchFamily="34" charset="0"/>
                <a:cs typeface="Arial" panose="020B0604020202020204" pitchFamily="34" charset="0"/>
              </a:rPr>
              <a:t>Than đá</a:t>
            </a:r>
          </a:p>
        </p:txBody>
      </p:sp>
      <p:sp>
        <p:nvSpPr>
          <p:cNvPr id="30" name="TextBox 29">
            <a:extLst>
              <a:ext uri="{FF2B5EF4-FFF2-40B4-BE49-F238E27FC236}">
                <a16:creationId xmlns:a16="http://schemas.microsoft.com/office/drawing/2014/main" id="{E648F82F-774D-4CA9-90FF-92E82FD2B825}"/>
              </a:ext>
            </a:extLst>
          </p:cNvPr>
          <p:cNvSpPr txBox="1"/>
          <p:nvPr/>
        </p:nvSpPr>
        <p:spPr>
          <a:xfrm>
            <a:off x="498764" y="1752082"/>
            <a:ext cx="5391397" cy="1149545"/>
          </a:xfrm>
          <a:prstGeom prst="rect">
            <a:avLst/>
          </a:prstGeom>
          <a:noFill/>
        </p:spPr>
        <p:txBody>
          <a:bodyPr wrap="square" lIns="68580" tIns="34290" rIns="68580" bIns="34290" rtlCol="0">
            <a:spAutoFit/>
          </a:bodyPr>
          <a:lstStyle/>
          <a:p>
            <a:pPr algn="just">
              <a:lnSpc>
                <a:spcPct val="130000"/>
              </a:lnSpc>
            </a:pPr>
            <a:r>
              <a:rPr lang="en-US" sz="2700" b="1">
                <a:solidFill>
                  <a:srgbClr val="FFFF00"/>
                </a:solidFill>
                <a:latin typeface="Arial" panose="020B0604020202020204" pitchFamily="34" charset="0"/>
                <a:cs typeface="Arial" panose="020B0604020202020204" pitchFamily="34" charset="0"/>
              </a:rPr>
              <a:t>Khoáng sản nào tập trung chủ yếu ở Quảng Ninh (Việt Nam)?</a:t>
            </a: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8783259" y="4927232"/>
            <a:ext cx="276340" cy="1666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334424" y="3363285"/>
            <a:ext cx="1563961" cy="406519"/>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id="{A1E89563-A28E-4B7F-9081-5FD6C9F9B747}"/>
              </a:ext>
            </a:extLst>
          </p:cNvPr>
          <p:cNvPicPr>
            <a:picLocks noChangeAspect="1"/>
          </p:cNvPicPr>
          <p:nvPr>
            <a:videoFile r:link="rId1"/>
            <p:extLst>
              <p:ext uri="{DAA4B4D4-6D71-4841-9C94-3DE7FCFB9230}">
                <p14:media xmlns:p14="http://schemas.microsoft.com/office/powerpoint/2010/main"/>
              </p:ext>
            </p:extLst>
          </p:nvPr>
        </p:nvPicPr>
        <p:blipFill>
          <a:blip r:embed="rId6" cstate="print"/>
          <a:stretch>
            <a:fillRect/>
          </a:stretch>
        </p:blipFill>
        <p:spPr>
          <a:xfrm>
            <a:off x="6296540" y="4878357"/>
            <a:ext cx="304800" cy="304800"/>
          </a:xfrm>
          <a:prstGeom prst="rect">
            <a:avLst/>
          </a:prstGeom>
        </p:spPr>
      </p:pic>
    </p:spTree>
    <p:extLst>
      <p:ext uri="{BB962C8B-B14F-4D97-AF65-F5344CB8AC3E}">
        <p14:creationId xmlns:p14="http://schemas.microsoft.com/office/powerpoint/2010/main" val="404230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14"/>
                </p:tgtEl>
              </p:cMediaNode>
            </p:video>
          </p:childTnLst>
        </p:cTn>
      </p:par>
    </p:tnLst>
    <p:bldLst>
      <p:bldP spid="25" grpId="0" animBg="1"/>
      <p:bldP spid="29" grpId="0"/>
      <p:bldP spid="30" grpId="0"/>
      <p:bldP spid="3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a:extLst>
              <a:ext uri="{FF2B5EF4-FFF2-40B4-BE49-F238E27FC236}">
                <a16:creationId xmlns:a16="http://schemas.microsoft.com/office/drawing/2014/main" id="{83943E22-6FC5-4857-96F1-DB4BDF369685}"/>
              </a:ext>
            </a:extLst>
          </p:cNvPr>
          <p:cNvSpPr/>
          <p:nvPr/>
        </p:nvSpPr>
        <p:spPr>
          <a:xfrm>
            <a:off x="463141" y="1092545"/>
            <a:ext cx="8407725" cy="1793172"/>
          </a:xfrm>
          <a:prstGeom prst="roundRect">
            <a:avLst/>
          </a:prstGeom>
          <a:pattFill prst="pct5">
            <a:fgClr>
              <a:schemeClr val="accent1"/>
            </a:fgClr>
            <a:bgClr>
              <a:schemeClr val="bg1"/>
            </a:bgClr>
          </a:patt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i="1">
                <a:solidFill>
                  <a:srgbClr val="0000FF"/>
                </a:solidFill>
                <a:cs typeface="Arial" pitchFamily="34" charset="0"/>
              </a:rPr>
              <a:t>	Về nhà sưu tầm thông tin tư liệu và sự hiểu biết bản thân hãy viết báo cáo khoảng 20 dòng, đánh giá về tự nhiên và thế mạnh của địa hình châu Á.</a:t>
            </a:r>
          </a:p>
        </p:txBody>
      </p:sp>
      <p:pic>
        <p:nvPicPr>
          <p:cNvPr id="4" name="Picture 11" descr="question_pop_up_from_box_rotate_hg_clr"/>
          <p:cNvPicPr>
            <a:picLocks noChangeAspect="1" noChangeArrowheads="1" noCrop="1"/>
          </p:cNvPicPr>
          <p:nvPr/>
        </p:nvPicPr>
        <p:blipFill>
          <a:blip r:embed="rId3"/>
          <a:srcRect/>
          <a:stretch>
            <a:fillRect/>
          </a:stretch>
        </p:blipFill>
        <p:spPr bwMode="auto">
          <a:xfrm>
            <a:off x="241152" y="546265"/>
            <a:ext cx="1256799" cy="1141996"/>
          </a:xfrm>
          <a:prstGeom prst="rect">
            <a:avLst/>
          </a:prstGeom>
          <a:noFill/>
          <a:ln w="9525">
            <a:noFill/>
            <a:miter lim="800000"/>
            <a:headEnd/>
            <a:tailEnd/>
          </a:ln>
        </p:spPr>
      </p:pic>
      <p:pic>
        <p:nvPicPr>
          <p:cNvPr id="5" name="Picture 6"/>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7956467" y="3593788"/>
            <a:ext cx="938151" cy="1478462"/>
          </a:xfrm>
          <a:prstGeom prst="rect">
            <a:avLst/>
          </a:prstGeom>
        </p:spPr>
      </p:pic>
      <p:sp>
        <p:nvSpPr>
          <p:cNvPr id="6" name="Rectangle 5">
            <a:extLst>
              <a:ext uri="{FF2B5EF4-FFF2-40B4-BE49-F238E27FC236}">
                <a16:creationId xmlns:a16="http://schemas.microsoft.com/office/drawing/2014/main" id="{81F2071E-DF8C-495C-8676-8F839E06F04F}"/>
              </a:ext>
            </a:extLst>
          </p:cNvPr>
          <p:cNvSpPr/>
          <p:nvPr/>
        </p:nvSpPr>
        <p:spPr>
          <a:xfrm>
            <a:off x="2766948" y="35625"/>
            <a:ext cx="3151832" cy="630942"/>
          </a:xfrm>
          <a:prstGeom prst="rect">
            <a:avLst/>
          </a:prstGeom>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500" b="1" u="sng">
                <a:ln w="11430"/>
                <a:solidFill>
                  <a:schemeClr val="accent4">
                    <a:lumMod val="50000"/>
                  </a:schemeClr>
                </a:solidFill>
                <a:latin typeface="Arial" pitchFamily="34" charset="0"/>
                <a:cs typeface="Arial" pitchFamily="34" charset="0"/>
              </a:rPr>
              <a:t>VỀ NHÀ</a:t>
            </a:r>
            <a:endParaRPr lang="en-US" sz="3500" b="1" u="sng" dirty="0">
              <a:ln w="11430"/>
              <a:solidFill>
                <a:schemeClr val="accent4">
                  <a:lumMod val="50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29"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par>
                                <p:cTn id="15" presetID="29"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ppt_x</p:attrName>
                                        </p:attrNameLst>
                                      </p:cBhvr>
                                      <p:tavLst>
                                        <p:tav tm="0">
                                          <p:val>
                                            <p:strVal val="#ppt_x-.2"/>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ppt_x</p:attrName>
                                        </p:attrNameLst>
                                      </p:cBhvr>
                                      <p:tavLst>
                                        <p:tav tm="0">
                                          <p:val>
                                            <p:strVal val="#ppt_x-.2"/>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3"/>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latin typeface="Calibri"/>
            </a:endParaRPr>
          </a:p>
        </p:txBody>
      </p:sp>
      <p:sp>
        <p:nvSpPr>
          <p:cNvPr id="5" name="TextBox 4"/>
          <p:cNvSpPr txBox="1"/>
          <p:nvPr/>
        </p:nvSpPr>
        <p:spPr>
          <a:xfrm>
            <a:off x="2579542" y="809409"/>
            <a:ext cx="4052456" cy="1200329"/>
          </a:xfrm>
          <a:prstGeom prst="rect">
            <a:avLst/>
          </a:prstGeom>
          <a:noFill/>
        </p:spPr>
        <p:txBody>
          <a:bodyPr wrap="square" rtlCol="0">
            <a:spAutoFit/>
          </a:bodyPr>
          <a:lstStyle/>
          <a:p>
            <a:r>
              <a:rPr lang="vi-VN" sz="2400" b="1" i="0">
                <a:solidFill>
                  <a:srgbClr val="212529"/>
                </a:solidFill>
                <a:effectLst/>
                <a:latin typeface="+mj-lt"/>
              </a:rPr>
              <a:t>Đường lên đỉnh Everest nằm giữa hai khu vực nào?</a:t>
            </a:r>
          </a:p>
          <a:p>
            <a:endParaRPr lang="en-US" sz="2400">
              <a:solidFill>
                <a:prstClr val="black"/>
              </a:solidFill>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latin typeface="Calibri"/>
            </a:endParaRPr>
          </a:p>
        </p:txBody>
      </p:sp>
      <p:sp>
        <p:nvSpPr>
          <p:cNvPr id="7" name="TextBox 6"/>
          <p:cNvSpPr txBox="1"/>
          <p:nvPr/>
        </p:nvSpPr>
        <p:spPr>
          <a:xfrm>
            <a:off x="1457325" y="2898189"/>
            <a:ext cx="4286250" cy="461665"/>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Nepal và Tây Tạng</a:t>
            </a:r>
          </a:p>
        </p:txBody>
      </p:sp>
      <p:pic>
        <p:nvPicPr>
          <p:cNvPr id="2" name="Picture 1">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338282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3">
            <a:extLst>
              <a:ext uri="{FF2B5EF4-FFF2-40B4-BE49-F238E27FC236}">
                <a16:creationId xmlns:a16="http://schemas.microsoft.com/office/drawing/2014/main" id="{070F9AC1-A134-4015-890E-BCE47C0E71BD}"/>
              </a:ext>
            </a:extLst>
          </p:cNvPr>
          <p:cNvCxnSpPr/>
          <p:nvPr/>
        </p:nvCxnSpPr>
        <p:spPr>
          <a:xfrm>
            <a:off x="1243578" y="1811446"/>
            <a:ext cx="7084336" cy="0"/>
          </a:xfrm>
          <a:prstGeom prst="line">
            <a:avLst/>
          </a:prstGeom>
          <a:noFill/>
          <a:ln w="6350" cap="flat" cmpd="sng" algn="ctr">
            <a:solidFill>
              <a:sysClr val="window" lastClr="FFFFFF">
                <a:lumMod val="75000"/>
              </a:sysClr>
            </a:solidFill>
            <a:prstDash val="solid"/>
            <a:miter lim="800000"/>
          </a:ln>
          <a:effectLst/>
        </p:spPr>
      </p:cxnSp>
      <p:cxnSp>
        <p:nvCxnSpPr>
          <p:cNvPr id="4" name="直接连接符 4">
            <a:extLst>
              <a:ext uri="{FF2B5EF4-FFF2-40B4-BE49-F238E27FC236}">
                <a16:creationId xmlns:a16="http://schemas.microsoft.com/office/drawing/2014/main" id="{58FA28A4-92B4-4719-B30A-C60BD62C75B6}"/>
              </a:ext>
            </a:extLst>
          </p:cNvPr>
          <p:cNvCxnSpPr/>
          <p:nvPr/>
        </p:nvCxnSpPr>
        <p:spPr>
          <a:xfrm>
            <a:off x="1243578" y="1854339"/>
            <a:ext cx="7084336" cy="0"/>
          </a:xfrm>
          <a:prstGeom prst="line">
            <a:avLst/>
          </a:prstGeom>
          <a:noFill/>
          <a:ln w="57150" cap="flat" cmpd="sng" algn="ctr">
            <a:solidFill>
              <a:sysClr val="window" lastClr="FFFFFF">
                <a:lumMod val="75000"/>
              </a:sysClr>
            </a:solidFill>
            <a:prstDash val="solid"/>
            <a:miter lim="800000"/>
          </a:ln>
          <a:effectLst/>
        </p:spPr>
      </p:cxnSp>
      <p:sp>
        <p:nvSpPr>
          <p:cNvPr id="5" name="矩形 69">
            <a:extLst>
              <a:ext uri="{FF2B5EF4-FFF2-40B4-BE49-F238E27FC236}">
                <a16:creationId xmlns:a16="http://schemas.microsoft.com/office/drawing/2014/main" id="{51DAC5B5-D1F2-4AF2-B9DE-7C9FD4DEC017}"/>
              </a:ext>
            </a:extLst>
          </p:cNvPr>
          <p:cNvSpPr/>
          <p:nvPr/>
        </p:nvSpPr>
        <p:spPr>
          <a:xfrm>
            <a:off x="995158" y="1985349"/>
            <a:ext cx="7554685" cy="1392689"/>
          </a:xfrm>
          <a:prstGeom prst="rect">
            <a:avLst/>
          </a:prstGeom>
        </p:spPr>
        <p:txBody>
          <a:bodyPr wrap="square" lIns="68580" tIns="34290" rIns="68580" bIns="34290">
            <a:spAutoFit/>
          </a:bodyPr>
          <a:lstStyle/>
          <a:p>
            <a:pPr algn="ctr">
              <a:defRPr/>
            </a:pPr>
            <a:r>
              <a:rPr lang="en-US" altLang="zh-CN" sz="8600" b="1">
                <a:solidFill>
                  <a:srgbClr val="2DB2A4"/>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rPr>
              <a:t>THANKYOU</a:t>
            </a:r>
            <a:endParaRPr lang="zh-CN" altLang="en-US" sz="8600" b="1" dirty="0">
              <a:solidFill>
                <a:srgbClr val="F77A08"/>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endParaRPr>
          </a:p>
        </p:txBody>
      </p:sp>
      <p:cxnSp>
        <p:nvCxnSpPr>
          <p:cNvPr id="6" name="直接连接符 5">
            <a:extLst>
              <a:ext uri="{FF2B5EF4-FFF2-40B4-BE49-F238E27FC236}">
                <a16:creationId xmlns:a16="http://schemas.microsoft.com/office/drawing/2014/main" id="{CDE5F29A-6A3D-41AC-AA05-6D8A47A59ABE}"/>
              </a:ext>
            </a:extLst>
          </p:cNvPr>
          <p:cNvCxnSpPr/>
          <p:nvPr/>
        </p:nvCxnSpPr>
        <p:spPr>
          <a:xfrm>
            <a:off x="1230332" y="3754163"/>
            <a:ext cx="7084336" cy="0"/>
          </a:xfrm>
          <a:prstGeom prst="line">
            <a:avLst/>
          </a:prstGeom>
          <a:noFill/>
          <a:ln w="6350" cap="flat" cmpd="sng" algn="ctr">
            <a:solidFill>
              <a:sysClr val="window" lastClr="FFFFFF">
                <a:lumMod val="75000"/>
              </a:sysClr>
            </a:solidFill>
            <a:prstDash val="solid"/>
            <a:miter lim="800000"/>
          </a:ln>
          <a:effectLst/>
        </p:spPr>
      </p:cxnSp>
      <p:cxnSp>
        <p:nvCxnSpPr>
          <p:cNvPr id="7" name="直接连接符 6">
            <a:extLst>
              <a:ext uri="{FF2B5EF4-FFF2-40B4-BE49-F238E27FC236}">
                <a16:creationId xmlns:a16="http://schemas.microsoft.com/office/drawing/2014/main" id="{68015D8C-5956-4EA0-BDC2-63B80968E610}"/>
              </a:ext>
            </a:extLst>
          </p:cNvPr>
          <p:cNvCxnSpPr/>
          <p:nvPr/>
        </p:nvCxnSpPr>
        <p:spPr>
          <a:xfrm>
            <a:off x="1230332" y="3797054"/>
            <a:ext cx="7084336" cy="0"/>
          </a:xfrm>
          <a:prstGeom prst="line">
            <a:avLst/>
          </a:prstGeom>
          <a:noFill/>
          <a:ln w="57150" cap="flat" cmpd="sng" algn="ctr">
            <a:solidFill>
              <a:sysClr val="window" lastClr="FFFFFF">
                <a:lumMod val="75000"/>
              </a:sysClr>
            </a:solidFill>
            <a:prstDash val="solid"/>
            <a:miter lim="800000"/>
          </a:ln>
          <a:effectLst/>
        </p:spPr>
      </p:cxnSp>
      <p:grpSp>
        <p:nvGrpSpPr>
          <p:cNvPr id="2" name="组合 7">
            <a:extLst>
              <a:ext uri="{FF2B5EF4-FFF2-40B4-BE49-F238E27FC236}">
                <a16:creationId xmlns:a16="http://schemas.microsoft.com/office/drawing/2014/main" id="{8C4CF950-2111-4A2D-B821-8FCBB101C030}"/>
              </a:ext>
            </a:extLst>
          </p:cNvPr>
          <p:cNvGrpSpPr/>
          <p:nvPr/>
        </p:nvGrpSpPr>
        <p:grpSpPr>
          <a:xfrm>
            <a:off x="1243578" y="3605887"/>
            <a:ext cx="7059862" cy="276999"/>
            <a:chOff x="2992618" y="3469364"/>
            <a:chExt cx="6358413" cy="195251"/>
          </a:xfrm>
        </p:grpSpPr>
        <p:sp>
          <p:nvSpPr>
            <p:cNvPr id="9" name="矩形 8">
              <a:extLst>
                <a:ext uri="{FF2B5EF4-FFF2-40B4-BE49-F238E27FC236}">
                  <a16:creationId xmlns:a16="http://schemas.microsoft.com/office/drawing/2014/main" id="{4D582E20-C076-411F-B834-5DA32047A995}"/>
                </a:ext>
              </a:extLst>
            </p:cNvPr>
            <p:cNvSpPr>
              <a:spLocks noChangeArrowheads="1"/>
            </p:cNvSpPr>
            <p:nvPr/>
          </p:nvSpPr>
          <p:spPr bwMode="auto">
            <a:xfrm>
              <a:off x="3898035" y="3469364"/>
              <a:ext cx="4395930" cy="19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dist">
                <a:defRPr/>
              </a:pPr>
              <a:endParaRPr lang="zh-CN" altLang="en-US" sz="1200" kern="0" dirty="0">
                <a:solidFill>
                  <a:srgbClr val="00B050"/>
                </a:solidFill>
                <a:latin typeface="Impact MT Std" pitchFamily="34" charset="0"/>
              </a:endParaRPr>
            </a:p>
          </p:txBody>
        </p:sp>
        <p:cxnSp>
          <p:nvCxnSpPr>
            <p:cNvPr id="10" name="直接连接符 9">
              <a:extLst>
                <a:ext uri="{FF2B5EF4-FFF2-40B4-BE49-F238E27FC236}">
                  <a16:creationId xmlns:a16="http://schemas.microsoft.com/office/drawing/2014/main" id="{A26F6027-9197-455E-82BC-F17D342916F3}"/>
                </a:ext>
              </a:extLst>
            </p:cNvPr>
            <p:cNvCxnSpPr/>
            <p:nvPr/>
          </p:nvCxnSpPr>
          <p:spPr bwMode="auto">
            <a:xfrm>
              <a:off x="2992618" y="3609064"/>
              <a:ext cx="1769599" cy="0"/>
            </a:xfrm>
            <a:prstGeom prst="line">
              <a:avLst/>
            </a:prstGeom>
            <a:noFill/>
            <a:ln w="12700" cap="flat" cmpd="sng" algn="ctr">
              <a:solidFill>
                <a:sysClr val="window" lastClr="FFFFFF">
                  <a:lumMod val="75000"/>
                </a:sysClr>
              </a:solidFill>
              <a:prstDash val="solid"/>
            </a:ln>
            <a:effectLst/>
          </p:spPr>
        </p:cxnSp>
        <p:cxnSp>
          <p:nvCxnSpPr>
            <p:cNvPr id="11" name="直接连接符 10">
              <a:extLst>
                <a:ext uri="{FF2B5EF4-FFF2-40B4-BE49-F238E27FC236}">
                  <a16:creationId xmlns:a16="http://schemas.microsoft.com/office/drawing/2014/main" id="{C4DA958C-619A-4EDD-86E9-6AC60A3CC64B}"/>
                </a:ext>
              </a:extLst>
            </p:cNvPr>
            <p:cNvCxnSpPr/>
            <p:nvPr/>
          </p:nvCxnSpPr>
          <p:spPr bwMode="auto">
            <a:xfrm>
              <a:off x="7581433" y="3609064"/>
              <a:ext cx="1769598" cy="0"/>
            </a:xfrm>
            <a:prstGeom prst="line">
              <a:avLst/>
            </a:prstGeom>
            <a:noFill/>
            <a:ln w="12700" cap="flat" cmpd="sng" algn="ctr">
              <a:solidFill>
                <a:sysClr val="window" lastClr="FFFFFF">
                  <a:lumMod val="75000"/>
                </a:sysClr>
              </a:solidFill>
              <a:prstDash val="solid"/>
            </a:ln>
            <a:effectLst/>
          </p:spPr>
        </p:cxnSp>
      </p:grpSp>
      <p:grpSp>
        <p:nvGrpSpPr>
          <p:cNvPr id="8" name="组合 126">
            <a:extLst>
              <a:ext uri="{FF2B5EF4-FFF2-40B4-BE49-F238E27FC236}">
                <a16:creationId xmlns:a16="http://schemas.microsoft.com/office/drawing/2014/main" id="{3FF08DA2-E210-4732-9C41-8FF48024E0C0}"/>
              </a:ext>
            </a:extLst>
          </p:cNvPr>
          <p:cNvGrpSpPr/>
          <p:nvPr/>
        </p:nvGrpSpPr>
        <p:grpSpPr>
          <a:xfrm>
            <a:off x="6841304" y="275999"/>
            <a:ext cx="576923" cy="671830"/>
            <a:chOff x="4570413" y="1616075"/>
            <a:chExt cx="3059113" cy="3562350"/>
          </a:xfrm>
        </p:grpSpPr>
        <p:sp>
          <p:nvSpPr>
            <p:cNvPr id="22" name="Freeform 89">
              <a:extLst>
                <a:ext uri="{FF2B5EF4-FFF2-40B4-BE49-F238E27FC236}">
                  <a16:creationId xmlns:a16="http://schemas.microsoft.com/office/drawing/2014/main" id="{FDB401E1-98FD-4952-95F1-82E8CEF10B9A}"/>
                </a:ext>
              </a:extLst>
            </p:cNvPr>
            <p:cNvSpPr/>
            <p:nvPr/>
          </p:nvSpPr>
          <p:spPr bwMode="auto">
            <a:xfrm>
              <a:off x="4570413" y="1616075"/>
              <a:ext cx="1530350" cy="2957513"/>
            </a:xfrm>
            <a:custGeom>
              <a:avLst/>
              <a:gdLst>
                <a:gd name="T0" fmla="*/ 360 w 360"/>
                <a:gd name="T1" fmla="*/ 14 h 695"/>
                <a:gd name="T2" fmla="*/ 360 w 360"/>
                <a:gd name="T3" fmla="*/ 14 h 695"/>
                <a:gd name="T4" fmla="*/ 37 w 360"/>
                <a:gd name="T5" fmla="*/ 243 h 695"/>
                <a:gd name="T6" fmla="*/ 266 w 360"/>
                <a:gd name="T7" fmla="*/ 670 h 695"/>
                <a:gd name="T8" fmla="*/ 280 w 360"/>
                <a:gd name="T9" fmla="*/ 686 h 695"/>
                <a:gd name="T10" fmla="*/ 289 w 360"/>
                <a:gd name="T11" fmla="*/ 695 h 695"/>
                <a:gd name="T12" fmla="*/ 340 w 360"/>
                <a:gd name="T13" fmla="*/ 695 h 695"/>
                <a:gd name="T14" fmla="*/ 360 w 360"/>
                <a:gd name="T15" fmla="*/ 14 h 6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0" h="695">
                  <a:moveTo>
                    <a:pt x="360" y="14"/>
                  </a:moveTo>
                  <a:cubicBezTo>
                    <a:pt x="360" y="14"/>
                    <a:pt x="360" y="14"/>
                    <a:pt x="360" y="14"/>
                  </a:cubicBezTo>
                  <a:cubicBezTo>
                    <a:pt x="360" y="14"/>
                    <a:pt x="89" y="0"/>
                    <a:pt x="37" y="243"/>
                  </a:cubicBezTo>
                  <a:cubicBezTo>
                    <a:pt x="37" y="243"/>
                    <a:pt x="0" y="413"/>
                    <a:pt x="266" y="670"/>
                  </a:cubicBezTo>
                  <a:cubicBezTo>
                    <a:pt x="280" y="686"/>
                    <a:pt x="280" y="686"/>
                    <a:pt x="280" y="686"/>
                  </a:cubicBezTo>
                  <a:cubicBezTo>
                    <a:pt x="280" y="686"/>
                    <a:pt x="284" y="689"/>
                    <a:pt x="289" y="695"/>
                  </a:cubicBezTo>
                  <a:cubicBezTo>
                    <a:pt x="340" y="695"/>
                    <a:pt x="340" y="695"/>
                    <a:pt x="340" y="695"/>
                  </a:cubicBezTo>
                  <a:cubicBezTo>
                    <a:pt x="126" y="91"/>
                    <a:pt x="360" y="14"/>
                    <a:pt x="360" y="14"/>
                  </a:cubicBezTo>
                  <a:close/>
                </a:path>
              </a:pathLst>
            </a:custGeom>
            <a:solidFill>
              <a:srgbClr val="0094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3" name="Freeform 90">
              <a:extLst>
                <a:ext uri="{FF2B5EF4-FFF2-40B4-BE49-F238E27FC236}">
                  <a16:creationId xmlns:a16="http://schemas.microsoft.com/office/drawing/2014/main" id="{494AAFB9-2D52-448E-B63B-3CA06138873F}"/>
                </a:ext>
              </a:extLst>
            </p:cNvPr>
            <p:cNvSpPr/>
            <p:nvPr/>
          </p:nvSpPr>
          <p:spPr bwMode="auto">
            <a:xfrm>
              <a:off x="5105401" y="1674813"/>
              <a:ext cx="2120900" cy="2984500"/>
            </a:xfrm>
            <a:custGeom>
              <a:avLst/>
              <a:gdLst>
                <a:gd name="T0" fmla="*/ 234 w 499"/>
                <a:gd name="T1" fmla="*/ 0 h 701"/>
                <a:gd name="T2" fmla="*/ 234 w 499"/>
                <a:gd name="T3" fmla="*/ 0 h 701"/>
                <a:gd name="T4" fmla="*/ 234 w 499"/>
                <a:gd name="T5" fmla="*/ 0 h 701"/>
                <a:gd name="T6" fmla="*/ 214 w 499"/>
                <a:gd name="T7" fmla="*/ 681 h 701"/>
                <a:gd name="T8" fmla="*/ 163 w 499"/>
                <a:gd name="T9" fmla="*/ 681 h 701"/>
                <a:gd name="T10" fmla="*/ 172 w 499"/>
                <a:gd name="T11" fmla="*/ 701 h 701"/>
                <a:gd name="T12" fmla="*/ 208 w 499"/>
                <a:gd name="T13" fmla="*/ 701 h 701"/>
                <a:gd name="T14" fmla="*/ 234 w 499"/>
                <a:gd name="T15" fmla="*/ 701 h 701"/>
                <a:gd name="T16" fmla="*/ 296 w 499"/>
                <a:gd name="T17" fmla="*/ 701 h 701"/>
                <a:gd name="T18" fmla="*/ 305 w 499"/>
                <a:gd name="T19" fmla="*/ 681 h 701"/>
                <a:gd name="T20" fmla="*/ 269 w 499"/>
                <a:gd name="T21" fmla="*/ 681 h 701"/>
                <a:gd name="T22" fmla="*/ 234 w 499"/>
                <a:gd name="T23"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9" h="701">
                  <a:moveTo>
                    <a:pt x="234" y="0"/>
                  </a:moveTo>
                  <a:cubicBezTo>
                    <a:pt x="234" y="0"/>
                    <a:pt x="234" y="0"/>
                    <a:pt x="234" y="0"/>
                  </a:cubicBezTo>
                  <a:cubicBezTo>
                    <a:pt x="234" y="0"/>
                    <a:pt x="234" y="0"/>
                    <a:pt x="234" y="0"/>
                  </a:cubicBezTo>
                  <a:cubicBezTo>
                    <a:pt x="234" y="0"/>
                    <a:pt x="0" y="77"/>
                    <a:pt x="214" y="681"/>
                  </a:cubicBezTo>
                  <a:cubicBezTo>
                    <a:pt x="163" y="681"/>
                    <a:pt x="163" y="681"/>
                    <a:pt x="163" y="681"/>
                  </a:cubicBezTo>
                  <a:cubicBezTo>
                    <a:pt x="167" y="686"/>
                    <a:pt x="171" y="693"/>
                    <a:pt x="172" y="701"/>
                  </a:cubicBezTo>
                  <a:cubicBezTo>
                    <a:pt x="208" y="701"/>
                    <a:pt x="208" y="701"/>
                    <a:pt x="208" y="701"/>
                  </a:cubicBezTo>
                  <a:cubicBezTo>
                    <a:pt x="234" y="701"/>
                    <a:pt x="234" y="701"/>
                    <a:pt x="234" y="701"/>
                  </a:cubicBezTo>
                  <a:cubicBezTo>
                    <a:pt x="296" y="701"/>
                    <a:pt x="296" y="701"/>
                    <a:pt x="296" y="701"/>
                  </a:cubicBezTo>
                  <a:cubicBezTo>
                    <a:pt x="297" y="693"/>
                    <a:pt x="301" y="686"/>
                    <a:pt x="305" y="681"/>
                  </a:cubicBezTo>
                  <a:cubicBezTo>
                    <a:pt x="269" y="681"/>
                    <a:pt x="269" y="681"/>
                    <a:pt x="269" y="681"/>
                  </a:cubicBezTo>
                  <a:cubicBezTo>
                    <a:pt x="499" y="108"/>
                    <a:pt x="234" y="0"/>
                    <a:pt x="234" y="0"/>
                  </a:cubicBezTo>
                  <a:close/>
                </a:path>
              </a:pathLst>
            </a:custGeom>
            <a:solidFill>
              <a:srgbClr val="38B2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4" name="Rectangle 91">
              <a:extLst>
                <a:ext uri="{FF2B5EF4-FFF2-40B4-BE49-F238E27FC236}">
                  <a16:creationId xmlns:a16="http://schemas.microsoft.com/office/drawing/2014/main" id="{CBBC9C28-E654-46F8-8D2C-E40CA98C25A8}"/>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5" name="Rectangle 92">
              <a:extLst>
                <a:ext uri="{FF2B5EF4-FFF2-40B4-BE49-F238E27FC236}">
                  <a16:creationId xmlns:a16="http://schemas.microsoft.com/office/drawing/2014/main" id="{087A2235-EB78-4A5C-A41C-790C5276CFFC}"/>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6" name="Freeform 93">
              <a:extLst>
                <a:ext uri="{FF2B5EF4-FFF2-40B4-BE49-F238E27FC236}">
                  <a16:creationId xmlns:a16="http://schemas.microsoft.com/office/drawing/2014/main" id="{32A5D30C-EDD1-4DB2-B2BE-80D707A52B97}"/>
                </a:ext>
              </a:extLst>
            </p:cNvPr>
            <p:cNvSpPr/>
            <p:nvPr/>
          </p:nvSpPr>
          <p:spPr bwMode="auto">
            <a:xfrm>
              <a:off x="6100763" y="1616075"/>
              <a:ext cx="1528763" cy="2957513"/>
            </a:xfrm>
            <a:custGeom>
              <a:avLst/>
              <a:gdLst>
                <a:gd name="T0" fmla="*/ 79 w 360"/>
                <a:gd name="T1" fmla="*/ 686 h 695"/>
                <a:gd name="T2" fmla="*/ 93 w 360"/>
                <a:gd name="T3" fmla="*/ 670 h 695"/>
                <a:gd name="T4" fmla="*/ 322 w 360"/>
                <a:gd name="T5" fmla="*/ 243 h 695"/>
                <a:gd name="T6" fmla="*/ 0 w 360"/>
                <a:gd name="T7" fmla="*/ 14 h 695"/>
                <a:gd name="T8" fmla="*/ 0 w 360"/>
                <a:gd name="T9" fmla="*/ 14 h 695"/>
                <a:gd name="T10" fmla="*/ 0 w 360"/>
                <a:gd name="T11" fmla="*/ 14 h 695"/>
                <a:gd name="T12" fmla="*/ 35 w 360"/>
                <a:gd name="T13" fmla="*/ 695 h 695"/>
                <a:gd name="T14" fmla="*/ 71 w 360"/>
                <a:gd name="T15" fmla="*/ 695 h 695"/>
                <a:gd name="T16" fmla="*/ 79 w 360"/>
                <a:gd name="T17" fmla="*/ 686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695">
                  <a:moveTo>
                    <a:pt x="79" y="686"/>
                  </a:moveTo>
                  <a:cubicBezTo>
                    <a:pt x="93" y="670"/>
                    <a:pt x="93" y="670"/>
                    <a:pt x="93" y="670"/>
                  </a:cubicBezTo>
                  <a:cubicBezTo>
                    <a:pt x="360" y="413"/>
                    <a:pt x="322" y="243"/>
                    <a:pt x="322" y="243"/>
                  </a:cubicBezTo>
                  <a:cubicBezTo>
                    <a:pt x="271" y="0"/>
                    <a:pt x="0" y="14"/>
                    <a:pt x="0" y="14"/>
                  </a:cubicBezTo>
                  <a:cubicBezTo>
                    <a:pt x="0" y="14"/>
                    <a:pt x="0" y="14"/>
                    <a:pt x="0" y="14"/>
                  </a:cubicBezTo>
                  <a:cubicBezTo>
                    <a:pt x="0" y="14"/>
                    <a:pt x="0" y="14"/>
                    <a:pt x="0" y="14"/>
                  </a:cubicBezTo>
                  <a:cubicBezTo>
                    <a:pt x="0" y="14"/>
                    <a:pt x="265" y="122"/>
                    <a:pt x="35" y="695"/>
                  </a:cubicBezTo>
                  <a:cubicBezTo>
                    <a:pt x="71" y="695"/>
                    <a:pt x="71" y="695"/>
                    <a:pt x="71" y="695"/>
                  </a:cubicBezTo>
                  <a:cubicBezTo>
                    <a:pt x="75" y="689"/>
                    <a:pt x="79" y="686"/>
                    <a:pt x="79" y="686"/>
                  </a:cubicBezTo>
                  <a:close/>
                </a:path>
              </a:pathLst>
            </a:custGeom>
            <a:solidFill>
              <a:srgbClr val="0094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7" name="Freeform 94">
              <a:extLst>
                <a:ext uri="{FF2B5EF4-FFF2-40B4-BE49-F238E27FC236}">
                  <a16:creationId xmlns:a16="http://schemas.microsoft.com/office/drawing/2014/main" id="{4113280E-6925-42EA-A163-3AF752E62B84}"/>
                </a:ext>
              </a:extLst>
            </p:cNvPr>
            <p:cNvSpPr/>
            <p:nvPr/>
          </p:nvSpPr>
          <p:spPr bwMode="auto">
            <a:xfrm>
              <a:off x="5840413" y="4638675"/>
              <a:ext cx="209550" cy="238125"/>
            </a:xfrm>
            <a:custGeom>
              <a:avLst/>
              <a:gdLst>
                <a:gd name="T0" fmla="*/ 0 w 132"/>
                <a:gd name="T1" fmla="*/ 5 h 150"/>
                <a:gd name="T2" fmla="*/ 124 w 132"/>
                <a:gd name="T3" fmla="*/ 150 h 150"/>
                <a:gd name="T4" fmla="*/ 132 w 132"/>
                <a:gd name="T5" fmla="*/ 142 h 150"/>
                <a:gd name="T6" fmla="*/ 11 w 132"/>
                <a:gd name="T7" fmla="*/ 0 h 150"/>
                <a:gd name="T8" fmla="*/ 0 w 132"/>
                <a:gd name="T9" fmla="*/ 5 h 150"/>
              </a:gdLst>
              <a:ahLst/>
              <a:cxnLst>
                <a:cxn ang="0">
                  <a:pos x="T0" y="T1"/>
                </a:cxn>
                <a:cxn ang="0">
                  <a:pos x="T2" y="T3"/>
                </a:cxn>
                <a:cxn ang="0">
                  <a:pos x="T4" y="T5"/>
                </a:cxn>
                <a:cxn ang="0">
                  <a:pos x="T6" y="T7"/>
                </a:cxn>
                <a:cxn ang="0">
                  <a:pos x="T8" y="T9"/>
                </a:cxn>
              </a:cxnLst>
              <a:rect l="0" t="0" r="r" b="b"/>
              <a:pathLst>
                <a:path w="132" h="150">
                  <a:moveTo>
                    <a:pt x="0" y="5"/>
                  </a:moveTo>
                  <a:lnTo>
                    <a:pt x="124" y="150"/>
                  </a:lnTo>
                  <a:lnTo>
                    <a:pt x="132" y="142"/>
                  </a:lnTo>
                  <a:lnTo>
                    <a:pt x="11" y="0"/>
                  </a:lnTo>
                  <a:lnTo>
                    <a:pt x="0" y="5"/>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8" name="Freeform 95">
              <a:extLst>
                <a:ext uri="{FF2B5EF4-FFF2-40B4-BE49-F238E27FC236}">
                  <a16:creationId xmlns:a16="http://schemas.microsoft.com/office/drawing/2014/main" id="{7869A67F-C69C-453D-B20D-CD819D6D01AF}"/>
                </a:ext>
              </a:extLst>
            </p:cNvPr>
            <p:cNvSpPr/>
            <p:nvPr/>
          </p:nvSpPr>
          <p:spPr bwMode="auto">
            <a:xfrm>
              <a:off x="5943601" y="4638675"/>
              <a:ext cx="127000" cy="238125"/>
            </a:xfrm>
            <a:custGeom>
              <a:avLst/>
              <a:gdLst>
                <a:gd name="T0" fmla="*/ 0 w 80"/>
                <a:gd name="T1" fmla="*/ 5 h 150"/>
                <a:gd name="T2" fmla="*/ 72 w 80"/>
                <a:gd name="T3" fmla="*/ 150 h 150"/>
                <a:gd name="T4" fmla="*/ 80 w 80"/>
                <a:gd name="T5" fmla="*/ 144 h 150"/>
                <a:gd name="T6" fmla="*/ 8 w 80"/>
                <a:gd name="T7" fmla="*/ 0 h 150"/>
                <a:gd name="T8" fmla="*/ 0 w 80"/>
                <a:gd name="T9" fmla="*/ 5 h 150"/>
              </a:gdLst>
              <a:ahLst/>
              <a:cxnLst>
                <a:cxn ang="0">
                  <a:pos x="T0" y="T1"/>
                </a:cxn>
                <a:cxn ang="0">
                  <a:pos x="T2" y="T3"/>
                </a:cxn>
                <a:cxn ang="0">
                  <a:pos x="T4" y="T5"/>
                </a:cxn>
                <a:cxn ang="0">
                  <a:pos x="T6" y="T7"/>
                </a:cxn>
                <a:cxn ang="0">
                  <a:pos x="T8" y="T9"/>
                </a:cxn>
              </a:cxnLst>
              <a:rect l="0" t="0" r="r" b="b"/>
              <a:pathLst>
                <a:path w="80" h="150">
                  <a:moveTo>
                    <a:pt x="0" y="5"/>
                  </a:moveTo>
                  <a:lnTo>
                    <a:pt x="72" y="150"/>
                  </a:lnTo>
                  <a:lnTo>
                    <a:pt x="80" y="144"/>
                  </a:lnTo>
                  <a:lnTo>
                    <a:pt x="8" y="0"/>
                  </a:lnTo>
                  <a:lnTo>
                    <a:pt x="0" y="5"/>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9" name="Freeform 96">
              <a:extLst>
                <a:ext uri="{FF2B5EF4-FFF2-40B4-BE49-F238E27FC236}">
                  <a16:creationId xmlns:a16="http://schemas.microsoft.com/office/drawing/2014/main" id="{1CBD9A42-0E21-437C-8DC5-4D8F13EF7703}"/>
                </a:ext>
              </a:extLst>
            </p:cNvPr>
            <p:cNvSpPr/>
            <p:nvPr/>
          </p:nvSpPr>
          <p:spPr bwMode="auto">
            <a:xfrm>
              <a:off x="6040438" y="4638675"/>
              <a:ext cx="55563" cy="233363"/>
            </a:xfrm>
            <a:custGeom>
              <a:avLst/>
              <a:gdLst>
                <a:gd name="T0" fmla="*/ 0 w 35"/>
                <a:gd name="T1" fmla="*/ 2 h 147"/>
                <a:gd name="T2" fmla="*/ 24 w 35"/>
                <a:gd name="T3" fmla="*/ 147 h 147"/>
                <a:gd name="T4" fmla="*/ 35 w 35"/>
                <a:gd name="T5" fmla="*/ 144 h 147"/>
                <a:gd name="T6" fmla="*/ 11 w 35"/>
                <a:gd name="T7" fmla="*/ 0 h 147"/>
                <a:gd name="T8" fmla="*/ 0 w 35"/>
                <a:gd name="T9" fmla="*/ 2 h 147"/>
              </a:gdLst>
              <a:ahLst/>
              <a:cxnLst>
                <a:cxn ang="0">
                  <a:pos x="T0" y="T1"/>
                </a:cxn>
                <a:cxn ang="0">
                  <a:pos x="T2" y="T3"/>
                </a:cxn>
                <a:cxn ang="0">
                  <a:pos x="T4" y="T5"/>
                </a:cxn>
                <a:cxn ang="0">
                  <a:pos x="T6" y="T7"/>
                </a:cxn>
                <a:cxn ang="0">
                  <a:pos x="T8" y="T9"/>
                </a:cxn>
              </a:cxnLst>
              <a:rect l="0" t="0" r="r" b="b"/>
              <a:pathLst>
                <a:path w="35" h="147">
                  <a:moveTo>
                    <a:pt x="0" y="2"/>
                  </a:moveTo>
                  <a:lnTo>
                    <a:pt x="24" y="147"/>
                  </a:lnTo>
                  <a:lnTo>
                    <a:pt x="35" y="144"/>
                  </a:lnTo>
                  <a:lnTo>
                    <a:pt x="11" y="0"/>
                  </a:lnTo>
                  <a:lnTo>
                    <a:pt x="0" y="2"/>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0" name="Freeform 97">
              <a:extLst>
                <a:ext uri="{FF2B5EF4-FFF2-40B4-BE49-F238E27FC236}">
                  <a16:creationId xmlns:a16="http://schemas.microsoft.com/office/drawing/2014/main" id="{97D6333D-F247-4359-82F3-191FED404A82}"/>
                </a:ext>
              </a:extLst>
            </p:cNvPr>
            <p:cNvSpPr/>
            <p:nvPr/>
          </p:nvSpPr>
          <p:spPr bwMode="auto">
            <a:xfrm>
              <a:off x="6100763" y="4638675"/>
              <a:ext cx="53975" cy="233363"/>
            </a:xfrm>
            <a:custGeom>
              <a:avLst/>
              <a:gdLst>
                <a:gd name="T0" fmla="*/ 24 w 34"/>
                <a:gd name="T1" fmla="*/ 0 h 147"/>
                <a:gd name="T2" fmla="*/ 0 w 34"/>
                <a:gd name="T3" fmla="*/ 144 h 147"/>
                <a:gd name="T4" fmla="*/ 10 w 34"/>
                <a:gd name="T5" fmla="*/ 147 h 147"/>
                <a:gd name="T6" fmla="*/ 34 w 34"/>
                <a:gd name="T7" fmla="*/ 2 h 147"/>
                <a:gd name="T8" fmla="*/ 24 w 34"/>
                <a:gd name="T9" fmla="*/ 0 h 147"/>
              </a:gdLst>
              <a:ahLst/>
              <a:cxnLst>
                <a:cxn ang="0">
                  <a:pos x="T0" y="T1"/>
                </a:cxn>
                <a:cxn ang="0">
                  <a:pos x="T2" y="T3"/>
                </a:cxn>
                <a:cxn ang="0">
                  <a:pos x="T4" y="T5"/>
                </a:cxn>
                <a:cxn ang="0">
                  <a:pos x="T6" y="T7"/>
                </a:cxn>
                <a:cxn ang="0">
                  <a:pos x="T8" y="T9"/>
                </a:cxn>
              </a:cxnLst>
              <a:rect l="0" t="0" r="r" b="b"/>
              <a:pathLst>
                <a:path w="34" h="147">
                  <a:moveTo>
                    <a:pt x="24" y="0"/>
                  </a:moveTo>
                  <a:lnTo>
                    <a:pt x="0" y="144"/>
                  </a:lnTo>
                  <a:lnTo>
                    <a:pt x="10" y="147"/>
                  </a:lnTo>
                  <a:lnTo>
                    <a:pt x="34" y="2"/>
                  </a:lnTo>
                  <a:lnTo>
                    <a:pt x="24"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1" name="Freeform 98">
              <a:extLst>
                <a:ext uri="{FF2B5EF4-FFF2-40B4-BE49-F238E27FC236}">
                  <a16:creationId xmlns:a16="http://schemas.microsoft.com/office/drawing/2014/main" id="{A9D43D9B-8CE8-4DCC-9ED0-BA9F95027C22}"/>
                </a:ext>
              </a:extLst>
            </p:cNvPr>
            <p:cNvSpPr/>
            <p:nvPr/>
          </p:nvSpPr>
          <p:spPr bwMode="auto">
            <a:xfrm>
              <a:off x="6121401" y="4638675"/>
              <a:ext cx="131763" cy="238125"/>
            </a:xfrm>
            <a:custGeom>
              <a:avLst/>
              <a:gdLst>
                <a:gd name="T0" fmla="*/ 75 w 83"/>
                <a:gd name="T1" fmla="*/ 0 h 150"/>
                <a:gd name="T2" fmla="*/ 0 w 83"/>
                <a:gd name="T3" fmla="*/ 144 h 150"/>
                <a:gd name="T4" fmla="*/ 11 w 83"/>
                <a:gd name="T5" fmla="*/ 150 h 150"/>
                <a:gd name="T6" fmla="*/ 83 w 83"/>
                <a:gd name="T7" fmla="*/ 5 h 150"/>
                <a:gd name="T8" fmla="*/ 75 w 83"/>
                <a:gd name="T9" fmla="*/ 0 h 150"/>
              </a:gdLst>
              <a:ahLst/>
              <a:cxnLst>
                <a:cxn ang="0">
                  <a:pos x="T0" y="T1"/>
                </a:cxn>
                <a:cxn ang="0">
                  <a:pos x="T2" y="T3"/>
                </a:cxn>
                <a:cxn ang="0">
                  <a:pos x="T4" y="T5"/>
                </a:cxn>
                <a:cxn ang="0">
                  <a:pos x="T6" y="T7"/>
                </a:cxn>
                <a:cxn ang="0">
                  <a:pos x="T8" y="T9"/>
                </a:cxn>
              </a:cxnLst>
              <a:rect l="0" t="0" r="r" b="b"/>
              <a:pathLst>
                <a:path w="83" h="150">
                  <a:moveTo>
                    <a:pt x="75" y="0"/>
                  </a:moveTo>
                  <a:lnTo>
                    <a:pt x="0" y="144"/>
                  </a:lnTo>
                  <a:lnTo>
                    <a:pt x="11" y="150"/>
                  </a:lnTo>
                  <a:lnTo>
                    <a:pt x="83" y="5"/>
                  </a:lnTo>
                  <a:lnTo>
                    <a:pt x="75"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2" name="Freeform 99">
              <a:extLst>
                <a:ext uri="{FF2B5EF4-FFF2-40B4-BE49-F238E27FC236}">
                  <a16:creationId xmlns:a16="http://schemas.microsoft.com/office/drawing/2014/main" id="{17F1DB68-677E-481D-9901-9BA55809F532}"/>
                </a:ext>
              </a:extLst>
            </p:cNvPr>
            <p:cNvSpPr/>
            <p:nvPr/>
          </p:nvSpPr>
          <p:spPr bwMode="auto">
            <a:xfrm>
              <a:off x="6146801" y="4638675"/>
              <a:ext cx="204788" cy="238125"/>
            </a:xfrm>
            <a:custGeom>
              <a:avLst/>
              <a:gdLst>
                <a:gd name="T0" fmla="*/ 121 w 129"/>
                <a:gd name="T1" fmla="*/ 0 h 150"/>
                <a:gd name="T2" fmla="*/ 0 w 129"/>
                <a:gd name="T3" fmla="*/ 142 h 150"/>
                <a:gd name="T4" fmla="*/ 8 w 129"/>
                <a:gd name="T5" fmla="*/ 150 h 150"/>
                <a:gd name="T6" fmla="*/ 129 w 129"/>
                <a:gd name="T7" fmla="*/ 5 h 150"/>
                <a:gd name="T8" fmla="*/ 121 w 129"/>
                <a:gd name="T9" fmla="*/ 0 h 150"/>
              </a:gdLst>
              <a:ahLst/>
              <a:cxnLst>
                <a:cxn ang="0">
                  <a:pos x="T0" y="T1"/>
                </a:cxn>
                <a:cxn ang="0">
                  <a:pos x="T2" y="T3"/>
                </a:cxn>
                <a:cxn ang="0">
                  <a:pos x="T4" y="T5"/>
                </a:cxn>
                <a:cxn ang="0">
                  <a:pos x="T6" y="T7"/>
                </a:cxn>
                <a:cxn ang="0">
                  <a:pos x="T8" y="T9"/>
                </a:cxn>
              </a:cxnLst>
              <a:rect l="0" t="0" r="r" b="b"/>
              <a:pathLst>
                <a:path w="129" h="150">
                  <a:moveTo>
                    <a:pt x="121" y="0"/>
                  </a:moveTo>
                  <a:lnTo>
                    <a:pt x="0" y="142"/>
                  </a:lnTo>
                  <a:lnTo>
                    <a:pt x="8" y="150"/>
                  </a:lnTo>
                  <a:lnTo>
                    <a:pt x="129" y="5"/>
                  </a:lnTo>
                  <a:lnTo>
                    <a:pt x="121"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3" name="Freeform 100">
              <a:extLst>
                <a:ext uri="{FF2B5EF4-FFF2-40B4-BE49-F238E27FC236}">
                  <a16:creationId xmlns:a16="http://schemas.microsoft.com/office/drawing/2014/main" id="{3DB34298-2D45-470F-AA9C-6444CEA61E14}"/>
                </a:ext>
              </a:extLst>
            </p:cNvPr>
            <p:cNvSpPr/>
            <p:nvPr/>
          </p:nvSpPr>
          <p:spPr bwMode="auto">
            <a:xfrm>
              <a:off x="5799138" y="4573588"/>
              <a:ext cx="603250" cy="85725"/>
            </a:xfrm>
            <a:custGeom>
              <a:avLst/>
              <a:gdLst>
                <a:gd name="T0" fmla="*/ 380 w 380"/>
                <a:gd name="T1" fmla="*/ 0 h 54"/>
                <a:gd name="T2" fmla="*/ 0 w 380"/>
                <a:gd name="T3" fmla="*/ 0 h 54"/>
                <a:gd name="T4" fmla="*/ 24 w 380"/>
                <a:gd name="T5" fmla="*/ 54 h 54"/>
                <a:gd name="T6" fmla="*/ 358 w 380"/>
                <a:gd name="T7" fmla="*/ 54 h 54"/>
                <a:gd name="T8" fmla="*/ 380 w 380"/>
                <a:gd name="T9" fmla="*/ 0 h 54"/>
              </a:gdLst>
              <a:ahLst/>
              <a:cxnLst>
                <a:cxn ang="0">
                  <a:pos x="T0" y="T1"/>
                </a:cxn>
                <a:cxn ang="0">
                  <a:pos x="T2" y="T3"/>
                </a:cxn>
                <a:cxn ang="0">
                  <a:pos x="T4" y="T5"/>
                </a:cxn>
                <a:cxn ang="0">
                  <a:pos x="T6" y="T7"/>
                </a:cxn>
                <a:cxn ang="0">
                  <a:pos x="T8" y="T9"/>
                </a:cxn>
              </a:cxnLst>
              <a:rect l="0" t="0" r="r" b="b"/>
              <a:pathLst>
                <a:path w="380" h="54">
                  <a:moveTo>
                    <a:pt x="380" y="0"/>
                  </a:moveTo>
                  <a:lnTo>
                    <a:pt x="0" y="0"/>
                  </a:lnTo>
                  <a:lnTo>
                    <a:pt x="24" y="54"/>
                  </a:lnTo>
                  <a:lnTo>
                    <a:pt x="358" y="54"/>
                  </a:lnTo>
                  <a:lnTo>
                    <a:pt x="380" y="0"/>
                  </a:lnTo>
                  <a:close/>
                </a:path>
              </a:pathLst>
            </a:custGeom>
            <a:solidFill>
              <a:srgbClr val="0064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4" name="Rectangle 101">
              <a:extLst>
                <a:ext uri="{FF2B5EF4-FFF2-40B4-BE49-F238E27FC236}">
                  <a16:creationId xmlns:a16="http://schemas.microsoft.com/office/drawing/2014/main" id="{F38E534F-E137-4E44-9169-82322CF7A970}"/>
                </a:ext>
              </a:extLst>
            </p:cNvPr>
            <p:cNvSpPr>
              <a:spLocks noChangeArrowheads="1"/>
            </p:cNvSpPr>
            <p:nvPr/>
          </p:nvSpPr>
          <p:spPr bwMode="auto">
            <a:xfrm>
              <a:off x="6015038" y="4841875"/>
              <a:ext cx="169863" cy="47625"/>
            </a:xfrm>
            <a:prstGeom prst="rect">
              <a:avLst/>
            </a:prstGeom>
            <a:solidFill>
              <a:srgbClr val="0045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5" name="Freeform 102">
              <a:extLst>
                <a:ext uri="{FF2B5EF4-FFF2-40B4-BE49-F238E27FC236}">
                  <a16:creationId xmlns:a16="http://schemas.microsoft.com/office/drawing/2014/main" id="{4B59AAC2-DE66-4CA7-8A0E-F49B3FB60689}"/>
                </a:ext>
              </a:extLst>
            </p:cNvPr>
            <p:cNvSpPr/>
            <p:nvPr/>
          </p:nvSpPr>
          <p:spPr bwMode="auto">
            <a:xfrm>
              <a:off x="6007101" y="4876800"/>
              <a:ext cx="38100" cy="139700"/>
            </a:xfrm>
            <a:custGeom>
              <a:avLst/>
              <a:gdLst>
                <a:gd name="T0" fmla="*/ 24 w 24"/>
                <a:gd name="T1" fmla="*/ 0 h 88"/>
                <a:gd name="T2" fmla="*/ 13 w 24"/>
                <a:gd name="T3" fmla="*/ 0 h 88"/>
                <a:gd name="T4" fmla="*/ 0 w 24"/>
                <a:gd name="T5" fmla="*/ 88 h 88"/>
                <a:gd name="T6" fmla="*/ 10 w 24"/>
                <a:gd name="T7" fmla="*/ 88 h 88"/>
                <a:gd name="T8" fmla="*/ 24 w 24"/>
                <a:gd name="T9" fmla="*/ 0 h 88"/>
              </a:gdLst>
              <a:ahLst/>
              <a:cxnLst>
                <a:cxn ang="0">
                  <a:pos x="T0" y="T1"/>
                </a:cxn>
                <a:cxn ang="0">
                  <a:pos x="T2" y="T3"/>
                </a:cxn>
                <a:cxn ang="0">
                  <a:pos x="T4" y="T5"/>
                </a:cxn>
                <a:cxn ang="0">
                  <a:pos x="T6" y="T7"/>
                </a:cxn>
                <a:cxn ang="0">
                  <a:pos x="T8" y="T9"/>
                </a:cxn>
              </a:cxnLst>
              <a:rect l="0" t="0" r="r" b="b"/>
              <a:pathLst>
                <a:path w="24" h="88">
                  <a:moveTo>
                    <a:pt x="24" y="0"/>
                  </a:moveTo>
                  <a:lnTo>
                    <a:pt x="13" y="0"/>
                  </a:lnTo>
                  <a:lnTo>
                    <a:pt x="0" y="88"/>
                  </a:lnTo>
                  <a:lnTo>
                    <a:pt x="10" y="88"/>
                  </a:lnTo>
                  <a:lnTo>
                    <a:pt x="24"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6" name="Freeform 103">
              <a:extLst>
                <a:ext uri="{FF2B5EF4-FFF2-40B4-BE49-F238E27FC236}">
                  <a16:creationId xmlns:a16="http://schemas.microsoft.com/office/drawing/2014/main" id="{3F5F4601-C1A2-468C-9BD8-ACA99A541184}"/>
                </a:ext>
              </a:extLst>
            </p:cNvPr>
            <p:cNvSpPr/>
            <p:nvPr/>
          </p:nvSpPr>
          <p:spPr bwMode="auto">
            <a:xfrm>
              <a:off x="6154738" y="4876800"/>
              <a:ext cx="34925" cy="139700"/>
            </a:xfrm>
            <a:custGeom>
              <a:avLst/>
              <a:gdLst>
                <a:gd name="T0" fmla="*/ 11 w 22"/>
                <a:gd name="T1" fmla="*/ 0 h 88"/>
                <a:gd name="T2" fmla="*/ 0 w 22"/>
                <a:gd name="T3" fmla="*/ 0 h 88"/>
                <a:gd name="T4" fmla="*/ 11 w 22"/>
                <a:gd name="T5" fmla="*/ 88 h 88"/>
                <a:gd name="T6" fmla="*/ 22 w 22"/>
                <a:gd name="T7" fmla="*/ 88 h 88"/>
                <a:gd name="T8" fmla="*/ 11 w 22"/>
                <a:gd name="T9" fmla="*/ 0 h 88"/>
              </a:gdLst>
              <a:ahLst/>
              <a:cxnLst>
                <a:cxn ang="0">
                  <a:pos x="T0" y="T1"/>
                </a:cxn>
                <a:cxn ang="0">
                  <a:pos x="T2" y="T3"/>
                </a:cxn>
                <a:cxn ang="0">
                  <a:pos x="T4" y="T5"/>
                </a:cxn>
                <a:cxn ang="0">
                  <a:pos x="T6" y="T7"/>
                </a:cxn>
                <a:cxn ang="0">
                  <a:pos x="T8" y="T9"/>
                </a:cxn>
              </a:cxnLst>
              <a:rect l="0" t="0" r="r" b="b"/>
              <a:pathLst>
                <a:path w="22" h="88">
                  <a:moveTo>
                    <a:pt x="11" y="0"/>
                  </a:moveTo>
                  <a:lnTo>
                    <a:pt x="0" y="0"/>
                  </a:lnTo>
                  <a:lnTo>
                    <a:pt x="11" y="88"/>
                  </a:lnTo>
                  <a:lnTo>
                    <a:pt x="22" y="88"/>
                  </a:lnTo>
                  <a:lnTo>
                    <a:pt x="11"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7" name="Freeform 104">
              <a:extLst>
                <a:ext uri="{FF2B5EF4-FFF2-40B4-BE49-F238E27FC236}">
                  <a16:creationId xmlns:a16="http://schemas.microsoft.com/office/drawing/2014/main" id="{5E5B9A3A-7603-4E0C-BC6E-668319F375AE}"/>
                </a:ext>
              </a:extLst>
            </p:cNvPr>
            <p:cNvSpPr/>
            <p:nvPr/>
          </p:nvSpPr>
          <p:spPr bwMode="auto">
            <a:xfrm>
              <a:off x="5994401" y="5016500"/>
              <a:ext cx="203200" cy="161925"/>
            </a:xfrm>
            <a:custGeom>
              <a:avLst/>
              <a:gdLst>
                <a:gd name="T0" fmla="*/ 123 w 128"/>
                <a:gd name="T1" fmla="*/ 0 h 102"/>
                <a:gd name="T2" fmla="*/ 112 w 128"/>
                <a:gd name="T3" fmla="*/ 0 h 102"/>
                <a:gd name="T4" fmla="*/ 18 w 128"/>
                <a:gd name="T5" fmla="*/ 0 h 102"/>
                <a:gd name="T6" fmla="*/ 8 w 128"/>
                <a:gd name="T7" fmla="*/ 0 h 102"/>
                <a:gd name="T8" fmla="*/ 0 w 128"/>
                <a:gd name="T9" fmla="*/ 0 h 102"/>
                <a:gd name="T10" fmla="*/ 0 w 128"/>
                <a:gd name="T11" fmla="*/ 102 h 102"/>
                <a:gd name="T12" fmla="*/ 128 w 128"/>
                <a:gd name="T13" fmla="*/ 102 h 102"/>
                <a:gd name="T14" fmla="*/ 128 w 128"/>
                <a:gd name="T15" fmla="*/ 0 h 102"/>
                <a:gd name="T16" fmla="*/ 123 w 128"/>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02">
                  <a:moveTo>
                    <a:pt x="123" y="0"/>
                  </a:moveTo>
                  <a:lnTo>
                    <a:pt x="112" y="0"/>
                  </a:lnTo>
                  <a:lnTo>
                    <a:pt x="18" y="0"/>
                  </a:lnTo>
                  <a:lnTo>
                    <a:pt x="8" y="0"/>
                  </a:lnTo>
                  <a:lnTo>
                    <a:pt x="0" y="0"/>
                  </a:lnTo>
                  <a:lnTo>
                    <a:pt x="0" y="102"/>
                  </a:lnTo>
                  <a:lnTo>
                    <a:pt x="128" y="102"/>
                  </a:lnTo>
                  <a:lnTo>
                    <a:pt x="128" y="0"/>
                  </a:lnTo>
                  <a:lnTo>
                    <a:pt x="123" y="0"/>
                  </a:lnTo>
                  <a:close/>
                </a:path>
              </a:pathLst>
            </a:custGeom>
            <a:solidFill>
              <a:srgbClr val="0064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grpSp>
        <p:nvGrpSpPr>
          <p:cNvPr id="12" name="组合 146">
            <a:extLst>
              <a:ext uri="{FF2B5EF4-FFF2-40B4-BE49-F238E27FC236}">
                <a16:creationId xmlns:a16="http://schemas.microsoft.com/office/drawing/2014/main" id="{62C68ED9-2BF4-48D8-86A2-F349B0C0DBD2}"/>
              </a:ext>
            </a:extLst>
          </p:cNvPr>
          <p:cNvGrpSpPr/>
          <p:nvPr/>
        </p:nvGrpSpPr>
        <p:grpSpPr>
          <a:xfrm>
            <a:off x="2024570" y="378553"/>
            <a:ext cx="1018920" cy="1060614"/>
            <a:chOff x="5295900" y="2478088"/>
            <a:chExt cx="1609726" cy="1871663"/>
          </a:xfrm>
        </p:grpSpPr>
        <p:sp>
          <p:nvSpPr>
            <p:cNvPr id="39" name="Freeform 108">
              <a:extLst>
                <a:ext uri="{FF2B5EF4-FFF2-40B4-BE49-F238E27FC236}">
                  <a16:creationId xmlns:a16="http://schemas.microsoft.com/office/drawing/2014/main" id="{4C104980-26EC-45E3-AF7C-16B82C5059EF}"/>
                </a:ext>
              </a:extLst>
            </p:cNvPr>
            <p:cNvSpPr/>
            <p:nvPr/>
          </p:nvSpPr>
          <p:spPr bwMode="auto">
            <a:xfrm>
              <a:off x="5295900" y="2478088"/>
              <a:ext cx="801688" cy="1555750"/>
            </a:xfrm>
            <a:custGeom>
              <a:avLst/>
              <a:gdLst>
                <a:gd name="T0" fmla="*/ 188 w 188"/>
                <a:gd name="T1" fmla="*/ 7 h 364"/>
                <a:gd name="T2" fmla="*/ 188 w 188"/>
                <a:gd name="T3" fmla="*/ 7 h 364"/>
                <a:gd name="T4" fmla="*/ 19 w 188"/>
                <a:gd name="T5" fmla="*/ 127 h 364"/>
                <a:gd name="T6" fmla="*/ 139 w 188"/>
                <a:gd name="T7" fmla="*/ 351 h 364"/>
                <a:gd name="T8" fmla="*/ 147 w 188"/>
                <a:gd name="T9" fmla="*/ 359 h 364"/>
                <a:gd name="T10" fmla="*/ 151 w 188"/>
                <a:gd name="T11" fmla="*/ 364 h 364"/>
                <a:gd name="T12" fmla="*/ 178 w 188"/>
                <a:gd name="T13" fmla="*/ 364 h 364"/>
                <a:gd name="T14" fmla="*/ 188 w 188"/>
                <a:gd name="T15" fmla="*/ 7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364">
                  <a:moveTo>
                    <a:pt x="188" y="7"/>
                  </a:moveTo>
                  <a:cubicBezTo>
                    <a:pt x="188" y="7"/>
                    <a:pt x="188" y="7"/>
                    <a:pt x="188" y="7"/>
                  </a:cubicBezTo>
                  <a:cubicBezTo>
                    <a:pt x="188" y="7"/>
                    <a:pt x="46" y="0"/>
                    <a:pt x="19" y="127"/>
                  </a:cubicBezTo>
                  <a:cubicBezTo>
                    <a:pt x="19" y="127"/>
                    <a:pt x="0" y="216"/>
                    <a:pt x="139" y="351"/>
                  </a:cubicBezTo>
                  <a:cubicBezTo>
                    <a:pt x="147" y="359"/>
                    <a:pt x="147" y="359"/>
                    <a:pt x="147" y="359"/>
                  </a:cubicBezTo>
                  <a:cubicBezTo>
                    <a:pt x="147" y="359"/>
                    <a:pt x="149" y="361"/>
                    <a:pt x="151" y="364"/>
                  </a:cubicBezTo>
                  <a:cubicBezTo>
                    <a:pt x="178" y="364"/>
                    <a:pt x="178" y="364"/>
                    <a:pt x="178" y="364"/>
                  </a:cubicBezTo>
                  <a:cubicBezTo>
                    <a:pt x="66" y="47"/>
                    <a:pt x="188" y="7"/>
                    <a:pt x="188" y="7"/>
                  </a:cubicBezTo>
                  <a:close/>
                </a:path>
              </a:pathLst>
            </a:custGeom>
            <a:solidFill>
              <a:srgbClr val="FFE6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0" name="Freeform 109">
              <a:extLst>
                <a:ext uri="{FF2B5EF4-FFF2-40B4-BE49-F238E27FC236}">
                  <a16:creationId xmlns:a16="http://schemas.microsoft.com/office/drawing/2014/main" id="{98BCC565-F8F5-4A33-BDD5-95ECDA7353CE}"/>
                </a:ext>
              </a:extLst>
            </p:cNvPr>
            <p:cNvSpPr/>
            <p:nvPr/>
          </p:nvSpPr>
          <p:spPr bwMode="auto">
            <a:xfrm>
              <a:off x="5576888" y="2508251"/>
              <a:ext cx="1114425" cy="1566863"/>
            </a:xfrm>
            <a:custGeom>
              <a:avLst/>
              <a:gdLst>
                <a:gd name="T0" fmla="*/ 122 w 261"/>
                <a:gd name="T1" fmla="*/ 0 h 367"/>
                <a:gd name="T2" fmla="*/ 122 w 261"/>
                <a:gd name="T3" fmla="*/ 0 h 367"/>
                <a:gd name="T4" fmla="*/ 122 w 261"/>
                <a:gd name="T5" fmla="*/ 0 h 367"/>
                <a:gd name="T6" fmla="*/ 112 w 261"/>
                <a:gd name="T7" fmla="*/ 357 h 367"/>
                <a:gd name="T8" fmla="*/ 85 w 261"/>
                <a:gd name="T9" fmla="*/ 357 h 367"/>
                <a:gd name="T10" fmla="*/ 90 w 261"/>
                <a:gd name="T11" fmla="*/ 367 h 367"/>
                <a:gd name="T12" fmla="*/ 109 w 261"/>
                <a:gd name="T13" fmla="*/ 367 h 367"/>
                <a:gd name="T14" fmla="*/ 122 w 261"/>
                <a:gd name="T15" fmla="*/ 367 h 367"/>
                <a:gd name="T16" fmla="*/ 155 w 261"/>
                <a:gd name="T17" fmla="*/ 367 h 367"/>
                <a:gd name="T18" fmla="*/ 160 w 261"/>
                <a:gd name="T19" fmla="*/ 357 h 367"/>
                <a:gd name="T20" fmla="*/ 141 w 261"/>
                <a:gd name="T21" fmla="*/ 357 h 367"/>
                <a:gd name="T22" fmla="*/ 122 w 261"/>
                <a:gd name="T23"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367">
                  <a:moveTo>
                    <a:pt x="122" y="0"/>
                  </a:moveTo>
                  <a:cubicBezTo>
                    <a:pt x="122" y="0"/>
                    <a:pt x="122" y="0"/>
                    <a:pt x="122" y="0"/>
                  </a:cubicBezTo>
                  <a:cubicBezTo>
                    <a:pt x="122" y="0"/>
                    <a:pt x="122" y="0"/>
                    <a:pt x="122" y="0"/>
                  </a:cubicBezTo>
                  <a:cubicBezTo>
                    <a:pt x="122" y="0"/>
                    <a:pt x="0" y="40"/>
                    <a:pt x="112" y="357"/>
                  </a:cubicBezTo>
                  <a:cubicBezTo>
                    <a:pt x="85" y="357"/>
                    <a:pt x="85" y="357"/>
                    <a:pt x="85" y="357"/>
                  </a:cubicBezTo>
                  <a:cubicBezTo>
                    <a:pt x="87" y="360"/>
                    <a:pt x="89" y="363"/>
                    <a:pt x="90" y="367"/>
                  </a:cubicBezTo>
                  <a:cubicBezTo>
                    <a:pt x="109" y="367"/>
                    <a:pt x="109" y="367"/>
                    <a:pt x="109" y="367"/>
                  </a:cubicBezTo>
                  <a:cubicBezTo>
                    <a:pt x="122" y="367"/>
                    <a:pt x="122" y="367"/>
                    <a:pt x="122" y="367"/>
                  </a:cubicBezTo>
                  <a:cubicBezTo>
                    <a:pt x="155" y="367"/>
                    <a:pt x="155" y="367"/>
                    <a:pt x="155" y="367"/>
                  </a:cubicBezTo>
                  <a:cubicBezTo>
                    <a:pt x="155" y="363"/>
                    <a:pt x="157" y="360"/>
                    <a:pt x="160" y="357"/>
                  </a:cubicBezTo>
                  <a:cubicBezTo>
                    <a:pt x="141" y="357"/>
                    <a:pt x="141" y="357"/>
                    <a:pt x="141" y="357"/>
                  </a:cubicBezTo>
                  <a:cubicBezTo>
                    <a:pt x="261" y="57"/>
                    <a:pt x="122" y="0"/>
                    <a:pt x="122" y="0"/>
                  </a:cubicBezTo>
                  <a:close/>
                </a:path>
              </a:pathLst>
            </a:custGeom>
            <a:solidFill>
              <a:srgbClr val="EBC8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1" name="Rectangle 110">
              <a:extLst>
                <a:ext uri="{FF2B5EF4-FFF2-40B4-BE49-F238E27FC236}">
                  <a16:creationId xmlns:a16="http://schemas.microsoft.com/office/drawing/2014/main" id="{5FC4B856-814F-45D4-854D-42C32A686EAD}"/>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2" name="Rectangle 111">
              <a:extLst>
                <a:ext uri="{FF2B5EF4-FFF2-40B4-BE49-F238E27FC236}">
                  <a16:creationId xmlns:a16="http://schemas.microsoft.com/office/drawing/2014/main" id="{AB793700-9473-406F-BD7A-6DFE3214C5FA}"/>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3" name="Freeform 112">
              <a:extLst>
                <a:ext uri="{FF2B5EF4-FFF2-40B4-BE49-F238E27FC236}">
                  <a16:creationId xmlns:a16="http://schemas.microsoft.com/office/drawing/2014/main" id="{6A5D2C0B-BF41-401E-B450-78188065D0BD}"/>
                </a:ext>
              </a:extLst>
            </p:cNvPr>
            <p:cNvSpPr/>
            <p:nvPr/>
          </p:nvSpPr>
          <p:spPr bwMode="auto">
            <a:xfrm>
              <a:off x="6097588" y="2478088"/>
              <a:ext cx="808038" cy="1555750"/>
            </a:xfrm>
            <a:custGeom>
              <a:avLst/>
              <a:gdLst>
                <a:gd name="T0" fmla="*/ 42 w 189"/>
                <a:gd name="T1" fmla="*/ 359 h 364"/>
                <a:gd name="T2" fmla="*/ 49 w 189"/>
                <a:gd name="T3" fmla="*/ 351 h 364"/>
                <a:gd name="T4" fmla="*/ 169 w 189"/>
                <a:gd name="T5" fmla="*/ 127 h 364"/>
                <a:gd name="T6" fmla="*/ 0 w 189"/>
                <a:gd name="T7" fmla="*/ 7 h 364"/>
                <a:gd name="T8" fmla="*/ 0 w 189"/>
                <a:gd name="T9" fmla="*/ 7 h 364"/>
                <a:gd name="T10" fmla="*/ 0 w 189"/>
                <a:gd name="T11" fmla="*/ 7 h 364"/>
                <a:gd name="T12" fmla="*/ 19 w 189"/>
                <a:gd name="T13" fmla="*/ 364 h 364"/>
                <a:gd name="T14" fmla="*/ 38 w 189"/>
                <a:gd name="T15" fmla="*/ 364 h 364"/>
                <a:gd name="T16" fmla="*/ 42 w 189"/>
                <a:gd name="T17" fmla="*/ 35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364">
                  <a:moveTo>
                    <a:pt x="42" y="359"/>
                  </a:moveTo>
                  <a:cubicBezTo>
                    <a:pt x="49" y="351"/>
                    <a:pt x="49" y="351"/>
                    <a:pt x="49" y="351"/>
                  </a:cubicBezTo>
                  <a:cubicBezTo>
                    <a:pt x="189" y="216"/>
                    <a:pt x="169" y="127"/>
                    <a:pt x="169" y="127"/>
                  </a:cubicBezTo>
                  <a:cubicBezTo>
                    <a:pt x="142" y="0"/>
                    <a:pt x="0" y="7"/>
                    <a:pt x="0" y="7"/>
                  </a:cubicBezTo>
                  <a:cubicBezTo>
                    <a:pt x="0" y="7"/>
                    <a:pt x="0" y="7"/>
                    <a:pt x="0" y="7"/>
                  </a:cubicBezTo>
                  <a:cubicBezTo>
                    <a:pt x="0" y="7"/>
                    <a:pt x="0" y="7"/>
                    <a:pt x="0" y="7"/>
                  </a:cubicBezTo>
                  <a:cubicBezTo>
                    <a:pt x="0" y="7"/>
                    <a:pt x="139" y="64"/>
                    <a:pt x="19" y="364"/>
                  </a:cubicBezTo>
                  <a:cubicBezTo>
                    <a:pt x="38" y="364"/>
                    <a:pt x="38" y="364"/>
                    <a:pt x="38" y="364"/>
                  </a:cubicBezTo>
                  <a:cubicBezTo>
                    <a:pt x="40" y="361"/>
                    <a:pt x="42" y="359"/>
                    <a:pt x="42" y="359"/>
                  </a:cubicBezTo>
                  <a:close/>
                </a:path>
              </a:pathLst>
            </a:custGeom>
            <a:solidFill>
              <a:srgbClr val="FFE6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4" name="Freeform 113">
              <a:extLst>
                <a:ext uri="{FF2B5EF4-FFF2-40B4-BE49-F238E27FC236}">
                  <a16:creationId xmlns:a16="http://schemas.microsoft.com/office/drawing/2014/main" id="{76EA8A99-1493-410B-81D4-B34D056007E7}"/>
                </a:ext>
              </a:extLst>
            </p:cNvPr>
            <p:cNvSpPr/>
            <p:nvPr/>
          </p:nvSpPr>
          <p:spPr bwMode="auto">
            <a:xfrm>
              <a:off x="5961063" y="4067176"/>
              <a:ext cx="111125" cy="123825"/>
            </a:xfrm>
            <a:custGeom>
              <a:avLst/>
              <a:gdLst>
                <a:gd name="T0" fmla="*/ 0 w 70"/>
                <a:gd name="T1" fmla="*/ 3 h 78"/>
                <a:gd name="T2" fmla="*/ 65 w 70"/>
                <a:gd name="T3" fmla="*/ 78 h 78"/>
                <a:gd name="T4" fmla="*/ 70 w 70"/>
                <a:gd name="T5" fmla="*/ 75 h 78"/>
                <a:gd name="T6" fmla="*/ 6 w 70"/>
                <a:gd name="T7" fmla="*/ 0 h 78"/>
                <a:gd name="T8" fmla="*/ 0 w 70"/>
                <a:gd name="T9" fmla="*/ 3 h 78"/>
              </a:gdLst>
              <a:ahLst/>
              <a:cxnLst>
                <a:cxn ang="0">
                  <a:pos x="T0" y="T1"/>
                </a:cxn>
                <a:cxn ang="0">
                  <a:pos x="T2" y="T3"/>
                </a:cxn>
                <a:cxn ang="0">
                  <a:pos x="T4" y="T5"/>
                </a:cxn>
                <a:cxn ang="0">
                  <a:pos x="T6" y="T7"/>
                </a:cxn>
                <a:cxn ang="0">
                  <a:pos x="T8" y="T9"/>
                </a:cxn>
              </a:cxnLst>
              <a:rect l="0" t="0" r="r" b="b"/>
              <a:pathLst>
                <a:path w="70" h="78">
                  <a:moveTo>
                    <a:pt x="0" y="3"/>
                  </a:moveTo>
                  <a:lnTo>
                    <a:pt x="65" y="78"/>
                  </a:lnTo>
                  <a:lnTo>
                    <a:pt x="70" y="75"/>
                  </a:lnTo>
                  <a:lnTo>
                    <a:pt x="6" y="0"/>
                  </a:lnTo>
                  <a:lnTo>
                    <a:pt x="0" y="3"/>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5" name="Freeform 114">
              <a:extLst>
                <a:ext uri="{FF2B5EF4-FFF2-40B4-BE49-F238E27FC236}">
                  <a16:creationId xmlns:a16="http://schemas.microsoft.com/office/drawing/2014/main" id="{E61D62E0-122B-42C7-9FA5-F869F2C69C99}"/>
                </a:ext>
              </a:extLst>
            </p:cNvPr>
            <p:cNvSpPr/>
            <p:nvPr/>
          </p:nvSpPr>
          <p:spPr bwMode="auto">
            <a:xfrm>
              <a:off x="6016625" y="4067176"/>
              <a:ext cx="68263" cy="123825"/>
            </a:xfrm>
            <a:custGeom>
              <a:avLst/>
              <a:gdLst>
                <a:gd name="T0" fmla="*/ 0 w 43"/>
                <a:gd name="T1" fmla="*/ 3 h 78"/>
                <a:gd name="T2" fmla="*/ 38 w 43"/>
                <a:gd name="T3" fmla="*/ 78 h 78"/>
                <a:gd name="T4" fmla="*/ 43 w 43"/>
                <a:gd name="T5" fmla="*/ 75 h 78"/>
                <a:gd name="T6" fmla="*/ 6 w 43"/>
                <a:gd name="T7" fmla="*/ 0 h 78"/>
                <a:gd name="T8" fmla="*/ 0 w 43"/>
                <a:gd name="T9" fmla="*/ 3 h 78"/>
              </a:gdLst>
              <a:ahLst/>
              <a:cxnLst>
                <a:cxn ang="0">
                  <a:pos x="T0" y="T1"/>
                </a:cxn>
                <a:cxn ang="0">
                  <a:pos x="T2" y="T3"/>
                </a:cxn>
                <a:cxn ang="0">
                  <a:pos x="T4" y="T5"/>
                </a:cxn>
                <a:cxn ang="0">
                  <a:pos x="T6" y="T7"/>
                </a:cxn>
                <a:cxn ang="0">
                  <a:pos x="T8" y="T9"/>
                </a:cxn>
              </a:cxnLst>
              <a:rect l="0" t="0" r="r" b="b"/>
              <a:pathLst>
                <a:path w="43" h="78">
                  <a:moveTo>
                    <a:pt x="0" y="3"/>
                  </a:moveTo>
                  <a:lnTo>
                    <a:pt x="38" y="78"/>
                  </a:lnTo>
                  <a:lnTo>
                    <a:pt x="43" y="75"/>
                  </a:lnTo>
                  <a:lnTo>
                    <a:pt x="6" y="0"/>
                  </a:lnTo>
                  <a:lnTo>
                    <a:pt x="0" y="3"/>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6" name="Freeform 115">
              <a:extLst>
                <a:ext uri="{FF2B5EF4-FFF2-40B4-BE49-F238E27FC236}">
                  <a16:creationId xmlns:a16="http://schemas.microsoft.com/office/drawing/2014/main" id="{D5AB0DCA-EC7B-4BAC-A027-CABBEDEF0FF4}"/>
                </a:ext>
              </a:extLst>
            </p:cNvPr>
            <p:cNvSpPr/>
            <p:nvPr/>
          </p:nvSpPr>
          <p:spPr bwMode="auto">
            <a:xfrm>
              <a:off x="6067425" y="4067176"/>
              <a:ext cx="30163" cy="123825"/>
            </a:xfrm>
            <a:custGeom>
              <a:avLst/>
              <a:gdLst>
                <a:gd name="T0" fmla="*/ 0 w 19"/>
                <a:gd name="T1" fmla="*/ 0 h 78"/>
                <a:gd name="T2" fmla="*/ 11 w 19"/>
                <a:gd name="T3" fmla="*/ 78 h 78"/>
                <a:gd name="T4" fmla="*/ 19 w 19"/>
                <a:gd name="T5" fmla="*/ 75 h 78"/>
                <a:gd name="T6" fmla="*/ 6 w 19"/>
                <a:gd name="T7" fmla="*/ 0 h 78"/>
                <a:gd name="T8" fmla="*/ 0 w 19"/>
                <a:gd name="T9" fmla="*/ 0 h 78"/>
              </a:gdLst>
              <a:ahLst/>
              <a:cxnLst>
                <a:cxn ang="0">
                  <a:pos x="T0" y="T1"/>
                </a:cxn>
                <a:cxn ang="0">
                  <a:pos x="T2" y="T3"/>
                </a:cxn>
                <a:cxn ang="0">
                  <a:pos x="T4" y="T5"/>
                </a:cxn>
                <a:cxn ang="0">
                  <a:pos x="T6" y="T7"/>
                </a:cxn>
                <a:cxn ang="0">
                  <a:pos x="T8" y="T9"/>
                </a:cxn>
              </a:cxnLst>
              <a:rect l="0" t="0" r="r" b="b"/>
              <a:pathLst>
                <a:path w="19" h="78">
                  <a:moveTo>
                    <a:pt x="0" y="0"/>
                  </a:moveTo>
                  <a:lnTo>
                    <a:pt x="11" y="78"/>
                  </a:lnTo>
                  <a:lnTo>
                    <a:pt x="19" y="75"/>
                  </a:lnTo>
                  <a:lnTo>
                    <a:pt x="6" y="0"/>
                  </a:lnTo>
                  <a:lnTo>
                    <a:pt x="0"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7" name="Freeform 116">
              <a:extLst>
                <a:ext uri="{FF2B5EF4-FFF2-40B4-BE49-F238E27FC236}">
                  <a16:creationId xmlns:a16="http://schemas.microsoft.com/office/drawing/2014/main" id="{59065784-4178-4731-892D-686A01C0FEA2}"/>
                </a:ext>
              </a:extLst>
            </p:cNvPr>
            <p:cNvSpPr/>
            <p:nvPr/>
          </p:nvSpPr>
          <p:spPr bwMode="auto">
            <a:xfrm>
              <a:off x="6097588" y="4067176"/>
              <a:ext cx="30163" cy="123825"/>
            </a:xfrm>
            <a:custGeom>
              <a:avLst/>
              <a:gdLst>
                <a:gd name="T0" fmla="*/ 14 w 19"/>
                <a:gd name="T1" fmla="*/ 0 h 78"/>
                <a:gd name="T2" fmla="*/ 0 w 19"/>
                <a:gd name="T3" fmla="*/ 75 h 78"/>
                <a:gd name="T4" fmla="*/ 6 w 19"/>
                <a:gd name="T5" fmla="*/ 78 h 78"/>
                <a:gd name="T6" fmla="*/ 19 w 19"/>
                <a:gd name="T7" fmla="*/ 0 h 78"/>
                <a:gd name="T8" fmla="*/ 14 w 19"/>
                <a:gd name="T9" fmla="*/ 0 h 78"/>
              </a:gdLst>
              <a:ahLst/>
              <a:cxnLst>
                <a:cxn ang="0">
                  <a:pos x="T0" y="T1"/>
                </a:cxn>
                <a:cxn ang="0">
                  <a:pos x="T2" y="T3"/>
                </a:cxn>
                <a:cxn ang="0">
                  <a:pos x="T4" y="T5"/>
                </a:cxn>
                <a:cxn ang="0">
                  <a:pos x="T6" y="T7"/>
                </a:cxn>
                <a:cxn ang="0">
                  <a:pos x="T8" y="T9"/>
                </a:cxn>
              </a:cxnLst>
              <a:rect l="0" t="0" r="r" b="b"/>
              <a:pathLst>
                <a:path w="19" h="78">
                  <a:moveTo>
                    <a:pt x="14" y="0"/>
                  </a:moveTo>
                  <a:lnTo>
                    <a:pt x="0" y="75"/>
                  </a:lnTo>
                  <a:lnTo>
                    <a:pt x="6" y="78"/>
                  </a:lnTo>
                  <a:lnTo>
                    <a:pt x="19" y="0"/>
                  </a:lnTo>
                  <a:lnTo>
                    <a:pt x="14"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8" name="Freeform 117">
              <a:extLst>
                <a:ext uri="{FF2B5EF4-FFF2-40B4-BE49-F238E27FC236}">
                  <a16:creationId xmlns:a16="http://schemas.microsoft.com/office/drawing/2014/main" id="{B953765F-86BD-4338-AF36-94AA8711B179}"/>
                </a:ext>
              </a:extLst>
            </p:cNvPr>
            <p:cNvSpPr/>
            <p:nvPr/>
          </p:nvSpPr>
          <p:spPr bwMode="auto">
            <a:xfrm>
              <a:off x="6110288" y="4067176"/>
              <a:ext cx="68263" cy="123825"/>
            </a:xfrm>
            <a:custGeom>
              <a:avLst/>
              <a:gdLst>
                <a:gd name="T0" fmla="*/ 38 w 43"/>
                <a:gd name="T1" fmla="*/ 0 h 78"/>
                <a:gd name="T2" fmla="*/ 0 w 43"/>
                <a:gd name="T3" fmla="*/ 75 h 78"/>
                <a:gd name="T4" fmla="*/ 6 w 43"/>
                <a:gd name="T5" fmla="*/ 78 h 78"/>
                <a:gd name="T6" fmla="*/ 43 w 43"/>
                <a:gd name="T7" fmla="*/ 3 h 78"/>
                <a:gd name="T8" fmla="*/ 38 w 43"/>
                <a:gd name="T9" fmla="*/ 0 h 78"/>
              </a:gdLst>
              <a:ahLst/>
              <a:cxnLst>
                <a:cxn ang="0">
                  <a:pos x="T0" y="T1"/>
                </a:cxn>
                <a:cxn ang="0">
                  <a:pos x="T2" y="T3"/>
                </a:cxn>
                <a:cxn ang="0">
                  <a:pos x="T4" y="T5"/>
                </a:cxn>
                <a:cxn ang="0">
                  <a:pos x="T6" y="T7"/>
                </a:cxn>
                <a:cxn ang="0">
                  <a:pos x="T8" y="T9"/>
                </a:cxn>
              </a:cxnLst>
              <a:rect l="0" t="0" r="r" b="b"/>
              <a:pathLst>
                <a:path w="43" h="78">
                  <a:moveTo>
                    <a:pt x="38" y="0"/>
                  </a:moveTo>
                  <a:lnTo>
                    <a:pt x="0" y="75"/>
                  </a:lnTo>
                  <a:lnTo>
                    <a:pt x="6" y="78"/>
                  </a:lnTo>
                  <a:lnTo>
                    <a:pt x="43" y="3"/>
                  </a:lnTo>
                  <a:lnTo>
                    <a:pt x="38"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9" name="Freeform 118">
              <a:extLst>
                <a:ext uri="{FF2B5EF4-FFF2-40B4-BE49-F238E27FC236}">
                  <a16:creationId xmlns:a16="http://schemas.microsoft.com/office/drawing/2014/main" id="{9880D674-D6F3-45B1-B5FB-ED0D4BF59CD2}"/>
                </a:ext>
              </a:extLst>
            </p:cNvPr>
            <p:cNvSpPr/>
            <p:nvPr/>
          </p:nvSpPr>
          <p:spPr bwMode="auto">
            <a:xfrm>
              <a:off x="6122988" y="4067176"/>
              <a:ext cx="107950" cy="123825"/>
            </a:xfrm>
            <a:custGeom>
              <a:avLst/>
              <a:gdLst>
                <a:gd name="T0" fmla="*/ 65 w 68"/>
                <a:gd name="T1" fmla="*/ 0 h 78"/>
                <a:gd name="T2" fmla="*/ 0 w 68"/>
                <a:gd name="T3" fmla="*/ 75 h 78"/>
                <a:gd name="T4" fmla="*/ 6 w 68"/>
                <a:gd name="T5" fmla="*/ 78 h 78"/>
                <a:gd name="T6" fmla="*/ 68 w 68"/>
                <a:gd name="T7" fmla="*/ 3 h 78"/>
                <a:gd name="T8" fmla="*/ 65 w 68"/>
                <a:gd name="T9" fmla="*/ 0 h 78"/>
              </a:gdLst>
              <a:ahLst/>
              <a:cxnLst>
                <a:cxn ang="0">
                  <a:pos x="T0" y="T1"/>
                </a:cxn>
                <a:cxn ang="0">
                  <a:pos x="T2" y="T3"/>
                </a:cxn>
                <a:cxn ang="0">
                  <a:pos x="T4" y="T5"/>
                </a:cxn>
                <a:cxn ang="0">
                  <a:pos x="T6" y="T7"/>
                </a:cxn>
                <a:cxn ang="0">
                  <a:pos x="T8" y="T9"/>
                </a:cxn>
              </a:cxnLst>
              <a:rect l="0" t="0" r="r" b="b"/>
              <a:pathLst>
                <a:path w="68" h="78">
                  <a:moveTo>
                    <a:pt x="65" y="0"/>
                  </a:moveTo>
                  <a:lnTo>
                    <a:pt x="0" y="75"/>
                  </a:lnTo>
                  <a:lnTo>
                    <a:pt x="6" y="78"/>
                  </a:lnTo>
                  <a:lnTo>
                    <a:pt x="68" y="3"/>
                  </a:lnTo>
                  <a:lnTo>
                    <a:pt x="65"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0" name="Freeform 119">
              <a:extLst>
                <a:ext uri="{FF2B5EF4-FFF2-40B4-BE49-F238E27FC236}">
                  <a16:creationId xmlns:a16="http://schemas.microsoft.com/office/drawing/2014/main" id="{32F75396-C1DE-4074-A3FD-DE86150768D0}"/>
                </a:ext>
              </a:extLst>
            </p:cNvPr>
            <p:cNvSpPr/>
            <p:nvPr/>
          </p:nvSpPr>
          <p:spPr bwMode="auto">
            <a:xfrm>
              <a:off x="5940425" y="4033838"/>
              <a:ext cx="315913" cy="41275"/>
            </a:xfrm>
            <a:custGeom>
              <a:avLst/>
              <a:gdLst>
                <a:gd name="T0" fmla="*/ 199 w 199"/>
                <a:gd name="T1" fmla="*/ 0 h 26"/>
                <a:gd name="T2" fmla="*/ 0 w 199"/>
                <a:gd name="T3" fmla="*/ 0 h 26"/>
                <a:gd name="T4" fmla="*/ 13 w 199"/>
                <a:gd name="T5" fmla="*/ 26 h 26"/>
                <a:gd name="T6" fmla="*/ 188 w 199"/>
                <a:gd name="T7" fmla="*/ 26 h 26"/>
                <a:gd name="T8" fmla="*/ 199 w 199"/>
                <a:gd name="T9" fmla="*/ 0 h 26"/>
              </a:gdLst>
              <a:ahLst/>
              <a:cxnLst>
                <a:cxn ang="0">
                  <a:pos x="T0" y="T1"/>
                </a:cxn>
                <a:cxn ang="0">
                  <a:pos x="T2" y="T3"/>
                </a:cxn>
                <a:cxn ang="0">
                  <a:pos x="T4" y="T5"/>
                </a:cxn>
                <a:cxn ang="0">
                  <a:pos x="T6" y="T7"/>
                </a:cxn>
                <a:cxn ang="0">
                  <a:pos x="T8" y="T9"/>
                </a:cxn>
              </a:cxnLst>
              <a:rect l="0" t="0" r="r" b="b"/>
              <a:pathLst>
                <a:path w="199" h="26">
                  <a:moveTo>
                    <a:pt x="199" y="0"/>
                  </a:moveTo>
                  <a:lnTo>
                    <a:pt x="0" y="0"/>
                  </a:lnTo>
                  <a:lnTo>
                    <a:pt x="13" y="26"/>
                  </a:lnTo>
                  <a:lnTo>
                    <a:pt x="188" y="26"/>
                  </a:lnTo>
                  <a:lnTo>
                    <a:pt x="199" y="0"/>
                  </a:lnTo>
                  <a:close/>
                </a:path>
              </a:pathLst>
            </a:custGeom>
            <a:solidFill>
              <a:srgbClr val="CCA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1" name="Rectangle 120">
              <a:extLst>
                <a:ext uri="{FF2B5EF4-FFF2-40B4-BE49-F238E27FC236}">
                  <a16:creationId xmlns:a16="http://schemas.microsoft.com/office/drawing/2014/main" id="{2AFF539A-5CEE-4B8B-BC22-607D2387450C}"/>
                </a:ext>
              </a:extLst>
            </p:cNvPr>
            <p:cNvSpPr>
              <a:spLocks noChangeArrowheads="1"/>
            </p:cNvSpPr>
            <p:nvPr/>
          </p:nvSpPr>
          <p:spPr bwMode="auto">
            <a:xfrm>
              <a:off x="6054725" y="4173538"/>
              <a:ext cx="90488" cy="25400"/>
            </a:xfrm>
            <a:prstGeom prst="rect">
              <a:avLst/>
            </a:prstGeom>
            <a:solidFill>
              <a:srgbClr val="924B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2" name="Freeform 121">
              <a:extLst>
                <a:ext uri="{FF2B5EF4-FFF2-40B4-BE49-F238E27FC236}">
                  <a16:creationId xmlns:a16="http://schemas.microsoft.com/office/drawing/2014/main" id="{2FB10702-2797-44E0-859D-069D62C98A19}"/>
                </a:ext>
              </a:extLst>
            </p:cNvPr>
            <p:cNvSpPr/>
            <p:nvPr/>
          </p:nvSpPr>
          <p:spPr bwMode="auto">
            <a:xfrm>
              <a:off x="6051550" y="4191001"/>
              <a:ext cx="20638" cy="77788"/>
            </a:xfrm>
            <a:custGeom>
              <a:avLst/>
              <a:gdLst>
                <a:gd name="T0" fmla="*/ 13 w 13"/>
                <a:gd name="T1" fmla="*/ 0 h 49"/>
                <a:gd name="T2" fmla="*/ 5 w 13"/>
                <a:gd name="T3" fmla="*/ 0 h 49"/>
                <a:gd name="T4" fmla="*/ 0 w 13"/>
                <a:gd name="T5" fmla="*/ 49 h 49"/>
                <a:gd name="T6" fmla="*/ 5 w 13"/>
                <a:gd name="T7" fmla="*/ 49 h 49"/>
                <a:gd name="T8" fmla="*/ 13 w 13"/>
                <a:gd name="T9" fmla="*/ 0 h 49"/>
              </a:gdLst>
              <a:ahLst/>
              <a:cxnLst>
                <a:cxn ang="0">
                  <a:pos x="T0" y="T1"/>
                </a:cxn>
                <a:cxn ang="0">
                  <a:pos x="T2" y="T3"/>
                </a:cxn>
                <a:cxn ang="0">
                  <a:pos x="T4" y="T5"/>
                </a:cxn>
                <a:cxn ang="0">
                  <a:pos x="T6" y="T7"/>
                </a:cxn>
                <a:cxn ang="0">
                  <a:pos x="T8" y="T9"/>
                </a:cxn>
              </a:cxnLst>
              <a:rect l="0" t="0" r="r" b="b"/>
              <a:pathLst>
                <a:path w="13" h="49">
                  <a:moveTo>
                    <a:pt x="13" y="0"/>
                  </a:moveTo>
                  <a:lnTo>
                    <a:pt x="5" y="0"/>
                  </a:lnTo>
                  <a:lnTo>
                    <a:pt x="0" y="49"/>
                  </a:lnTo>
                  <a:lnTo>
                    <a:pt x="5" y="49"/>
                  </a:lnTo>
                  <a:lnTo>
                    <a:pt x="13"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3" name="Freeform 122">
              <a:extLst>
                <a:ext uri="{FF2B5EF4-FFF2-40B4-BE49-F238E27FC236}">
                  <a16:creationId xmlns:a16="http://schemas.microsoft.com/office/drawing/2014/main" id="{CBA63B01-0E13-4E29-AEEC-3EAC869C21C1}"/>
                </a:ext>
              </a:extLst>
            </p:cNvPr>
            <p:cNvSpPr/>
            <p:nvPr/>
          </p:nvSpPr>
          <p:spPr bwMode="auto">
            <a:xfrm>
              <a:off x="6127750" y="4191001"/>
              <a:ext cx="17463" cy="77788"/>
            </a:xfrm>
            <a:custGeom>
              <a:avLst/>
              <a:gdLst>
                <a:gd name="T0" fmla="*/ 5 w 11"/>
                <a:gd name="T1" fmla="*/ 0 h 49"/>
                <a:gd name="T2" fmla="*/ 0 w 11"/>
                <a:gd name="T3" fmla="*/ 0 h 49"/>
                <a:gd name="T4" fmla="*/ 5 w 11"/>
                <a:gd name="T5" fmla="*/ 49 h 49"/>
                <a:gd name="T6" fmla="*/ 11 w 11"/>
                <a:gd name="T7" fmla="*/ 49 h 49"/>
                <a:gd name="T8" fmla="*/ 5 w 11"/>
                <a:gd name="T9" fmla="*/ 0 h 49"/>
              </a:gdLst>
              <a:ahLst/>
              <a:cxnLst>
                <a:cxn ang="0">
                  <a:pos x="T0" y="T1"/>
                </a:cxn>
                <a:cxn ang="0">
                  <a:pos x="T2" y="T3"/>
                </a:cxn>
                <a:cxn ang="0">
                  <a:pos x="T4" y="T5"/>
                </a:cxn>
                <a:cxn ang="0">
                  <a:pos x="T6" y="T7"/>
                </a:cxn>
                <a:cxn ang="0">
                  <a:pos x="T8" y="T9"/>
                </a:cxn>
              </a:cxnLst>
              <a:rect l="0" t="0" r="r" b="b"/>
              <a:pathLst>
                <a:path w="11" h="49">
                  <a:moveTo>
                    <a:pt x="5" y="0"/>
                  </a:moveTo>
                  <a:lnTo>
                    <a:pt x="0" y="0"/>
                  </a:lnTo>
                  <a:lnTo>
                    <a:pt x="5" y="49"/>
                  </a:lnTo>
                  <a:lnTo>
                    <a:pt x="11" y="49"/>
                  </a:lnTo>
                  <a:lnTo>
                    <a:pt x="5"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4" name="Freeform 123">
              <a:extLst>
                <a:ext uri="{FF2B5EF4-FFF2-40B4-BE49-F238E27FC236}">
                  <a16:creationId xmlns:a16="http://schemas.microsoft.com/office/drawing/2014/main" id="{87827C31-BD91-4DA6-B348-A76E3AE4064F}"/>
                </a:ext>
              </a:extLst>
            </p:cNvPr>
            <p:cNvSpPr/>
            <p:nvPr/>
          </p:nvSpPr>
          <p:spPr bwMode="auto">
            <a:xfrm>
              <a:off x="6042025" y="4268788"/>
              <a:ext cx="107950" cy="80963"/>
            </a:xfrm>
            <a:custGeom>
              <a:avLst/>
              <a:gdLst>
                <a:gd name="T0" fmla="*/ 65 w 68"/>
                <a:gd name="T1" fmla="*/ 0 h 51"/>
                <a:gd name="T2" fmla="*/ 59 w 68"/>
                <a:gd name="T3" fmla="*/ 0 h 51"/>
                <a:gd name="T4" fmla="*/ 11 w 68"/>
                <a:gd name="T5" fmla="*/ 0 h 51"/>
                <a:gd name="T6" fmla="*/ 6 w 68"/>
                <a:gd name="T7" fmla="*/ 0 h 51"/>
                <a:gd name="T8" fmla="*/ 0 w 68"/>
                <a:gd name="T9" fmla="*/ 0 h 51"/>
                <a:gd name="T10" fmla="*/ 0 w 68"/>
                <a:gd name="T11" fmla="*/ 51 h 51"/>
                <a:gd name="T12" fmla="*/ 68 w 68"/>
                <a:gd name="T13" fmla="*/ 51 h 51"/>
                <a:gd name="T14" fmla="*/ 68 w 68"/>
                <a:gd name="T15" fmla="*/ 0 h 51"/>
                <a:gd name="T16" fmla="*/ 65 w 68"/>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51">
                  <a:moveTo>
                    <a:pt x="65" y="0"/>
                  </a:moveTo>
                  <a:lnTo>
                    <a:pt x="59" y="0"/>
                  </a:lnTo>
                  <a:lnTo>
                    <a:pt x="11" y="0"/>
                  </a:lnTo>
                  <a:lnTo>
                    <a:pt x="6" y="0"/>
                  </a:lnTo>
                  <a:lnTo>
                    <a:pt x="0" y="0"/>
                  </a:lnTo>
                  <a:lnTo>
                    <a:pt x="0" y="51"/>
                  </a:lnTo>
                  <a:lnTo>
                    <a:pt x="68" y="51"/>
                  </a:lnTo>
                  <a:lnTo>
                    <a:pt x="68" y="0"/>
                  </a:lnTo>
                  <a:lnTo>
                    <a:pt x="65" y="0"/>
                  </a:lnTo>
                  <a:close/>
                </a:path>
              </a:pathLst>
            </a:custGeom>
            <a:solidFill>
              <a:srgbClr val="CCA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pic>
        <p:nvPicPr>
          <p:cNvPr id="55" name="PA_图片 28">
            <a:extLst>
              <a:ext uri="{FF2B5EF4-FFF2-40B4-BE49-F238E27FC236}">
                <a16:creationId xmlns:a16="http://schemas.microsoft.com/office/drawing/2014/main" id="{F26C7C1C-38BF-4A21-BF3D-EC74F0710432}"/>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l="28897"/>
          <a:stretch/>
        </p:blipFill>
        <p:spPr>
          <a:xfrm>
            <a:off x="34290" y="3874097"/>
            <a:ext cx="832529" cy="1269406"/>
          </a:xfrm>
          <a:prstGeom prst="rect">
            <a:avLst/>
          </a:prstGeom>
        </p:spPr>
      </p:pic>
      <p:pic>
        <p:nvPicPr>
          <p:cNvPr id="56" name="PA_图片 25">
            <a:extLst>
              <a:ext uri="{FF2B5EF4-FFF2-40B4-BE49-F238E27FC236}">
                <a16:creationId xmlns:a16="http://schemas.microsoft.com/office/drawing/2014/main" id="{313DA177-6CE2-4DAB-A705-A8F37F6F553F}"/>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flipH="1">
            <a:off x="381756" y="3605895"/>
            <a:ext cx="765106" cy="907379"/>
          </a:xfrm>
          <a:prstGeom prst="rect">
            <a:avLst/>
          </a:prstGeom>
        </p:spPr>
      </p:pic>
    </p:spTree>
    <p:extLst>
      <p:ext uri="{BB962C8B-B14F-4D97-AF65-F5344CB8AC3E}">
        <p14:creationId xmlns:p14="http://schemas.microsoft.com/office/powerpoint/2010/main" val="1099302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0-#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4" dur="1000" fill="hold"/>
                                        <p:tgtEl>
                                          <p:spTgt spid="5"/>
                                        </p:tgtEl>
                                        <p:attrNameLst>
                                          <p:attrName>ppt_y</p:attrName>
                                        </p:attrNameLst>
                                      </p:cBhvr>
                                      <p:tavLst>
                                        <p:tav tm="0">
                                          <p:val>
                                            <p:strVal val="#ppt_y"/>
                                          </p:val>
                                        </p:tav>
                                        <p:tav tm="100000">
                                          <p:val>
                                            <p:strVal val="#ppt_y"/>
                                          </p:val>
                                        </p:tav>
                                      </p:tavLst>
                                    </p:anim>
                                    <p:anim calcmode="lin" valueType="num">
                                      <p:cBhvr>
                                        <p:cTn id="25"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6"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7" dur="1000" tmFilter="0,0; .5, 1; 1, 1"/>
                                        <p:tgtEl>
                                          <p:spTgt spid="5"/>
                                        </p:tgtEl>
                                      </p:cBhvr>
                                    </p:animEffect>
                                  </p:childTnLst>
                                </p:cTn>
                              </p:par>
                              <p:par>
                                <p:cTn id="28" presetID="2" presetClass="entr" presetSubtype="8"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0-#ppt_w/2"/>
                                          </p:val>
                                        </p:tav>
                                        <p:tav tm="100000">
                                          <p:val>
                                            <p:strVal val="#ppt_x"/>
                                          </p:val>
                                        </p:tav>
                                      </p:tavLst>
                                    </p:anim>
                                    <p:anim calcmode="lin" valueType="num">
                                      <p:cBhvr additive="base">
                                        <p:cTn id="31" dur="10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16" presetClass="entr" presetSubtype="37"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outVertical)">
                                      <p:cBhvr>
                                        <p:cTn id="38" dur="1000"/>
                                        <p:tgtEl>
                                          <p:spTgt spid="2"/>
                                        </p:tgtEl>
                                      </p:cBhvr>
                                    </p:animEffect>
                                  </p:childTnLst>
                                </p:cTn>
                              </p:par>
                              <p:par>
                                <p:cTn id="39" presetID="42"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1000"/>
                                        <p:tgtEl>
                                          <p:spTgt spid="55"/>
                                        </p:tgtEl>
                                      </p:cBhvr>
                                    </p:animEffect>
                                    <p:anim calcmode="lin" valueType="num">
                                      <p:cBhvr>
                                        <p:cTn id="42" dur="1000" fill="hold"/>
                                        <p:tgtEl>
                                          <p:spTgt spid="55"/>
                                        </p:tgtEl>
                                        <p:attrNameLst>
                                          <p:attrName>ppt_x</p:attrName>
                                        </p:attrNameLst>
                                      </p:cBhvr>
                                      <p:tavLst>
                                        <p:tav tm="0">
                                          <p:val>
                                            <p:strVal val="#ppt_x"/>
                                          </p:val>
                                        </p:tav>
                                        <p:tav tm="100000">
                                          <p:val>
                                            <p:strVal val="#ppt_x"/>
                                          </p:val>
                                        </p:tav>
                                      </p:tavLst>
                                    </p:anim>
                                    <p:anim calcmode="lin" valueType="num">
                                      <p:cBhvr>
                                        <p:cTn id="43" dur="1000" fill="hold"/>
                                        <p:tgtEl>
                                          <p:spTgt spid="55"/>
                                        </p:tgtEl>
                                        <p:attrNameLst>
                                          <p:attrName>ppt_y</p:attrName>
                                        </p:attrNameLst>
                                      </p:cBhvr>
                                      <p:tavLst>
                                        <p:tav tm="0">
                                          <p:val>
                                            <p:strVal val="#ppt_y+.1"/>
                                          </p:val>
                                        </p:tav>
                                        <p:tav tm="100000">
                                          <p:val>
                                            <p:strVal val="#ppt_y"/>
                                          </p:val>
                                        </p:tav>
                                      </p:tavLst>
                                    </p:anim>
                                  </p:childTnLst>
                                </p:cTn>
                              </p:par>
                              <p:par>
                                <p:cTn id="44" presetID="15" presetClass="entr" presetSubtype="0"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 calcmode="lin" valueType="num">
                                      <p:cBhvr>
                                        <p:cTn id="46" dur="1000" fill="hold"/>
                                        <p:tgtEl>
                                          <p:spTgt spid="56"/>
                                        </p:tgtEl>
                                        <p:attrNameLst>
                                          <p:attrName>ppt_w</p:attrName>
                                        </p:attrNameLst>
                                      </p:cBhvr>
                                      <p:tavLst>
                                        <p:tav tm="0">
                                          <p:val>
                                            <p:fltVal val="0"/>
                                          </p:val>
                                        </p:tav>
                                        <p:tav tm="100000">
                                          <p:val>
                                            <p:strVal val="#ppt_w"/>
                                          </p:val>
                                        </p:tav>
                                      </p:tavLst>
                                    </p:anim>
                                    <p:anim calcmode="lin" valueType="num">
                                      <p:cBhvr>
                                        <p:cTn id="47" dur="1000" fill="hold"/>
                                        <p:tgtEl>
                                          <p:spTgt spid="56"/>
                                        </p:tgtEl>
                                        <p:attrNameLst>
                                          <p:attrName>ppt_h</p:attrName>
                                        </p:attrNameLst>
                                      </p:cBhvr>
                                      <p:tavLst>
                                        <p:tav tm="0">
                                          <p:val>
                                            <p:fltVal val="0"/>
                                          </p:val>
                                        </p:tav>
                                        <p:tav tm="100000">
                                          <p:val>
                                            <p:strVal val="#ppt_h"/>
                                          </p:val>
                                        </p:tav>
                                      </p:tavLst>
                                    </p:anim>
                                    <p:anim calcmode="lin" valueType="num">
                                      <p:cBhvr>
                                        <p:cTn id="48" dur="1000" fill="hold"/>
                                        <p:tgtEl>
                                          <p:spTgt spid="56"/>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56"/>
                                        </p:tgtEl>
                                        <p:attrNameLst>
                                          <p:attrName>ppt_y</p:attrName>
                                        </p:attrNameLst>
                                      </p:cBhvr>
                                      <p:tavLst>
                                        <p:tav tm="0" fmla="#ppt_y+(sin(-2*pi*(1-$))*-#ppt_x+cos(-2*pi*(1-$))*(1-#ppt_y))*(1-$)">
                                          <p:val>
                                            <p:fltVal val="0"/>
                                          </p:val>
                                        </p:tav>
                                        <p:tav tm="100000">
                                          <p:val>
                                            <p:fltVal val="1"/>
                                          </p:val>
                                        </p:tav>
                                      </p:tavLst>
                                    </p:anim>
                                  </p:childTnLst>
                                </p:cTn>
                              </p:par>
                              <p:par>
                                <p:cTn id="50" presetID="32" presetClass="emph" presetSubtype="0" repeatCount="3000" fill="hold" nodeType="withEffect">
                                  <p:stCondLst>
                                    <p:cond delay="0"/>
                                  </p:stCondLst>
                                  <p:childTnLst>
                                    <p:animRot by="120000">
                                      <p:cBhvr>
                                        <p:cTn id="51" dur="100" fill="hold">
                                          <p:stCondLst>
                                            <p:cond delay="0"/>
                                          </p:stCondLst>
                                        </p:cTn>
                                        <p:tgtEl>
                                          <p:spTgt spid="56"/>
                                        </p:tgtEl>
                                        <p:attrNameLst>
                                          <p:attrName>r</p:attrName>
                                        </p:attrNameLst>
                                      </p:cBhvr>
                                    </p:animRot>
                                    <p:animRot by="-240000">
                                      <p:cBhvr>
                                        <p:cTn id="52" dur="200" fill="hold">
                                          <p:stCondLst>
                                            <p:cond delay="200"/>
                                          </p:stCondLst>
                                        </p:cTn>
                                        <p:tgtEl>
                                          <p:spTgt spid="56"/>
                                        </p:tgtEl>
                                        <p:attrNameLst>
                                          <p:attrName>r</p:attrName>
                                        </p:attrNameLst>
                                      </p:cBhvr>
                                    </p:animRot>
                                    <p:animRot by="240000">
                                      <p:cBhvr>
                                        <p:cTn id="53" dur="200" fill="hold">
                                          <p:stCondLst>
                                            <p:cond delay="400"/>
                                          </p:stCondLst>
                                        </p:cTn>
                                        <p:tgtEl>
                                          <p:spTgt spid="56"/>
                                        </p:tgtEl>
                                        <p:attrNameLst>
                                          <p:attrName>r</p:attrName>
                                        </p:attrNameLst>
                                      </p:cBhvr>
                                    </p:animRot>
                                    <p:animRot by="-240000">
                                      <p:cBhvr>
                                        <p:cTn id="54" dur="200" fill="hold">
                                          <p:stCondLst>
                                            <p:cond delay="600"/>
                                          </p:stCondLst>
                                        </p:cTn>
                                        <p:tgtEl>
                                          <p:spTgt spid="56"/>
                                        </p:tgtEl>
                                        <p:attrNameLst>
                                          <p:attrName>r</p:attrName>
                                        </p:attrNameLst>
                                      </p:cBhvr>
                                    </p:animRot>
                                    <p:animRot by="120000">
                                      <p:cBhvr>
                                        <p:cTn id="55" dur="200" fill="hold">
                                          <p:stCondLst>
                                            <p:cond delay="800"/>
                                          </p:stCondLst>
                                        </p:cTn>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3"/>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latin typeface="Calibri"/>
            </a:endParaRPr>
          </a:p>
        </p:txBody>
      </p:sp>
      <p:sp>
        <p:nvSpPr>
          <p:cNvPr id="5" name="TextBox 4"/>
          <p:cNvSpPr txBox="1"/>
          <p:nvPr/>
        </p:nvSpPr>
        <p:spPr>
          <a:xfrm>
            <a:off x="2579542" y="809409"/>
            <a:ext cx="4052456" cy="1077218"/>
          </a:xfrm>
          <a:prstGeom prst="rect">
            <a:avLst/>
          </a:prstGeom>
          <a:noFill/>
        </p:spPr>
        <p:txBody>
          <a:bodyPr wrap="square" rtlCol="0">
            <a:spAutoFit/>
          </a:bodyPr>
          <a:lstStyle/>
          <a:p>
            <a:r>
              <a:rPr lang="en-US" sz="2000" b="1" i="0">
                <a:solidFill>
                  <a:srgbClr val="212529"/>
                </a:solidFill>
                <a:effectLst/>
                <a:latin typeface="Times New Roman" panose="02020603050405020304" pitchFamily="18" charset="0"/>
                <a:cs typeface="Times New Roman" panose="02020603050405020304" pitchFamily="18" charset="0"/>
              </a:rPr>
              <a:t>Quốc gia nào có diện tích nhỏ nhất châu Á?</a:t>
            </a:r>
          </a:p>
          <a:p>
            <a:endParaRPr lang="en-US" sz="2400">
              <a:solidFill>
                <a:prstClr val="black"/>
              </a:solidFill>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latin typeface="Calibri"/>
            </a:endParaRPr>
          </a:p>
        </p:txBody>
      </p:sp>
      <p:sp>
        <p:nvSpPr>
          <p:cNvPr id="7" name="TextBox 6"/>
          <p:cNvSpPr txBox="1"/>
          <p:nvPr/>
        </p:nvSpPr>
        <p:spPr>
          <a:xfrm>
            <a:off x="1457325" y="2898189"/>
            <a:ext cx="4286250" cy="461665"/>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Maldives</a:t>
            </a:r>
          </a:p>
        </p:txBody>
      </p:sp>
      <p:pic>
        <p:nvPicPr>
          <p:cNvPr id="2" name="Picture 1">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148540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3"/>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latin typeface="Calibri"/>
            </a:endParaRPr>
          </a:p>
        </p:txBody>
      </p:sp>
      <p:sp>
        <p:nvSpPr>
          <p:cNvPr id="5" name="TextBox 4"/>
          <p:cNvSpPr txBox="1"/>
          <p:nvPr/>
        </p:nvSpPr>
        <p:spPr>
          <a:xfrm>
            <a:off x="2579542" y="809409"/>
            <a:ext cx="4052456" cy="1200329"/>
          </a:xfrm>
          <a:prstGeom prst="rect">
            <a:avLst/>
          </a:prstGeom>
          <a:noFill/>
        </p:spPr>
        <p:txBody>
          <a:bodyPr wrap="square" rtlCol="0">
            <a:spAutoFit/>
          </a:bodyPr>
          <a:lstStyle/>
          <a:p>
            <a:r>
              <a:rPr lang="vi-VN" sz="2400" b="1" i="0">
                <a:solidFill>
                  <a:srgbClr val="212529"/>
                </a:solidFill>
                <a:effectLst/>
                <a:latin typeface="+mj-lt"/>
              </a:rPr>
              <a:t>Quốc gia châu Á nào có đường bờ biển dài nhất?</a:t>
            </a:r>
          </a:p>
          <a:p>
            <a:endParaRPr lang="en-US" sz="2400">
              <a:solidFill>
                <a:prstClr val="black"/>
              </a:solidFill>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latin typeface="Calibri"/>
            </a:endParaRPr>
          </a:p>
        </p:txBody>
      </p:sp>
      <p:sp>
        <p:nvSpPr>
          <p:cNvPr id="7" name="TextBox 6"/>
          <p:cNvSpPr txBox="1"/>
          <p:nvPr/>
        </p:nvSpPr>
        <p:spPr>
          <a:xfrm>
            <a:off x="1457325" y="2898189"/>
            <a:ext cx="4286250" cy="461665"/>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Indonesia</a:t>
            </a:r>
          </a:p>
        </p:txBody>
      </p:sp>
      <p:pic>
        <p:nvPicPr>
          <p:cNvPr id="2" name="Picture 1">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339838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3"/>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latin typeface="Calibri"/>
            </a:endParaRPr>
          </a:p>
        </p:txBody>
      </p:sp>
      <p:sp>
        <p:nvSpPr>
          <p:cNvPr id="5" name="TextBox 4"/>
          <p:cNvSpPr txBox="1"/>
          <p:nvPr/>
        </p:nvSpPr>
        <p:spPr>
          <a:xfrm>
            <a:off x="2579542" y="809409"/>
            <a:ext cx="4052456" cy="830997"/>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Nước nào ở châu Á có tên thủ đô dài nhất thế giới?</a:t>
            </a: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latin typeface="Calibri"/>
            </a:endParaRPr>
          </a:p>
        </p:txBody>
      </p:sp>
      <p:sp>
        <p:nvSpPr>
          <p:cNvPr id="7" name="TextBox 6"/>
          <p:cNvSpPr txBox="1"/>
          <p:nvPr/>
        </p:nvSpPr>
        <p:spPr>
          <a:xfrm>
            <a:off x="1457325" y="2898189"/>
            <a:ext cx="4286250" cy="461665"/>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Thái Lan</a:t>
            </a:r>
          </a:p>
        </p:txBody>
      </p:sp>
      <p:pic>
        <p:nvPicPr>
          <p:cNvPr id="2" name="Picture 1">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77725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4" y="498763"/>
            <a:ext cx="5595505"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latin typeface="Calibri"/>
            </a:endParaRPr>
          </a:p>
        </p:txBody>
      </p:sp>
      <p:sp>
        <p:nvSpPr>
          <p:cNvPr id="5" name="TextBox 4"/>
          <p:cNvSpPr txBox="1"/>
          <p:nvPr/>
        </p:nvSpPr>
        <p:spPr>
          <a:xfrm>
            <a:off x="2579541" y="809409"/>
            <a:ext cx="5082791" cy="830997"/>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Vạn Lý Trường Thành là địa điểm du lịch nổi tiếng của quốc gia nào</a:t>
            </a: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latin typeface="Calibri"/>
            </a:endParaRPr>
          </a:p>
        </p:txBody>
      </p:sp>
      <p:sp>
        <p:nvSpPr>
          <p:cNvPr id="7" name="TextBox 6"/>
          <p:cNvSpPr txBox="1"/>
          <p:nvPr/>
        </p:nvSpPr>
        <p:spPr>
          <a:xfrm>
            <a:off x="1457325" y="2898189"/>
            <a:ext cx="4286250" cy="461665"/>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Trung Quốc</a:t>
            </a:r>
          </a:p>
        </p:txBody>
      </p:sp>
      <p:pic>
        <p:nvPicPr>
          <p:cNvPr id="2" name="Picture 1">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377519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318158"/>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latin typeface="Calibri"/>
            </a:endParaRPr>
          </a:p>
        </p:txBody>
      </p:sp>
      <p:sp>
        <p:nvSpPr>
          <p:cNvPr id="5" name="TextBox 4"/>
          <p:cNvSpPr txBox="1"/>
          <p:nvPr/>
        </p:nvSpPr>
        <p:spPr>
          <a:xfrm>
            <a:off x="2579542" y="670368"/>
            <a:ext cx="4052456" cy="830997"/>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Hồ nào có diện tích lớn nhất thế giới?</a:t>
            </a: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latin typeface="Calibri"/>
            </a:endParaRPr>
          </a:p>
        </p:txBody>
      </p:sp>
      <p:sp>
        <p:nvSpPr>
          <p:cNvPr id="7" name="TextBox 6"/>
          <p:cNvSpPr txBox="1"/>
          <p:nvPr/>
        </p:nvSpPr>
        <p:spPr>
          <a:xfrm>
            <a:off x="1457325" y="2898189"/>
            <a:ext cx="4286250" cy="461665"/>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Biển Caspi</a:t>
            </a:r>
          </a:p>
        </p:txBody>
      </p:sp>
      <p:pic>
        <p:nvPicPr>
          <p:cNvPr id="2" name="Picture 1">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424150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3211</TotalTime>
  <Words>1481</Words>
  <Application>Microsoft Office PowerPoint</Application>
  <PresentationFormat>On-screen Show (16:9)</PresentationFormat>
  <Paragraphs>255</Paragraphs>
  <Slides>40</Slides>
  <Notes>25</Notes>
  <HiddenSlides>0</HiddenSlides>
  <MMClips>11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40</vt:i4>
      </vt:variant>
    </vt:vector>
  </HeadingPairs>
  <TitlesOfParts>
    <vt:vector size="51" baseType="lpstr">
      <vt:lpstr>#9Slide03 HelveBold</vt:lpstr>
      <vt:lpstr>Arial</vt:lpstr>
      <vt:lpstr>Calibri</vt:lpstr>
      <vt:lpstr>Tahoma</vt:lpstr>
      <vt:lpstr>Times New Roman</vt:lpstr>
      <vt:lpstr>Calibri Light</vt:lpstr>
      <vt:lpstr>Impact MT Std</vt:lpstr>
      <vt:lpstr>3_Office Theme</vt:lpstr>
      <vt:lpstr>1_Chủ đề Office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Châu Á kì vĩ và hùng vĩ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dc:creator>
  <cp:lastModifiedBy>Hồ Thị Thanh Tâm</cp:lastModifiedBy>
  <cp:revision>408</cp:revision>
  <dcterms:created xsi:type="dcterms:W3CDTF">2020-08-12T07:11:41Z</dcterms:created>
  <dcterms:modified xsi:type="dcterms:W3CDTF">2022-07-29T14:15:39Z</dcterms:modified>
</cp:coreProperties>
</file>