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81" r:id="rId13"/>
    <p:sldId id="280" r:id="rId14"/>
    <p:sldId id="282" r:id="rId15"/>
    <p:sldId id="291" r:id="rId16"/>
    <p:sldId id="283" r:id="rId17"/>
    <p:sldId id="285" r:id="rId18"/>
    <p:sldId id="287" r:id="rId19"/>
    <p:sldId id="286" r:id="rId20"/>
    <p:sldId id="290" r:id="rId21"/>
    <p:sldId id="284" r:id="rId22"/>
    <p:sldId id="267" r:id="rId23"/>
    <p:sldId id="268" r:id="rId24"/>
    <p:sldId id="26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00FF"/>
    <a:srgbClr val="CC0066"/>
    <a:srgbClr val="0033CC"/>
    <a:srgbClr val="99CCFF"/>
    <a:srgbClr val="FFFFFF"/>
    <a:srgbClr val="00FF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A784D-2CF7-4820-B4B1-8BB70A96FBD7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88D80-72CC-4CF7-B1E8-5BF3FFCF3D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3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3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7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6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7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9.jpeg"/><Relationship Id="rId5" Type="http://schemas.openxmlformats.org/officeDocument/2006/relationships/image" Target="../media/image10.png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microsoft.com/office/2007/relationships/hdphoto" Target="../media/hdphoto10.wdp"/><Relationship Id="rId17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10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1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21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5" Type="http://schemas.openxmlformats.org/officeDocument/2006/relationships/image" Target="../media/image12.png"/><Relationship Id="rId10" Type="http://schemas.openxmlformats.org/officeDocument/2006/relationships/image" Target="../media/image9.jpeg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9.jpeg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5" Type="http://schemas.openxmlformats.org/officeDocument/2006/relationships/image" Target="../media/image1.png"/><Relationship Id="rId10" Type="http://schemas.microsoft.com/office/2007/relationships/hdphoto" Target="../media/hdphoto16.wdp"/><Relationship Id="rId4" Type="http://schemas.openxmlformats.org/officeDocument/2006/relationships/image" Target="../media/image6.png"/><Relationship Id="rId9" Type="http://schemas.openxmlformats.org/officeDocument/2006/relationships/image" Target="../media/image29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9.jpe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microsoft.com/office/2007/relationships/hdphoto" Target="../media/hdphoto18.wdp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9.jpeg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23.jpe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7655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962"/>
            <a:ext cx="9143985" cy="51425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906778" y="666750"/>
            <a:ext cx="7280910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5. </a:t>
            </a:r>
          </a:p>
          <a:p>
            <a:pPr algn="ctr"/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THIÊN NHIÊN CHÂU Á</a:t>
            </a:r>
          </a:p>
          <a:p>
            <a:pPr algn="ctr"/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5. THIÊN NHIÊN CHÂU Á (tiết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365619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 châu Á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62143" y="1610759"/>
            <a:ext cx="4867057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*Quan sát H.5.2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 SGK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, kể tên, xác định các đới và các kiểu khí hậu ở châu Á. Kiểu khí hậu nào phổ biến nhất?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87086" y="1276350"/>
            <a:ext cx="750409" cy="814956"/>
          </a:xfrm>
          <a:prstGeom prst="rect">
            <a:avLst/>
          </a:prstGeom>
        </p:spPr>
      </p:pic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52400" y="1657350"/>
            <a:ext cx="4867057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*Nhận xét đặc điểm phân hóa khí hậu ở châu Á. Vì sao có sự phân hóa như vậy?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62143" y="1276350"/>
            <a:ext cx="750409" cy="814956"/>
          </a:xfrm>
          <a:prstGeom prst="rect">
            <a:avLst/>
          </a:prstGeo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2400" y="1504950"/>
            <a:ext cx="4953000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- Khí hậu phân hóa đa dạng thành nhiều đới và nhiều kiểu khác nhau.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- Hai kiểu khí hậu chiếm diện tích lớn nhất châu Á: 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26" name="Picture 2" descr="C:\Users\PTS\Desktop\Ảnh\07c7cd177116be48e7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838513"/>
            <a:ext cx="3962400" cy="3886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5105400" y="4572313"/>
            <a:ext cx="39624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H.5.2. Bản đồ khí hậu châu Á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7" grpId="1" animBg="1"/>
      <p:bldP spid="20" grpId="0" animBg="1"/>
      <p:bldP spid="20" grpId="1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18857" y="106875"/>
            <a:ext cx="4987636" cy="1107996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indent="450850" algn="just"/>
            <a:r>
              <a:rPr lang="en-US" sz="2200" b="1" u="sng" dirty="0">
                <a:solidFill>
                  <a:srgbClr val="FF0000"/>
                </a:solidFill>
                <a:cs typeface="Times New Roman" pitchFamily="18" charset="0"/>
              </a:rPr>
              <a:t>Yêu cầu</a:t>
            </a:r>
            <a:r>
              <a:rPr lang="en-US" sz="2200" b="1" u="sng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2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i="1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Các </a:t>
            </a:r>
            <a:r>
              <a:rPr lang="vi-VN" sz="2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 </a:t>
            </a:r>
            <a:r>
              <a:rPr lang="en-US" sz="2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2b,</a:t>
            </a:r>
            <a:r>
              <a:rPr lang="vi-VN" sz="2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quan sát H.</a:t>
            </a:r>
            <a:r>
              <a:rPr lang="en-US" sz="2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5.2</a:t>
            </a:r>
            <a:r>
              <a:rPr lang="vi-VN" sz="2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SGK</a:t>
            </a:r>
            <a:r>
              <a:rPr lang="en-US" sz="2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200" b="1" i="1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nhóm </a:t>
            </a:r>
            <a:r>
              <a:rPr lang="en-US" sz="22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hoàn thành nhiệm vụ theo </a:t>
            </a:r>
            <a:r>
              <a:rPr lang="en-US" sz="2200" b="1" i="1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bảng sau đây.</a:t>
            </a:r>
            <a:endParaRPr lang="en-US" sz="2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782895"/>
            <a:ext cx="1717964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500" b="1">
                <a:solidFill>
                  <a:srgbClr val="0070C0"/>
                </a:solidFill>
              </a:rPr>
              <a:t>Nhóm 1,3: Khí hậu </a:t>
            </a:r>
          </a:p>
          <a:p>
            <a:pPr algn="ctr">
              <a:lnSpc>
                <a:spcPct val="120000"/>
              </a:lnSpc>
            </a:pPr>
            <a:r>
              <a:rPr lang="it-IT" sz="2500" b="1">
                <a:solidFill>
                  <a:srgbClr val="0070C0"/>
                </a:solidFill>
              </a:rPr>
              <a:t>gió mùa.</a:t>
            </a:r>
            <a:endParaRPr lang="en-US" sz="2500" b="1">
              <a:solidFill>
                <a:srgbClr val="0070C0"/>
              </a:solidFill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3823855" cy="646177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32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32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28600" y="2647950"/>
            <a:ext cx="1698175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500" b="1">
                <a:solidFill>
                  <a:srgbClr val="7030A0"/>
                </a:solidFill>
              </a:rPr>
              <a:t>Nhóm 2,4: Khí hậu</a:t>
            </a:r>
          </a:p>
          <a:p>
            <a:pPr algn="ctr">
              <a:lnSpc>
                <a:spcPct val="120000"/>
              </a:lnSpc>
            </a:pPr>
            <a:r>
              <a:rPr lang="it-IT" sz="2500" b="1">
                <a:solidFill>
                  <a:srgbClr val="7030A0"/>
                </a:solidFill>
              </a:rPr>
              <a:t>lục địa.</a:t>
            </a:r>
            <a:endParaRPr lang="en-US" sz="2500" b="1">
              <a:solidFill>
                <a:srgbClr val="7030A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59616"/>
              </p:ext>
            </p:extLst>
          </p:nvPr>
        </p:nvGraphicFramePr>
        <p:xfrm>
          <a:off x="2362199" y="1428750"/>
          <a:ext cx="6553201" cy="304800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 gió mùa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 lục địa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Mùa đông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Mùa hè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Phân bố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Tính</a:t>
                      </a:r>
                      <a:r>
                        <a:rPr lang="en-US" sz="2500" b="1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chất</a:t>
                      </a: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500" b="1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2446" y="497726"/>
            <a:ext cx="4365619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 châu Á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10526"/>
              </p:ext>
            </p:extLst>
          </p:nvPr>
        </p:nvGraphicFramePr>
        <p:xfrm>
          <a:off x="228600" y="1428750"/>
          <a:ext cx="8610600" cy="3555935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85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Khí hậu gió mùa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Khí hậu lục địa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Phân bố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Phía đông và đông nam.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Trung tâm châu Á.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97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 Một năm có hai mùa rõ rệt.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 Mùa đông lạnh và khô.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-Mùa hè nóng, ẩm, mưa nhiều.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 Rất khô hạn, lượng mưa dưới 300mm.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 Mùa đông lạnh khô.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 Mùa hè nóng, khô.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1450" y="-19050"/>
            <a:ext cx="87896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5. THIÊN NHIÊN CHÂU Á (tiết 2)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5057" y="1428750"/>
            <a:ext cx="4867057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i="1">
                <a:solidFill>
                  <a:srgbClr val="0000FF"/>
                </a:solidFill>
                <a:cs typeface="Arial" pitchFamily="34" charset="0"/>
              </a:rPr>
              <a:t>    *Quan sát H.5.2</a:t>
            </a:r>
            <a:r>
              <a:rPr lang="vi-VN" sz="2600" b="1" i="1">
                <a:solidFill>
                  <a:srgbClr val="0000FF"/>
                </a:solidFill>
                <a:cs typeface="Arial" pitchFamily="34" charset="0"/>
              </a:rPr>
              <a:t> SGK</a:t>
            </a:r>
            <a:r>
              <a:rPr lang="en-US" sz="2600" b="1" i="1">
                <a:solidFill>
                  <a:srgbClr val="0000FF"/>
                </a:solidFill>
                <a:cs typeface="Arial" pitchFamily="34" charset="0"/>
              </a:rPr>
              <a:t>, Việt Nam nằm trong kiểu khí hậu nào?</a:t>
            </a:r>
            <a:endParaRPr lang="en-US" sz="26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094341"/>
            <a:ext cx="750409" cy="814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1428750"/>
            <a:ext cx="4648200" cy="86177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00FF"/>
                </a:solidFill>
              </a:rPr>
              <a:t>Việt Nam nằm trong đới khí hậu Nhiệt đới gió mùa</a:t>
            </a: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52400" y="1428750"/>
            <a:ext cx="4800600" cy="1524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i="1">
                <a:solidFill>
                  <a:srgbClr val="0000FF"/>
                </a:solidFill>
                <a:cs typeface="Arial" pitchFamily="34" charset="0"/>
              </a:rPr>
              <a:t>    *Khí hậu ảnh hưởng như thế nào đến tự nhiên và đời sống người dân châu Á?</a:t>
            </a:r>
            <a:endParaRPr lang="en-US" sz="26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76200" y="1265791"/>
            <a:ext cx="750409" cy="814956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52400" y="1428750"/>
            <a:ext cx="4800600" cy="340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- Ý nghĩa: </a:t>
            </a:r>
            <a:endParaRPr lang="en-US" sz="2800" b="1">
              <a:solidFill>
                <a:srgbClr val="002060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+ Thuận lợi: đa dạng hóa sản xuất nông nghiệp.</a:t>
            </a:r>
            <a:endParaRPr lang="en-US" sz="2800" b="1">
              <a:solidFill>
                <a:srgbClr val="002060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+ Khó khăn: thiên tai, khô hạn, bão lũ gây thiệt hại cho người dân.</a:t>
            </a:r>
            <a:endParaRPr kumimoji="0" lang="en-US" sz="25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9" name="Picture 2" descr="C:\Users\PTS\Desktop\Ảnh\07c7cd177116be48e7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838513"/>
            <a:ext cx="3962400" cy="3886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105400" y="4572313"/>
            <a:ext cx="39624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H.5.2. Bản đồ khí hậu châu Á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446" y="497726"/>
            <a:ext cx="4365619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 châu Á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sp>
        <p:nvSpPr>
          <p:cNvPr id="25" name="TextBox 24"/>
          <p:cNvSpPr txBox="1"/>
          <p:nvPr/>
        </p:nvSpPr>
        <p:spPr>
          <a:xfrm>
            <a:off x="171450" y="57152"/>
            <a:ext cx="87896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5. THIÊN NHIÊN CHÂU Á (tiết 2)</a:t>
            </a:r>
          </a:p>
        </p:txBody>
      </p:sp>
      <p:sp>
        <p:nvSpPr>
          <p:cNvPr id="26" name="Oval 25"/>
          <p:cNvSpPr/>
          <p:nvPr/>
        </p:nvSpPr>
        <p:spPr>
          <a:xfrm>
            <a:off x="7467600" y="2724150"/>
            <a:ext cx="381000" cy="6858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4" grpId="1" animBg="1"/>
      <p:bldP spid="14" grpId="2" animBg="1"/>
      <p:bldP spid="22" grpId="0" animBg="1"/>
      <p:bldP spid="22" grpId="1" animBg="1"/>
      <p:bldP spid="43009" grpId="0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TS\Desktop\GADT ĐL7 (KNTTCS, kì 1)\13-1616485807-anh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724150"/>
            <a:ext cx="4572000" cy="2367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PTS\Desktop\GADT ĐL7 (KNTTCS, kì 1)\download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-19051"/>
            <a:ext cx="4724400" cy="266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80196" y="2495550"/>
            <a:ext cx="42672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SẮC MÀU BỐN MÙA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60844-478B-9395-8A6B-671B1BF7D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6" y="22565"/>
            <a:ext cx="4267200" cy="2472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1FF54-20CB-A1B2-06DA-9070227F2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93" y="2647950"/>
            <a:ext cx="4162425" cy="277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2446" y="604453"/>
            <a:ext cx="4365619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 châu Á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c. Sông ngòi và hồ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52400" y="1578425"/>
            <a:ext cx="4725540" cy="152672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*Quan sát H.5.1.SGK, xác định một số sông, hồ lớn ở châu Á.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76200" y="1244016"/>
            <a:ext cx="750409" cy="814956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51260" y="1581150"/>
            <a:ext cx="4801740" cy="2209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Nhận xét đặc điểm mạng lưới sông, hồ châu Á. Vì sao châu Á có mạng lưới sông ngòi dày đặc?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76200" y="1276350"/>
            <a:ext cx="750409" cy="814956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2400" y="1581150"/>
            <a:ext cx="4724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Mạng lưới sông ngòi khá phát triển, nhiều hệ thống sông lớn.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Sông ngòi phân bố không đều và chế độ nước phức tạp: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4" name="Picture 2" descr="C:\Users\PTS\Desktop\Ảnh\ae7b6c9b939d5cc3058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7740" y="605385"/>
            <a:ext cx="4073237" cy="434811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65865" y="4722488"/>
            <a:ext cx="410193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H.5.1. Bản đồ tự nhiên châu Á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450" y="-19050"/>
            <a:ext cx="87896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5. THIÊN NHIÊN CHÂU Á (tiết 2)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7" grpId="1" animBg="1"/>
      <p:bldP spid="11" grpId="0" animBg="1"/>
      <p:bldP spid="11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89484"/>
            <a:ext cx="8382000" cy="99332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3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300" b="1" i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*Bài tập nhỏ: </a:t>
            </a:r>
            <a:r>
              <a:rPr lang="en-US" sz="23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 rõ sự khác biệt về đặc điểm sông ngòi các khu vực của châu Á qua bảng sau:</a:t>
            </a:r>
            <a:endParaRPr lang="en-US" sz="23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28603" y="-95250"/>
            <a:ext cx="750409" cy="814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57150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00FF"/>
                </a:solidFill>
              </a:rPr>
              <a:t>CÁC KHU VỰC SÔNG NGÒI CHÂU 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276350"/>
          <a:ext cx="8686800" cy="2986532"/>
        </p:xfrm>
        <a:graphic>
          <a:graphicData uri="http://schemas.openxmlformats.org/drawingml/2006/table">
            <a:tbl>
              <a:tblPr/>
              <a:tblGrid>
                <a:gridCol w="195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619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Khu vực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Đông Á, Nam Á,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R="3619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Đông Nam Á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Tây Nam Á và Trung Á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Mạng lưới sông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61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Chế độ nước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Sông điển hình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329916"/>
              </p:ext>
            </p:extLst>
          </p:nvPr>
        </p:nvGraphicFramePr>
        <p:xfrm>
          <a:off x="152400" y="505206"/>
          <a:ext cx="8915400" cy="4434840"/>
        </p:xfrm>
        <a:graphic>
          <a:graphicData uri="http://schemas.openxmlformats.org/drawingml/2006/table">
            <a:tbl>
              <a:tblPr/>
              <a:tblGrid>
                <a:gridCol w="1249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1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Khu vực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Mưa nhiều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Khô hạn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Phân bố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Đông Á, Nam Á, Đông Nam 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Tây Nam Á và Trung 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Đặc điểm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- Sông có lượng nước lớn.</a:t>
                      </a:r>
                    </a:p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Mùa lũ tương ứng với mùa mưa, mùa cạn tương ứng với mùa khô.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Mạng lưới sông ngòi thứa thớt.</a:t>
                      </a:r>
                    </a:p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Nhiều nơi sâu trong nội địa không có dòng chảy.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Một số sông lớn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Hoàng Hà, Trường Giang, Mê Công, Ấn, Hằng...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Ti-grơ, Ơ-phrat...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. Sông Dương Tử (Trung Quốc). Chiều dài: 6.300 km.">
            <a:extLst>
              <a:ext uri="{FF2B5EF4-FFF2-40B4-BE49-F238E27FC236}">
                <a16:creationId xmlns:a16="http://schemas.microsoft.com/office/drawing/2014/main" id="{AA308ADD-A272-459B-B341-5597995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47950"/>
            <a:ext cx="4369000" cy="240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E064E4-B249-4552-8C42-D2E90F6F32BF}"/>
              </a:ext>
            </a:extLst>
          </p:cNvPr>
          <p:cNvSpPr txBox="1"/>
          <p:nvPr/>
        </p:nvSpPr>
        <p:spPr>
          <a:xfrm>
            <a:off x="5793922" y="4740101"/>
            <a:ext cx="2130878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Dương Tử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3. Sông Mê Kông (Trung Quốc, Lào, Myanma, Thái Lan, Campuchia và Việt Nam). Chiều dài: 4.909 km.">
            <a:extLst>
              <a:ext uri="{FF2B5EF4-FFF2-40B4-BE49-F238E27FC236}">
                <a16:creationId xmlns:a16="http://schemas.microsoft.com/office/drawing/2014/main" id="{8AE40863-84C5-475C-BC66-E1280DB8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5" y="2647950"/>
            <a:ext cx="4480995" cy="238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3E9143-214E-4AD6-933D-0A223C93B1A0}"/>
              </a:ext>
            </a:extLst>
          </p:cNvPr>
          <p:cNvSpPr txBox="1"/>
          <p:nvPr/>
        </p:nvSpPr>
        <p:spPr>
          <a:xfrm>
            <a:off x="914400" y="4705350"/>
            <a:ext cx="2209800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 Công</a:t>
            </a:r>
          </a:p>
        </p:txBody>
      </p:sp>
      <p:pic>
        <p:nvPicPr>
          <p:cNvPr id="9" name="Picture 2" descr="=9. Sông Ấn (Ấn Độ). Chiều dài: 2.900 km.">
            <a:extLst>
              <a:ext uri="{FF2B5EF4-FFF2-40B4-BE49-F238E27FC236}">
                <a16:creationId xmlns:a16="http://schemas.microsoft.com/office/drawing/2014/main" id="{463C0556-E7F3-44A3-950E-835FD271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" y="57150"/>
            <a:ext cx="448511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E782A-52B5-4744-884A-5372459A35E0}"/>
              </a:ext>
            </a:extLst>
          </p:cNvPr>
          <p:cNvSpPr txBox="1"/>
          <p:nvPr/>
        </p:nvSpPr>
        <p:spPr>
          <a:xfrm>
            <a:off x="1447800" y="57150"/>
            <a:ext cx="1447800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</a:p>
        </p:txBody>
      </p:sp>
      <p:pic>
        <p:nvPicPr>
          <p:cNvPr id="2" name="Picture 2" descr="C:\Users\PTS\Desktop\GADT ĐL7 (KNTTCS, kì 1)\download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57150"/>
            <a:ext cx="439102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064E4-B249-4552-8C42-D2E90F6F32BF}"/>
              </a:ext>
            </a:extLst>
          </p:cNvPr>
          <p:cNvSpPr txBox="1"/>
          <p:nvPr/>
        </p:nvSpPr>
        <p:spPr>
          <a:xfrm>
            <a:off x="5029200" y="0"/>
            <a:ext cx="3959678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</a:p>
        </p:txBody>
      </p:sp>
    </p:spTree>
    <p:extLst>
      <p:ext uri="{BB962C8B-B14F-4D97-AF65-F5344CB8AC3E}">
        <p14:creationId xmlns:p14="http://schemas.microsoft.com/office/powerpoint/2010/main" val="5321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52400" y="1445438"/>
            <a:ext cx="4724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- Nhiều hồ lớn và sâu nhất thế giới: Bai-can, A-ran, Ban-khat...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8" name="Picture 2" descr="C:\Users\PTS\Desktop\Ảnh\ae7b6c9b939d5cc3058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7740" y="605385"/>
            <a:ext cx="4073237" cy="434811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965865" y="4722488"/>
            <a:ext cx="410193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H.5.1. Bản đồ tự nhiên châu Á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446" y="604453"/>
            <a:ext cx="4365619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 châu Á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c. Sông ngòi và hồ</a:t>
            </a:r>
            <a:endParaRPr lang="en-US" sz="2800" u="sng"/>
          </a:p>
        </p:txBody>
      </p:sp>
      <p:sp>
        <p:nvSpPr>
          <p:cNvPr id="14" name="TextBox 13"/>
          <p:cNvSpPr txBox="1"/>
          <p:nvPr/>
        </p:nvSpPr>
        <p:spPr>
          <a:xfrm>
            <a:off x="171450" y="-19050"/>
            <a:ext cx="87896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5. THIÊN NHIÊN CHÂU Á (tiết 2)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62200" y="339169"/>
            <a:ext cx="4724400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33CC"/>
                </a:solidFill>
              </a:rPr>
              <a:t>Câu 1. Hình dạng tự nhiên nổi bật của châu Á là</a:t>
            </a:r>
            <a:endParaRPr lang="en-US" sz="3000" b="1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hình tròn 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40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hình vuông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3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C.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hình cầu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err="1">
                <a:solidFill>
                  <a:srgbClr val="0033CC"/>
                </a:solidFill>
              </a:rPr>
              <a:t>D</a:t>
            </a:r>
            <a:r>
              <a:rPr lang="en-US" sz="2600" b="1">
                <a:solidFill>
                  <a:srgbClr val="0033CC"/>
                </a:solidFill>
              </a:rPr>
              <a:t>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hình khối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44"/>
                            </p:stCondLst>
                            <p:childTnLst>
                              <p:par>
                                <p:cTn id="5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S\Desktop\GADT ĐL7 (KNTTCS, kì 1)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2495550"/>
            <a:ext cx="4244296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PTS\Desktop\GADT ĐL7 (KNTTCS, kì 1)\11022016son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7150"/>
            <a:ext cx="45720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PTS\Desktop\GADT ĐL7 (KNTTCS, kì 1)\download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57150"/>
            <a:ext cx="4229100" cy="2368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PTS\Desktop\GADT ĐL7 (KNTTCS, kì 1)\download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547644"/>
            <a:ext cx="4524375" cy="2452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1200" y="462915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Biển Hồ (Cam-pu-chia)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Hồ Tây (Việt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462915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Hồ Ban-khát (Trung Á)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Hồ Bai-can (LB. Nga)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52400" y="1578425"/>
            <a:ext cx="5562600" cy="213632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*Quan sát hình bên, kể tên một số sông, hồ lớn ở Việt Nam; cho biết chế độ nước sông như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28603" y="1244016"/>
            <a:ext cx="750409" cy="814956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04800" y="1581150"/>
            <a:ext cx="5257800" cy="16573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Sông, hồ có ảnh hưởng như thế nào đối với việc sử dụng và bảo vệ tự nhiên?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40191" y="1223394"/>
            <a:ext cx="750409" cy="814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1D7B90-0C6B-43DD-ABE4-993737072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05" t="20466" r="36599" b="10698"/>
          <a:stretch/>
        </p:blipFill>
        <p:spPr>
          <a:xfrm>
            <a:off x="5755758" y="590550"/>
            <a:ext cx="3235842" cy="424815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791200" y="4705350"/>
            <a:ext cx="32004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Lược đồ sông ngòi Việt Nam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1428750"/>
            <a:ext cx="5410200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- Ý nghĩa: </a:t>
            </a:r>
            <a:endParaRPr lang="en-US" sz="2800" b="1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+ Thuận lợi: du lịch, thuỷ sản, giao thông, điều hoà khí hậu...</a:t>
            </a:r>
            <a:endParaRPr lang="en-US" sz="2800" b="1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</a:pPr>
            <a:r>
              <a:rPr lang="pt-BR" sz="2800" b="1">
                <a:solidFill>
                  <a:srgbClr val="002060"/>
                </a:solidFill>
              </a:rPr>
              <a:t>+ Khó khăn: lũ lụt gây thiệt hại lớn.</a:t>
            </a:r>
            <a:endParaRPr lang="en-US" sz="2500" b="1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446" y="604453"/>
            <a:ext cx="4365619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 châu Á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c. Sông ngòi và hồ</a:t>
            </a:r>
            <a:endParaRPr lang="en-US" sz="2800" u="sng"/>
          </a:p>
        </p:txBody>
      </p:sp>
      <p:sp>
        <p:nvSpPr>
          <p:cNvPr id="21" name="TextBox 20"/>
          <p:cNvSpPr txBox="1"/>
          <p:nvPr/>
        </p:nvSpPr>
        <p:spPr>
          <a:xfrm>
            <a:off x="171450" y="-19050"/>
            <a:ext cx="87896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5. THIÊN NHIÊN CHÂU Á (tiết 2)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1" grpId="0" animBg="1"/>
      <p:bldP spid="11" grpId="1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2766948" y="35625"/>
            <a:ext cx="3151832" cy="6309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5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</a:t>
            </a:r>
            <a:r>
              <a:rPr lang="en-US" sz="3500" b="1" u="sng" dirty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504950"/>
            <a:ext cx="3505200" cy="25146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3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Nêu những thuận lợi, khó khăn của tự nhiên châu Á đối với sản xuất nông nghiệp theo sơ đồ:</a:t>
            </a:r>
            <a:endParaRPr lang="en-US" sz="23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PTS\Desktop\Ảnh\z3521519557084_ea194fd909dc3f0c7e7e699b2715648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819150"/>
            <a:ext cx="4724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28600" y="1123950"/>
            <a:ext cx="2743200" cy="35052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3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 thuận lợi, khó khăn của tự nhiên châu Á đối với sản xuất nông nghiệp.</a:t>
            </a:r>
            <a:endParaRPr lang="en-US" sz="23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PTS\Desktop\z3538283624568_4ec22640898b16c46dd06a983ffd99a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895350"/>
            <a:ext cx="57753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PTS\Desktop\z3538289431589_370bb045a8797fef893508218b2b9bee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819150"/>
            <a:ext cx="5546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27516" y="1123950"/>
            <a:ext cx="8407725" cy="22325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	HS về nhà tìm hiểu thông tin và trình bày về kiểu khí hậu nhiệt đới gió mùa ở nước ta. Cho biết gió mùa ảnh hưởng như thế nào đến đời sống và sản xuất ở địa phương em?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52" y="546265"/>
            <a:ext cx="1256799" cy="11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8342" y="3665038"/>
            <a:ext cx="938151" cy="1478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2766948" y="35625"/>
            <a:ext cx="3151832" cy="6309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5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35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243578" y="1811446"/>
            <a:ext cx="70843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243578" y="1854339"/>
            <a:ext cx="7084336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995158" y="1985349"/>
            <a:ext cx="7554685" cy="139268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86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8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230332" y="3754163"/>
            <a:ext cx="70843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230332" y="3797054"/>
            <a:ext cx="7084336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243578" y="3605887"/>
            <a:ext cx="7059862" cy="276999"/>
            <a:chOff x="2992618" y="3469364"/>
            <a:chExt cx="6358413" cy="19525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95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2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6841304" y="275999"/>
            <a:ext cx="576923" cy="671830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024570" y="378553"/>
            <a:ext cx="1018920" cy="1060614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34290" y="3874097"/>
            <a:ext cx="832529" cy="1269406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756" y="3605895"/>
            <a:ext cx="765106" cy="9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438400" y="332422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0033CC"/>
                </a:solidFill>
              </a:rPr>
              <a:t>Câu 2. Bề mặt địa hình châu Á có đặc điểm nổi bật nào? </a:t>
            </a:r>
            <a:endParaRPr lang="en-US" sz="3000" b="1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Bằng phẳng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D. Nhiều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đồng bằng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C. Nhiều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đồi núi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225515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 Chia cắt mạnh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800" b="1">
                <a:solidFill>
                  <a:srgbClr val="0033CC"/>
                </a:solidFill>
              </a:rPr>
              <a:t>Phía bắc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33CC"/>
                </a:solidFill>
              </a:rPr>
              <a:t>B. </a:t>
            </a:r>
          </a:p>
          <a:p>
            <a:pPr algn="ctr"/>
            <a:r>
              <a:rPr lang="en-US" sz="2800" b="1">
                <a:solidFill>
                  <a:srgbClr val="0033CC"/>
                </a:solidFill>
              </a:rPr>
              <a:t>Phía nam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33CC"/>
                </a:solidFill>
              </a:rPr>
              <a:t>D. </a:t>
            </a:r>
          </a:p>
          <a:p>
            <a:pPr algn="ctr"/>
            <a:r>
              <a:rPr lang="en-US" sz="2800" b="1">
                <a:solidFill>
                  <a:srgbClr val="0033CC"/>
                </a:solidFill>
              </a:rPr>
              <a:t>Phía đông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33CC"/>
                </a:solidFill>
              </a:rPr>
              <a:t>C.  </a:t>
            </a:r>
          </a:p>
          <a:p>
            <a:pPr algn="ctr"/>
            <a:r>
              <a:rPr lang="en-US" sz="2800" b="1">
                <a:solidFill>
                  <a:srgbClr val="0033CC"/>
                </a:solidFill>
              </a:rPr>
              <a:t>Trung tâm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438400" y="285750"/>
            <a:ext cx="495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33CC"/>
                </a:solidFill>
              </a:rPr>
              <a:t>Câu 3. Dãy núi Thiên Sơn nằm ở khu vực nào của châu Á? </a:t>
            </a:r>
            <a:endParaRPr lang="en-US" sz="3000" b="1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Đồng bằng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 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Cao nguyên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D. Núi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 trung bình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33CC"/>
                </a:solidFill>
              </a:rPr>
              <a:t>C</a:t>
            </a:r>
            <a:r>
              <a:rPr lang="en-US" sz="2600" b="1">
                <a:solidFill>
                  <a:srgbClr val="0033CC"/>
                </a:solidFill>
              </a:rPr>
              <a:t>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Núi cao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209800" y="361950"/>
            <a:ext cx="4953000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33CC"/>
                </a:solidFill>
              </a:rPr>
              <a:t>Câu 4. Phần lớn châu Á có dạng địa hình nào sau đây?</a:t>
            </a:r>
            <a:endParaRPr lang="en-US" sz="3000" b="1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3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648200" y="2228850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C.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Đồng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69123" y="22098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 Sắt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36587" y="21980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D.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Thiếc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787" y="21907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33CC"/>
                </a:solidFill>
              </a:rPr>
              <a:t>A</a:t>
            </a:r>
            <a:r>
              <a:rPr lang="en-US" sz="2600" b="1">
                <a:solidFill>
                  <a:srgbClr val="0033CC"/>
                </a:solidFill>
              </a:rPr>
              <a:t>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Khí đốt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981200" y="133350"/>
            <a:ext cx="5257800" cy="184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>
                <a:solidFill>
                  <a:srgbClr val="0033CC"/>
                </a:solidFill>
              </a:rPr>
              <a:t>Câu 5. Khoáng sản nào dưới đây là nhiên liệu của công nghiệp năng lượng ở châu Á?</a:t>
            </a:r>
            <a:endParaRPr lang="en-US" sz="3000" b="1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9200 km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9000km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D.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5800km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33CC"/>
                </a:solidFill>
              </a:rPr>
              <a:t>C</a:t>
            </a:r>
            <a:r>
              <a:rPr lang="en-US" sz="2600" b="1">
                <a:solidFill>
                  <a:srgbClr val="0033CC"/>
                </a:solidFill>
              </a:rPr>
              <a:t>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8500km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057400" y="209550"/>
            <a:ext cx="5105400" cy="184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>
                <a:solidFill>
                  <a:srgbClr val="0033CC"/>
                </a:solidFill>
              </a:rPr>
              <a:t>Câu 6. Từ sát Xích đạo đến quá vòng cực Bắc, châu Á kéo dài khoảng bao nhiêu km?</a:t>
            </a:r>
            <a:endParaRPr lang="en-US" sz="3000" b="1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5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49"/>
            <a:ext cx="9143999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2799688"/>
            <a:ext cx="2286000" cy="195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57550"/>
            <a:ext cx="1308087" cy="13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9" y="3645457"/>
            <a:ext cx="1771651" cy="13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0" y="-1009650"/>
            <a:ext cx="6277493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671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286000" y="20955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33CC"/>
                </a:solidFill>
              </a:rPr>
              <a:t>Câu 7. Dãy núi nào sau đây nằm trên lãnh thổ Việt Nam?</a:t>
            </a:r>
            <a:endParaRPr lang="en-US" sz="3000" b="1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2400" y="21408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Côn Luân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40787" y="21408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An-tai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07523" y="21526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C. Đại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Hưng An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10400" y="21408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D.</a:t>
            </a:r>
            <a:r>
              <a:rPr lang="en-US" sz="2600" b="1" err="1">
                <a:solidFill>
                  <a:srgbClr val="0033CC"/>
                </a:solidFill>
              </a:rPr>
              <a:t> </a:t>
            </a:r>
            <a:endParaRPr lang="en-US" sz="2600" b="1">
              <a:solidFill>
                <a:srgbClr val="0033CC"/>
              </a:solidFill>
            </a:endParaRP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Trường Sơn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58" y="-214640"/>
            <a:ext cx="9181758" cy="53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5696747" y="3179887"/>
            <a:ext cx="2043077" cy="16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105151"/>
            <a:ext cx="2598738" cy="15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0501" y="-1440543"/>
            <a:ext cx="6907184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43" y="398690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6400" y="6153150"/>
            <a:ext cx="609600" cy="6096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209800" y="285750"/>
            <a:ext cx="4876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33CC"/>
                </a:solidFill>
              </a:rPr>
              <a:t>Câu 8. Châu Âu nối với châu Âu bởi dãy núi nào?</a:t>
            </a:r>
            <a:endParaRPr lang="en-US" sz="3000" b="1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7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A.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Hi-ma-lay-a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365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D.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Côn Luân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50587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C. 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Trường Sơn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64587" y="225515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33CC"/>
                </a:solidFill>
              </a:rPr>
              <a:t>B.</a:t>
            </a:r>
          </a:p>
          <a:p>
            <a:pPr algn="ctr"/>
            <a:r>
              <a:rPr lang="en-US" sz="2600" b="1">
                <a:solidFill>
                  <a:srgbClr val="0033CC"/>
                </a:solidFill>
              </a:rPr>
              <a:t>U-ran</a:t>
            </a:r>
            <a:endParaRPr lang="en-US" sz="2600" b="1" dirty="0">
              <a:solidFill>
                <a:srgbClr val="0033CC"/>
              </a:solidFill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44"/>
                            </p:stCondLst>
                            <p:childTnLst>
                              <p:par>
                                <p:cTn id="5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1257</Words>
  <Application>Microsoft Office PowerPoint</Application>
  <PresentationFormat>On-screen Show (16:9)</PresentationFormat>
  <Paragraphs>199</Paragraphs>
  <Slides>24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#9Slide03 HelveBold</vt:lpstr>
      <vt:lpstr>Arial</vt:lpstr>
      <vt:lpstr>Calibri</vt:lpstr>
      <vt:lpstr>Impact MT Std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Hồ Thị Thanh Tâm</cp:lastModifiedBy>
  <cp:revision>96</cp:revision>
  <dcterms:created xsi:type="dcterms:W3CDTF">2018-03-26T15:53:56Z</dcterms:created>
  <dcterms:modified xsi:type="dcterms:W3CDTF">2022-07-29T14:26:10Z</dcterms:modified>
</cp:coreProperties>
</file>