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7"/>
  </p:notesMasterIdLst>
  <p:sldIdLst>
    <p:sldId id="286" r:id="rId2"/>
    <p:sldId id="311" r:id="rId3"/>
    <p:sldId id="312" r:id="rId4"/>
    <p:sldId id="257" r:id="rId5"/>
    <p:sldId id="293" r:id="rId6"/>
    <p:sldId id="294" r:id="rId7"/>
    <p:sldId id="266" r:id="rId8"/>
    <p:sldId id="310" r:id="rId9"/>
    <p:sldId id="314" r:id="rId10"/>
    <p:sldId id="315" r:id="rId11"/>
    <p:sldId id="313" r:id="rId12"/>
    <p:sldId id="318" r:id="rId13"/>
    <p:sldId id="316" r:id="rId14"/>
    <p:sldId id="319" r:id="rId15"/>
    <p:sldId id="320" r:id="rId16"/>
    <p:sldId id="280" r:id="rId17"/>
    <p:sldId id="288" r:id="rId18"/>
    <p:sldId id="296" r:id="rId19"/>
    <p:sldId id="297" r:id="rId20"/>
    <p:sldId id="299" r:id="rId21"/>
    <p:sldId id="300" r:id="rId22"/>
    <p:sldId id="322" r:id="rId23"/>
    <p:sldId id="303" r:id="rId24"/>
    <p:sldId id="321" r:id="rId25"/>
    <p:sldId id="32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1F124-3553-49A5-B21C-D92AF2773061}" type="datetimeFigureOut">
              <a:rPr lang="en-US" smtClean="0"/>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C6E47-B39B-40D8-A353-D396F4E0AD94}" type="slidenum">
              <a:rPr lang="en-US" smtClean="0"/>
              <a:t>‹#›</a:t>
            </a:fld>
            <a:endParaRPr lang="en-US"/>
          </a:p>
        </p:txBody>
      </p:sp>
    </p:spTree>
    <p:extLst>
      <p:ext uri="{BB962C8B-B14F-4D97-AF65-F5344CB8AC3E}">
        <p14:creationId xmlns:p14="http://schemas.microsoft.com/office/powerpoint/2010/main" val="410065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fld id="{64D34339-7856-4708-9B7F-DC285D4A520F}" type="slidenum">
              <a:rPr lang="en-US" altLang="en-US" smtClean="0">
                <a:latin typeface="Arial" panose="020B0604020202020204" pitchFamily="34" charset="0"/>
              </a:rPr>
              <a:t>3</a:t>
            </a:fld>
            <a:endParaRPr lang="en-US" altLang="en-US">
              <a:latin typeface="Arial" panose="020B0604020202020204" pitchFamily="34" charset="0"/>
            </a:endParaRPr>
          </a:p>
        </p:txBody>
      </p:sp>
    </p:spTree>
    <p:extLst>
      <p:ext uri="{BB962C8B-B14F-4D97-AF65-F5344CB8AC3E}">
        <p14:creationId xmlns:p14="http://schemas.microsoft.com/office/powerpoint/2010/main" val="382549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326AA0-DF96-4C3C-BE4F-BE3CFB25437F}" type="slidenum">
              <a:rPr lang="en-US" sz="1200" smtClean="0">
                <a:latin typeface="Arial" panose="020B0604020202020204" pitchFamily="34" charset="0"/>
              </a:rPr>
              <a:t>24</a:t>
            </a:fld>
            <a:endParaRPr lang="en-US" sz="1200">
              <a:latin typeface="Arial" panose="020B0604020202020204" pitchFamily="34" charset="0"/>
            </a:endParaRPr>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4914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F52517-296A-4ECB-953E-14035929E56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220089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52517-296A-4ECB-953E-14035929E56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1159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52517-296A-4ECB-953E-14035929E56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21845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52517-296A-4ECB-953E-14035929E56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321680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F52517-296A-4ECB-953E-14035929E56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425239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52517-296A-4ECB-953E-14035929E56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52869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F52517-296A-4ECB-953E-14035929E563}"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299355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F52517-296A-4ECB-953E-14035929E563}"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316919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52517-296A-4ECB-953E-14035929E563}"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224859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52517-296A-4ECB-953E-14035929E56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310749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52517-296A-4ECB-953E-14035929E56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67D9E-8352-4659-99CF-2CD1C615E9AA}" type="slidenum">
              <a:rPr lang="en-US" smtClean="0"/>
              <a:t>‹#›</a:t>
            </a:fld>
            <a:endParaRPr lang="en-US"/>
          </a:p>
        </p:txBody>
      </p:sp>
    </p:spTree>
    <p:extLst>
      <p:ext uri="{BB962C8B-B14F-4D97-AF65-F5344CB8AC3E}">
        <p14:creationId xmlns:p14="http://schemas.microsoft.com/office/powerpoint/2010/main" val="109386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52517-296A-4ECB-953E-14035929E563}" type="datetimeFigureOut">
              <a:rPr lang="en-US" smtClean="0"/>
              <a:t>7/19/2022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67D9E-8352-4659-99CF-2CD1C615E9AA}" type="slidenum">
              <a:rPr lang="en-US" smtClean="0"/>
              <a:t>‹#›</a:t>
            </a:fld>
            <a:endParaRPr lang="en-US"/>
          </a:p>
        </p:txBody>
      </p:sp>
    </p:spTree>
    <p:extLst>
      <p:ext uri="{BB962C8B-B14F-4D97-AF65-F5344CB8AC3E}">
        <p14:creationId xmlns:p14="http://schemas.microsoft.com/office/powerpoint/2010/main" val="1548007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guoiduatin.vn/tag/ho-chi-minh"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YouTube%20-%20Ng&#224;y%20M&#249;a.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BDDC2AA-6821-63B5-EF6F-B087E5F166FC}"/>
              </a:ext>
            </a:extLst>
          </p:cNvPr>
          <p:cNvSpPr>
            <a:spLocks noGrp="1"/>
          </p:cNvSpPr>
          <p:nvPr>
            <p:ph type="title"/>
          </p:nvPr>
        </p:nvSpPr>
        <p:spPr/>
        <p:txBody>
          <a:bodyPr/>
          <a:lstStyle/>
          <a:p>
            <a:endParaRPr lang="en-US" altLang="en-US"/>
          </a:p>
        </p:txBody>
      </p:sp>
      <p:pic>
        <p:nvPicPr>
          <p:cNvPr id="2051" name="Content Placeholder 3">
            <a:extLst>
              <a:ext uri="{FF2B5EF4-FFF2-40B4-BE49-F238E27FC236}">
                <a16:creationId xmlns:a16="http://schemas.microsoft.com/office/drawing/2014/main" id="{78913C7A-5EB8-01C5-AACD-F3719AD8B3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0"/>
            <a:ext cx="9144000" cy="6899275"/>
          </a:xfrm>
        </p:spPr>
      </p:pic>
      <p:sp>
        <p:nvSpPr>
          <p:cNvPr id="2052" name="Rectangle 4">
            <a:extLst>
              <a:ext uri="{FF2B5EF4-FFF2-40B4-BE49-F238E27FC236}">
                <a16:creationId xmlns:a16="http://schemas.microsoft.com/office/drawing/2014/main" id="{227FE162-FA93-786A-DFEA-A6123DD72639}"/>
              </a:ext>
            </a:extLst>
          </p:cNvPr>
          <p:cNvSpPr>
            <a:spLocks noChangeArrowheads="1"/>
          </p:cNvSpPr>
          <p:nvPr/>
        </p:nvSpPr>
        <p:spPr bwMode="auto">
          <a:xfrm>
            <a:off x="533400" y="836613"/>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i="1" dirty="0">
                <a:solidFill>
                  <a:srgbClr val="002060"/>
                </a:solidFill>
                <a:latin typeface="Times New Roman" panose="02020603050405020304" pitchFamily="18" charset="0"/>
                <a:cs typeface="Times New Roman" panose="02020603050405020304" pitchFamily="18" charset="0"/>
              </a:rPr>
              <a:t>TRƯỜNG THCS VÂN ĐỒN</a:t>
            </a:r>
          </a:p>
          <a:p>
            <a:pPr algn="ctr"/>
            <a:r>
              <a:rPr lang="en-US" altLang="en-US" sz="3600" b="1" i="1" dirty="0">
                <a:solidFill>
                  <a:srgbClr val="002060"/>
                </a:solidFill>
                <a:latin typeface="Times New Roman" panose="02020603050405020304" pitchFamily="18" charset="0"/>
                <a:cs typeface="Times New Roman" panose="02020603050405020304" pitchFamily="18" charset="0"/>
              </a:rPr>
              <a:t> </a:t>
            </a:r>
            <a:endParaRPr lang="en-US" altLang="en-US" sz="3600" dirty="0">
              <a:solidFill>
                <a:srgbClr val="000000"/>
              </a:solidFill>
            </a:endParaRPr>
          </a:p>
          <a:p>
            <a:pPr algn="ctr"/>
            <a:r>
              <a:rPr lang="en-US" altLang="en-US" sz="3600" b="1" i="1" dirty="0">
                <a:solidFill>
                  <a:srgbClr val="FF0000"/>
                </a:solidFill>
                <a:latin typeface="Times New Roman" panose="02020603050405020304" pitchFamily="18" charset="0"/>
                <a:cs typeface="Times New Roman" panose="02020603050405020304" pitchFamily="18" charset="0"/>
              </a:rPr>
              <a:t>MÔN GIÁO DỤC CÔNG DÂN  9</a:t>
            </a:r>
          </a:p>
          <a:p>
            <a:pPr algn="ctr"/>
            <a:r>
              <a:rPr lang="en-US" altLang="en-US" sz="3200" b="1" i="1" dirty="0">
                <a:solidFill>
                  <a:srgbClr val="FF0000"/>
                </a:solidFill>
                <a:latin typeface="Times New Roman" panose="02020603050405020304" pitchFamily="18" charset="0"/>
                <a:cs typeface="Times New Roman" panose="02020603050405020304" pitchFamily="18" charset="0"/>
              </a:rPr>
              <a:t>GV:LÊ KIM THÀNH</a:t>
            </a:r>
            <a:endParaRPr lang="vi-VN"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053" name="Picture 2">
            <a:extLst>
              <a:ext uri="{FF2B5EF4-FFF2-40B4-BE49-F238E27FC236}">
                <a16:creationId xmlns:a16="http://schemas.microsoft.com/office/drawing/2014/main" id="{726D3EEF-5B9D-C79F-7153-A03CE6C2D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67200"/>
            <a:ext cx="80772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ownloads\FB_IMG_1616729072859 (1).jpg"/>
          <p:cNvPicPr>
            <a:picLocks noChangeAspect="1"/>
          </p:cNvPicPr>
          <p:nvPr/>
        </p:nvPicPr>
        <p:blipFill>
          <a:blip r:embed="rId2"/>
          <a:stretch>
            <a:fillRect/>
          </a:stretch>
        </p:blipFill>
        <p:spPr>
          <a:xfrm>
            <a:off x="152400" y="32085"/>
            <a:ext cx="4724400" cy="3244516"/>
          </a:xfrm>
          <a:prstGeom prst="rect">
            <a:avLst/>
          </a:prstGeom>
          <a:noFill/>
          <a:ln w="9525">
            <a:noFill/>
          </a:ln>
        </p:spPr>
      </p:pic>
      <p:pic>
        <p:nvPicPr>
          <p:cNvPr id="4" name="Picture 3" descr="C:\Users\ADMIN\Downloads\FB_IMG_1616729037297.jpg"/>
          <p:cNvPicPr>
            <a:picLocks noChangeAspect="1"/>
          </p:cNvPicPr>
          <p:nvPr/>
        </p:nvPicPr>
        <p:blipFill>
          <a:blip r:embed="rId3"/>
          <a:stretch>
            <a:fillRect/>
          </a:stretch>
        </p:blipFill>
        <p:spPr>
          <a:xfrm>
            <a:off x="4953000" y="36897"/>
            <a:ext cx="4114801" cy="3239704"/>
          </a:xfrm>
          <a:prstGeom prst="rect">
            <a:avLst/>
          </a:prstGeom>
          <a:noFill/>
          <a:ln w="9525">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 y="3352800"/>
            <a:ext cx="2941320" cy="33342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93" y="3340767"/>
            <a:ext cx="2951007" cy="334630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2835" y="3352800"/>
            <a:ext cx="2934966" cy="3334276"/>
          </a:xfrm>
          <a:prstGeom prst="rect">
            <a:avLst/>
          </a:prstGeom>
        </p:spPr>
      </p:pic>
    </p:spTree>
    <p:extLst>
      <p:ext uri="{BB962C8B-B14F-4D97-AF65-F5344CB8AC3E}">
        <p14:creationId xmlns:p14="http://schemas.microsoft.com/office/powerpoint/2010/main" val="363070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457200" y="12834"/>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b="1" i="1" dirty="0">
                <a:solidFill>
                  <a:srgbClr val="660066"/>
                </a:solidFill>
              </a:rPr>
              <a:t>ĐÂY LÀ QUỐC GIA NÀO TRÊN THẾ GIỚI?</a:t>
            </a:r>
            <a:endParaRPr lang="en-US" sz="2800" b="1" i="1" dirty="0">
              <a:solidFill>
                <a:srgbClr val="660066"/>
              </a:solidFill>
              <a:latin typeface="Arial" panose="020B0604020202020204" pitchFamily="34" charset="0"/>
            </a:endParaRPr>
          </a:p>
        </p:txBody>
      </p:sp>
      <p:sp>
        <p:nvSpPr>
          <p:cNvPr id="18" name="Rectangle 17"/>
          <p:cNvSpPr/>
          <p:nvPr/>
        </p:nvSpPr>
        <p:spPr>
          <a:xfrm>
            <a:off x="5410200" y="60198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a:t>
            </a:r>
          </a:p>
        </p:txBody>
      </p:sp>
      <p:sp>
        <p:nvSpPr>
          <p:cNvPr id="19" name="Rectangle 18"/>
          <p:cNvSpPr/>
          <p:nvPr/>
        </p:nvSpPr>
        <p:spPr>
          <a:xfrm>
            <a:off x="6019800" y="60198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a:t>
            </a:r>
          </a:p>
        </p:txBody>
      </p:sp>
      <p:sp>
        <p:nvSpPr>
          <p:cNvPr id="20" name="Rectangle 19"/>
          <p:cNvSpPr/>
          <p:nvPr/>
        </p:nvSpPr>
        <p:spPr>
          <a:xfrm>
            <a:off x="6629400" y="60198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a:t>
            </a:r>
          </a:p>
        </p:txBody>
      </p:sp>
      <p:sp>
        <p:nvSpPr>
          <p:cNvPr id="21" name="Rectangle 20"/>
          <p:cNvSpPr/>
          <p:nvPr/>
        </p:nvSpPr>
        <p:spPr>
          <a:xfrm>
            <a:off x="7239000" y="60198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4" name="Rectangle 3"/>
          <p:cNvSpPr/>
          <p:nvPr/>
        </p:nvSpPr>
        <p:spPr>
          <a:xfrm>
            <a:off x="4191000" y="1676400"/>
            <a:ext cx="4610100" cy="4154984"/>
          </a:xfrm>
          <a:prstGeom prst="rect">
            <a:avLst/>
          </a:prstGeom>
        </p:spPr>
        <p:txBody>
          <a:bodyPr wrap="square">
            <a:spAutoFit/>
          </a:bodyPr>
          <a:lstStyle/>
          <a:p>
            <a:pPr algn="ctr"/>
            <a:r>
              <a:rPr lang="vi-VN" sz="2400" dirty="0">
                <a:latin typeface="+mj-lt"/>
              </a:rPr>
              <a:t>Anh viết cho em, tự đảo này</a:t>
            </a:r>
            <a:br>
              <a:rPr lang="vi-VN" sz="2400" dirty="0">
                <a:latin typeface="+mj-lt"/>
              </a:rPr>
            </a:br>
            <a:r>
              <a:rPr lang="en-US" sz="2400" dirty="0">
                <a:latin typeface="+mj-lt"/>
              </a:rPr>
              <a:t>(…)</a:t>
            </a:r>
            <a:r>
              <a:rPr lang="vi-VN" sz="2400" dirty="0">
                <a:latin typeface="+mj-lt"/>
              </a:rPr>
              <a:t>, hòn đảo Lửa, đảo Say</a:t>
            </a:r>
            <a:br>
              <a:rPr lang="vi-VN" sz="2400" dirty="0">
                <a:latin typeface="+mj-lt"/>
              </a:rPr>
            </a:br>
            <a:r>
              <a:rPr lang="vi-VN" sz="2400" dirty="0">
                <a:latin typeface="+mj-lt"/>
              </a:rPr>
              <a:t>Ở đây say thật, say trời đất</a:t>
            </a:r>
            <a:br>
              <a:rPr lang="vi-VN" sz="2400" dirty="0">
                <a:latin typeface="+mj-lt"/>
              </a:rPr>
            </a:br>
            <a:r>
              <a:rPr lang="vi-VN" sz="2400" dirty="0">
                <a:latin typeface="+mj-lt"/>
              </a:rPr>
              <a:t>Sóng biển say cùng rượu mật, say...</a:t>
            </a:r>
            <a:br>
              <a:rPr lang="vi-VN" sz="2400" dirty="0">
                <a:latin typeface="+mj-lt"/>
              </a:rPr>
            </a:br>
            <a:br>
              <a:rPr lang="vi-VN" sz="2400" dirty="0">
                <a:latin typeface="+mj-lt"/>
              </a:rPr>
            </a:br>
            <a:r>
              <a:rPr lang="vi-VN" sz="2400" dirty="0">
                <a:latin typeface="+mj-lt"/>
              </a:rPr>
              <a:t>Nửa vòng trái đất, rẽ tầng mây</a:t>
            </a:r>
            <a:br>
              <a:rPr lang="vi-VN" sz="2400" dirty="0">
                <a:latin typeface="+mj-lt"/>
              </a:rPr>
            </a:br>
            <a:r>
              <a:rPr lang="vi-VN" sz="2400" dirty="0">
                <a:latin typeface="+mj-lt"/>
              </a:rPr>
              <a:t>Anh đến</a:t>
            </a:r>
            <a:r>
              <a:rPr lang="en-US" sz="2400" dirty="0">
                <a:latin typeface="+mj-lt"/>
              </a:rPr>
              <a:t> (</a:t>
            </a:r>
            <a:r>
              <a:rPr lang="vi-VN" sz="2400" dirty="0">
                <a:latin typeface="+mj-lt"/>
              </a:rPr>
              <a:t> </a:t>
            </a:r>
            <a:r>
              <a:rPr lang="en-US" sz="2400" dirty="0">
                <a:latin typeface="+mj-lt"/>
              </a:rPr>
              <a:t>…)</a:t>
            </a:r>
            <a:r>
              <a:rPr lang="vi-VN" sz="2400" dirty="0">
                <a:latin typeface="+mj-lt"/>
              </a:rPr>
              <a:t> một sáng ngày</a:t>
            </a:r>
            <a:br>
              <a:rPr lang="vi-VN" sz="2400" dirty="0">
                <a:latin typeface="+mj-lt"/>
              </a:rPr>
            </a:br>
            <a:r>
              <a:rPr lang="vi-VN" sz="2400" dirty="0">
                <a:latin typeface="+mj-lt"/>
              </a:rPr>
              <a:t>Nắng rực trời tơ và biển ngọc</a:t>
            </a:r>
            <a:br>
              <a:rPr lang="vi-VN" sz="2400" dirty="0">
                <a:latin typeface="+mj-lt"/>
              </a:rPr>
            </a:br>
            <a:r>
              <a:rPr lang="vi-VN" sz="2400" dirty="0">
                <a:latin typeface="+mj-lt"/>
              </a:rPr>
              <a:t>Đào tươi một dải lụa đào bay.</a:t>
            </a:r>
            <a:br>
              <a:rPr lang="vi-VN" sz="2400" dirty="0">
                <a:latin typeface="+mj-lt"/>
              </a:rPr>
            </a:br>
            <a:endParaRPr lang="en-US" sz="2400" dirty="0">
              <a:latin typeface="+mj-lt"/>
            </a:endParaRPr>
          </a:p>
          <a:p>
            <a:pPr algn="ctr"/>
            <a:r>
              <a:rPr lang="en-US" sz="2400" dirty="0">
                <a:latin typeface="+mj-lt"/>
              </a:rPr>
              <a:t>( </a:t>
            </a:r>
            <a:r>
              <a:rPr lang="en-US" sz="2400" dirty="0" err="1">
                <a:latin typeface="+mj-lt"/>
              </a:rPr>
              <a:t>Trích</a:t>
            </a:r>
            <a:r>
              <a:rPr lang="en-US" sz="2400" dirty="0">
                <a:latin typeface="+mj-lt"/>
              </a:rPr>
              <a:t> </a:t>
            </a:r>
            <a:r>
              <a:rPr lang="en-US" sz="2400" dirty="0" err="1">
                <a:latin typeface="+mj-lt"/>
              </a:rPr>
              <a:t>Thơ</a:t>
            </a:r>
            <a:r>
              <a:rPr lang="en-US" sz="2400" dirty="0">
                <a:latin typeface="+mj-lt"/>
              </a:rPr>
              <a:t> </a:t>
            </a:r>
            <a:r>
              <a:rPr lang="en-US" sz="2400" dirty="0" err="1">
                <a:latin typeface="+mj-lt"/>
              </a:rPr>
              <a:t>Tố</a:t>
            </a:r>
            <a:r>
              <a:rPr lang="en-US" sz="2400" dirty="0">
                <a:latin typeface="+mj-lt"/>
              </a:rPr>
              <a:t> </a:t>
            </a:r>
            <a:r>
              <a:rPr lang="en-US" sz="2400" dirty="0" err="1">
                <a:latin typeface="+mj-lt"/>
              </a:rPr>
              <a:t>Hữu</a:t>
            </a:r>
            <a:r>
              <a:rPr lang="en-US" sz="2400" dirty="0">
                <a:latin typeface="+mj-lt"/>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5" y="457201"/>
            <a:ext cx="4121725"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5" y="3276600"/>
            <a:ext cx="4121725" cy="3548513"/>
          </a:xfrm>
          <a:prstGeom prst="rect">
            <a:avLst/>
          </a:prstGeom>
        </p:spPr>
      </p:pic>
    </p:spTree>
    <p:extLst>
      <p:ext uri="{BB962C8B-B14F-4D97-AF65-F5344CB8AC3E}">
        <p14:creationId xmlns:p14="http://schemas.microsoft.com/office/powerpoint/2010/main" val="15346107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to-cms-baonghean.zadn.vn/Uploaded/2021/esfrtlyrmyl/2019_08_21/cuba109_31_49_9603279697_218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18"/>
            <a:ext cx="3733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236" y="3881582"/>
            <a:ext cx="3749964" cy="1323439"/>
          </a:xfrm>
          <a:prstGeom prst="rect">
            <a:avLst/>
          </a:prstGeom>
          <a:noFill/>
          <a:ln>
            <a:solidFill>
              <a:srgbClr val="FF0000"/>
            </a:solidFill>
          </a:ln>
        </p:spPr>
        <p:txBody>
          <a:bodyPr wrap="square" rtlCol="0">
            <a:spAutoFit/>
          </a:bodyPr>
          <a:lstStyle/>
          <a:p>
            <a:pPr algn="ctr"/>
            <a:r>
              <a:rPr lang="vi-VN" sz="1600" dirty="0">
                <a:latin typeface="+mj-lt"/>
              </a:rPr>
              <a:t>Chủ tịch Cuba Fidel Castro với các chiến sỹ đoàn Khe Sanh, Quân Giải phóng Trị Thiên Huế, trong chuyến thăm vùng giải phóng Quảng Trị, ngày 15/9/1973. Ảnh tư liệu: TTXVN</a:t>
            </a:r>
            <a:endParaRPr lang="en-US" sz="1600" dirty="0">
              <a:latin typeface="+mj-lt"/>
            </a:endParaRPr>
          </a:p>
        </p:txBody>
      </p:sp>
      <p:sp>
        <p:nvSpPr>
          <p:cNvPr id="2" name="TextBox 1"/>
          <p:cNvSpPr txBox="1"/>
          <p:nvPr/>
        </p:nvSpPr>
        <p:spPr>
          <a:xfrm>
            <a:off x="3124201" y="5607599"/>
            <a:ext cx="6019799" cy="1015663"/>
          </a:xfrm>
          <a:prstGeom prst="rect">
            <a:avLst/>
          </a:prstGeom>
          <a:noFill/>
          <a:ln>
            <a:solidFill>
              <a:srgbClr val="FF0000"/>
            </a:solidFill>
          </a:ln>
        </p:spPr>
        <p:txBody>
          <a:bodyPr wrap="square" rtlCol="0">
            <a:spAutoFit/>
          </a:bodyPr>
          <a:lstStyle/>
          <a:p>
            <a:pPr algn="ctr"/>
            <a:r>
              <a:rPr lang="vi-VN" sz="2000" dirty="0">
                <a:latin typeface="+mj-lt"/>
              </a:rPr>
              <a:t>Bức tượng bán thân</a:t>
            </a:r>
            <a:r>
              <a:rPr lang="en-US" sz="2000" dirty="0">
                <a:latin typeface="+mj-lt"/>
              </a:rPr>
              <a:t> ở </a:t>
            </a:r>
            <a:r>
              <a:rPr lang="en-US" sz="2000" dirty="0" err="1">
                <a:latin typeface="+mj-lt"/>
              </a:rPr>
              <a:t>công</a:t>
            </a:r>
            <a:r>
              <a:rPr lang="en-US" sz="2000" dirty="0">
                <a:latin typeface="+mj-lt"/>
              </a:rPr>
              <a:t> </a:t>
            </a:r>
            <a:r>
              <a:rPr lang="en-US" sz="2000" dirty="0" err="1">
                <a:latin typeface="+mj-lt"/>
              </a:rPr>
              <a:t>viên</a:t>
            </a:r>
            <a:r>
              <a:rPr lang="en-US" sz="2000" dirty="0">
                <a:latin typeface="+mj-lt"/>
              </a:rPr>
              <a:t> </a:t>
            </a:r>
            <a:r>
              <a:rPr lang="en-US" sz="2000" dirty="0" err="1">
                <a:latin typeface="+mj-lt"/>
              </a:rPr>
              <a:t>lớn</a:t>
            </a:r>
            <a:r>
              <a:rPr lang="en-US" sz="2000" dirty="0">
                <a:latin typeface="+mj-lt"/>
              </a:rPr>
              <a:t> </a:t>
            </a:r>
            <a:r>
              <a:rPr lang="en-US" sz="2000" dirty="0" err="1">
                <a:latin typeface="+mj-lt"/>
              </a:rPr>
              <a:t>nhất</a:t>
            </a:r>
            <a:r>
              <a:rPr lang="en-US" sz="2000" dirty="0">
                <a:latin typeface="+mj-lt"/>
              </a:rPr>
              <a:t> TP </a:t>
            </a:r>
            <a:r>
              <a:rPr lang="en-US" sz="2000" dirty="0" err="1">
                <a:latin typeface="+mj-lt"/>
              </a:rPr>
              <a:t>Đông</a:t>
            </a:r>
            <a:r>
              <a:rPr lang="en-US" sz="2000" dirty="0">
                <a:latin typeface="+mj-lt"/>
              </a:rPr>
              <a:t> </a:t>
            </a:r>
            <a:r>
              <a:rPr lang="en-US" sz="2000" dirty="0" err="1">
                <a:latin typeface="+mj-lt"/>
              </a:rPr>
              <a:t>Hà</a:t>
            </a:r>
            <a:endParaRPr lang="en-US" sz="2000" dirty="0">
              <a:latin typeface="+mj-lt"/>
            </a:endParaRPr>
          </a:p>
          <a:p>
            <a:pPr algn="ctr"/>
            <a:r>
              <a:rPr lang="vi-VN" sz="2000" dirty="0">
                <a:latin typeface="+mj-lt"/>
              </a:rPr>
              <a:t> với câu nói nổi tiếng của lãnh tụ Fidel Castro: </a:t>
            </a:r>
            <a:r>
              <a:rPr lang="vi-VN" sz="2000" b="1" i="1" dirty="0">
                <a:solidFill>
                  <a:srgbClr val="3333FF"/>
                </a:solidFill>
                <a:latin typeface="+mj-lt"/>
              </a:rPr>
              <a:t>“Vì Việt Nam, Cuba sẵn sàng hiến dâng cả máu của mình”.</a:t>
            </a:r>
            <a:endParaRPr lang="en-US" sz="2000" b="1" i="1" dirty="0">
              <a:solidFill>
                <a:srgbClr val="3333FF"/>
              </a:solidFill>
              <a:latin typeface="+mj-lt"/>
            </a:endParaRPr>
          </a:p>
        </p:txBody>
      </p:sp>
      <p:pic>
        <p:nvPicPr>
          <p:cNvPr id="3076" name="Picture 4" descr="https://icdn.dantri.com.vn/thumb_w/640/2018/9/13/cong-vien-fidel-2-153682216690820205988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514" y="0"/>
            <a:ext cx="5228013" cy="56168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ức tượng bán thân với câu nói nổi tiếng của lãnh tụ Fidel Castro: “Vì Việt Nam, Cuba sẵn sàng hiến dâng cả máu của m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00400"/>
            <a:ext cx="5181599" cy="241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0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hocvienpkkq.com/tin/uploads/news/2021_01/campuchia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hocvienpkkq.com/tin/uploads/news/2021_01/xcampuchia1.jpg.pagespeed.ic.bMU3mX-pq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493" y="125700"/>
            <a:ext cx="4520333" cy="65036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66" y="160337"/>
            <a:ext cx="3959227" cy="6469062"/>
          </a:xfrm>
          <a:prstGeom prst="rect">
            <a:avLst/>
          </a:prstGeom>
        </p:spPr>
      </p:pic>
    </p:spTree>
    <p:extLst>
      <p:ext uri="{BB962C8B-B14F-4D97-AF65-F5344CB8AC3E}">
        <p14:creationId xmlns:p14="http://schemas.microsoft.com/office/powerpoint/2010/main" val="284901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et nam campuchia tu doan ket chong ngoai xam den chung suc dong long chien thang dai dich covid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160336"/>
            <a:ext cx="8607425" cy="63166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hocvienpkkq.com/tin/uploads/news/2021_01/campuchia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hocvienpkkq.com/tin/uploads/news/2021_01/xcampuchia1.jpg.pagespeed.ic.bMU3mX-pq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39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04" y="152400"/>
            <a:ext cx="8259856" cy="6324600"/>
          </a:xfrm>
          <a:prstGeom prst="rect">
            <a:avLst/>
          </a:prstGeom>
        </p:spPr>
      </p:pic>
      <p:sp>
        <p:nvSpPr>
          <p:cNvPr id="4" name="TextBox 3"/>
          <p:cNvSpPr txBox="1"/>
          <p:nvPr/>
        </p:nvSpPr>
        <p:spPr>
          <a:xfrm>
            <a:off x="1123250" y="897284"/>
            <a:ext cx="7096265" cy="1131079"/>
          </a:xfrm>
          <a:prstGeom prst="rect">
            <a:avLst/>
          </a:prstGeom>
          <a:noFill/>
        </p:spPr>
        <p:txBody>
          <a:bodyPr wrap="square">
            <a:spAutoFit/>
          </a:bodyPr>
          <a:lstStyle/>
          <a:p>
            <a:r>
              <a:rPr lang="vi-VN" sz="1350" i="1" dirty="0">
                <a:latin typeface="Arial" panose="020B0604020202020204" pitchFamily="34" charset="0"/>
              </a:rPr>
              <a:t>Sau khi Bác Hồ qua đời, Trung ương Đảng và Chính phủ ta đã đề nghị Trung ương Đảng và Chính phủ Liên Xô giúp đỡ giữ gìn lâu dài thi hài Chủ tịch </a:t>
            </a:r>
            <a:r>
              <a:rPr lang="vi-VN" sz="1350" i="1" dirty="0">
                <a:solidFill>
                  <a:srgbClr val="007BFF"/>
                </a:solidFill>
                <a:latin typeface="Arial" panose="020B0604020202020204" pitchFamily="34" charset="0"/>
                <a:hlinkClick r:id="rId3"/>
              </a:rPr>
              <a:t>Hồ Chí Minh</a:t>
            </a:r>
            <a:r>
              <a:rPr lang="vi-VN" sz="1350" i="1" dirty="0">
                <a:latin typeface="Arial" panose="020B0604020202020204" pitchFamily="34" charset="0"/>
              </a:rPr>
              <a:t> và thiết kế, cung cấp vật tư, thiết bị, cử chuyên gia sang xây dựng Lăng.</a:t>
            </a:r>
            <a:endParaRPr lang="vi-VN" sz="1350" dirty="0">
              <a:latin typeface="Arial" panose="020B0604020202020204" pitchFamily="34" charset="0"/>
            </a:endParaRPr>
          </a:p>
          <a:p>
            <a:br>
              <a:rPr lang="vi-VN" sz="1350" dirty="0"/>
            </a:br>
            <a:endParaRPr lang="en-US" sz="1350" dirty="0"/>
          </a:p>
        </p:txBody>
      </p:sp>
    </p:spTree>
    <p:extLst>
      <p:ext uri="{BB962C8B-B14F-4D97-AF65-F5344CB8AC3E}">
        <p14:creationId xmlns:p14="http://schemas.microsoft.com/office/powerpoint/2010/main" val="169237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5105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33133" y="505636"/>
            <a:ext cx="8171871" cy="5078313"/>
          </a:xfrm>
          <a:prstGeom prst="rect">
            <a:avLst/>
          </a:prstGeom>
          <a:noFill/>
        </p:spPr>
        <p:txBody>
          <a:bodyPr wrap="square" rtlCol="0">
            <a:spAutoFit/>
          </a:bodyPr>
          <a:lstStyle/>
          <a:p>
            <a:r>
              <a:rPr lang="en-US" sz="3600" b="1" dirty="0">
                <a:solidFill>
                  <a:srgbClr val="3333FF"/>
                </a:solidFill>
                <a:latin typeface="Times New Roman" panose="02020603050405020304" pitchFamily="18" charset="0"/>
                <a:cs typeface="Times New Roman" panose="02020603050405020304" pitchFamily="18" charset="0"/>
              </a:rPr>
              <a:t>2. </a:t>
            </a:r>
            <a:r>
              <a:rPr lang="vi-VN" sz="3600" b="1" dirty="0">
                <a:solidFill>
                  <a:srgbClr val="3333FF"/>
                </a:solidFill>
                <a:latin typeface="Times New Roman" panose="02020603050405020304" pitchFamily="18" charset="0"/>
                <a:cs typeface="Times New Roman" panose="02020603050405020304" pitchFamily="18" charset="0"/>
              </a:rPr>
              <a:t>Ý nghĩa của quan hệ hữu nghị giữa các dân tộc trên thế giới.</a:t>
            </a:r>
            <a:endParaRPr lang="vi-VN" sz="3600" dirty="0">
              <a:solidFill>
                <a:srgbClr val="3333FF"/>
              </a:solidFill>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Tạo cơ hội và điều kiện để  hợp tác cùng phát triển về nhiều mặt: Kinh tế, chính trị, văn hoá, giáo dục, y tế, KHCN…</a:t>
            </a:r>
          </a:p>
          <a:p>
            <a:r>
              <a:rPr lang="vi-VN" sz="3600" dirty="0">
                <a:latin typeface="Times New Roman" panose="02020603050405020304" pitchFamily="18" charset="0"/>
                <a:cs typeface="Times New Roman" panose="02020603050405020304" pitchFamily="18" charset="0"/>
              </a:rPr>
              <a:t>- Tạo sự hiểu biết lẫn nhau, tránh gây mâu thuấn, xung đột, căng thẳng dẫn đến nguy cơ chiến tranh.</a:t>
            </a:r>
          </a:p>
          <a:p>
            <a:pPr algn="just"/>
            <a:endParaRPr lang="en-US" sz="3600" b="1" u="sng"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29647" y="247323"/>
            <a:ext cx="8157154" cy="523220"/>
          </a:xfrm>
          <a:prstGeom prst="rect">
            <a:avLst/>
          </a:prstGeom>
          <a:noFill/>
        </p:spPr>
        <p:txBody>
          <a:bodyPr wrap="square" rtlCol="0">
            <a:spAutoFit/>
          </a:bodyPr>
          <a:lstStyle/>
          <a:p>
            <a:pPr algn="just"/>
            <a:r>
              <a:rPr lang="en-US" sz="2800" dirty="0">
                <a:solidFill>
                  <a:srgbClr val="3333FF"/>
                </a:solidFill>
              </a:rPr>
              <a:t>3. </a:t>
            </a:r>
            <a:r>
              <a:rPr lang="en-US" sz="2800" dirty="0" err="1">
                <a:solidFill>
                  <a:srgbClr val="3333FF"/>
                </a:solidFill>
                <a:latin typeface="Times New Roman" panose="02020603050405020304" pitchFamily="18" charset="0"/>
                <a:cs typeface="Times New Roman" panose="02020603050405020304" pitchFamily="18" charset="0"/>
              </a:rPr>
              <a:t>Chính</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sách</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đối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ngoại</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của</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Đảng</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và</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Nhà</a:t>
            </a:r>
            <a:r>
              <a:rPr lang="en-US" sz="2800" dirty="0">
                <a:solidFill>
                  <a:srgbClr val="3333FF"/>
                </a:solidFill>
                <a:latin typeface="Times New Roman" panose="02020603050405020304" pitchFamily="18" charset="0"/>
                <a:cs typeface="Times New Roman" panose="02020603050405020304" pitchFamily="18" charset="0"/>
              </a:rPr>
              <a:t> </a:t>
            </a:r>
            <a:r>
              <a:rPr lang="en-US" sz="2800" dirty="0" err="1">
                <a:solidFill>
                  <a:srgbClr val="3333FF"/>
                </a:solidFill>
                <a:latin typeface="Times New Roman" panose="02020603050405020304" pitchFamily="18" charset="0"/>
                <a:cs typeface="Times New Roman" panose="02020603050405020304" pitchFamily="18" charset="0"/>
              </a:rPr>
              <a:t>nước</a:t>
            </a:r>
            <a:r>
              <a:rPr lang="en-US" sz="2800" dirty="0">
                <a:solidFill>
                  <a:srgbClr val="3333FF"/>
                </a:solidFill>
                <a:latin typeface="Times New Roman" panose="02020603050405020304" pitchFamily="18" charset="0"/>
                <a:cs typeface="Times New Roman" panose="02020603050405020304" pitchFamily="18" charset="0"/>
              </a:rPr>
              <a:t> </a:t>
            </a:r>
            <a:endParaRPr lang="en-US" sz="2800" dirty="0">
              <a:solidFill>
                <a:srgbClr val="3333FF"/>
              </a:solidFill>
            </a:endParaRPr>
          </a:p>
        </p:txBody>
      </p:sp>
      <p:sp>
        <p:nvSpPr>
          <p:cNvPr id="40" name="TextBox 39"/>
          <p:cNvSpPr txBox="1"/>
          <p:nvPr/>
        </p:nvSpPr>
        <p:spPr>
          <a:xfrm>
            <a:off x="529647" y="2447042"/>
            <a:ext cx="8217311" cy="2677656"/>
          </a:xfrm>
          <a:prstGeom prst="rect">
            <a:avLst/>
          </a:prstGeom>
          <a:noFill/>
        </p:spPr>
        <p:txBody>
          <a:bodyPr wrap="square" rtlCol="0">
            <a:spAutoFit/>
          </a:bodyPr>
          <a:lstStyle/>
          <a:p>
            <a:r>
              <a:rPr lang="en-US" sz="2800" b="1" u="sng" dirty="0">
                <a:solidFill>
                  <a:srgbClr val="3333FF"/>
                </a:solidFill>
                <a:latin typeface="Times New Roman" panose="02020603050405020304" pitchFamily="18" charset="0"/>
                <a:cs typeface="Times New Roman" panose="02020603050405020304" pitchFamily="18" charset="0"/>
              </a:rPr>
              <a:t>4</a:t>
            </a:r>
            <a:r>
              <a:rPr lang="vi-VN" sz="2800" b="1" u="sng" dirty="0">
                <a:solidFill>
                  <a:srgbClr val="3333FF"/>
                </a:solidFill>
                <a:latin typeface="Times New Roman" panose="02020603050405020304" pitchFamily="18" charset="0"/>
                <a:cs typeface="Times New Roman" panose="02020603050405020304" pitchFamily="18" charset="0"/>
              </a:rPr>
              <a:t>. Trách nhiệm của học sinh:</a:t>
            </a:r>
            <a:endParaRPr lang="vi-VN" sz="2800" u="sng" dirty="0">
              <a:solidFill>
                <a:srgbClr val="3333FF"/>
              </a:solidFill>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Ủng hộ chính sách hoà bình, hữu nghị của Đảng và nhà nước ta.</a:t>
            </a:r>
          </a:p>
          <a:p>
            <a:r>
              <a:rPr lang="vi-VN" sz="2800" dirty="0">
                <a:latin typeface="Times New Roman" panose="02020603050405020304" pitchFamily="18" charset="0"/>
                <a:cs typeface="Times New Roman" panose="02020603050405020304" pitchFamily="18" charset="0"/>
              </a:rPr>
              <a:t>- Luôn thể hiện tinh thần đoàn kết, hữu nghị với người thân, bạn bè… và người nước ngoài bằng thái độ, cử chỉ, việc làm thể hiện sự thân thiện, tôn trọng, quý mến. </a:t>
            </a:r>
          </a:p>
        </p:txBody>
      </p:sp>
      <p:sp>
        <p:nvSpPr>
          <p:cNvPr id="10" name="TextBox 9"/>
          <p:cNvSpPr txBox="1"/>
          <p:nvPr/>
        </p:nvSpPr>
        <p:spPr>
          <a:xfrm>
            <a:off x="656550" y="765296"/>
            <a:ext cx="3622966" cy="523220"/>
          </a:xfrm>
          <a:prstGeom prst="rect">
            <a:avLst/>
          </a:prstGeom>
          <a:solidFill>
            <a:schemeClr val="bg1"/>
          </a:solidFill>
        </p:spPr>
        <p:txBody>
          <a:bodyPr wrap="square" rtlCol="0">
            <a:spAutoFit/>
          </a:bodyPr>
          <a:lstStyle/>
          <a:p>
            <a:pPr algn="just"/>
            <a:r>
              <a:rPr lang="en-US" sz="2800" dirty="0" err="1">
                <a:solidFill>
                  <a:srgbClr val="002060"/>
                </a:solidFill>
                <a:latin typeface="Times New Roman" panose="02020603050405020304" pitchFamily="18" charset="0"/>
                <a:cs typeface="Times New Roman" panose="02020603050405020304" pitchFamily="18" charset="0"/>
              </a:rPr>
              <a:t>Hòa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hữu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nghị</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14" name="TextBox 13"/>
          <p:cNvSpPr txBox="1"/>
          <p:nvPr/>
        </p:nvSpPr>
        <p:spPr>
          <a:xfrm>
            <a:off x="405632" y="1208747"/>
            <a:ext cx="8940800" cy="461665"/>
          </a:xfrm>
          <a:prstGeom prst="rect">
            <a:avLst/>
          </a:prstGeom>
          <a:solidFill>
            <a:schemeClr val="bg1"/>
          </a:solid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Hiểu</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nước</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việt</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Nam</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83406" y="1567459"/>
            <a:ext cx="8963026" cy="830997"/>
          </a:xfrm>
          <a:prstGeom prst="rect">
            <a:avLst/>
          </a:prstGeom>
          <a:solidFill>
            <a:schemeClr val="bg1"/>
          </a:solid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thủ</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đồng</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ủng</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hộ</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ngày</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càng</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rộng</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rãi</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thế</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giới</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Việt</a:t>
            </a:r>
            <a:r>
              <a:rPr lang="en-US"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Nam</a:t>
            </a:r>
            <a:endParaRPr lang="en-US" sz="2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1200329"/>
          </a:xfrm>
          <a:prstGeom prst="rect">
            <a:avLst/>
          </a:prstGeom>
        </p:spPr>
        <p:txBody>
          <a:bodyPr wrap="square">
            <a:spAutoFit/>
          </a:bodyPr>
          <a:lstStyle/>
          <a:p>
            <a:pPr algn="just"/>
            <a:r>
              <a:rPr lang="vi-VN" sz="2400" b="1" dirty="0">
                <a:solidFill>
                  <a:srgbClr val="0000FF"/>
                </a:solidFill>
                <a:latin typeface="+mj-lt"/>
              </a:rPr>
              <a:t>Bài 1 (trang 19 sgk Giáo dục công dân 9):</a:t>
            </a:r>
            <a:r>
              <a:rPr lang="vi-VN" sz="2400" dirty="0">
                <a:solidFill>
                  <a:srgbClr val="0000FF"/>
                </a:solidFill>
                <a:latin typeface="+mj-lt"/>
              </a:rPr>
              <a:t> Hãy nêu một số việc làm thể hiện tình </a:t>
            </a:r>
            <a:r>
              <a:rPr lang="en-US" sz="2400" dirty="0" err="1">
                <a:solidFill>
                  <a:srgbClr val="0000FF"/>
                </a:solidFill>
                <a:latin typeface="+mj-lt"/>
              </a:rPr>
              <a:t>hữ</a:t>
            </a:r>
            <a:r>
              <a:rPr lang="vi-VN" sz="2400" dirty="0">
                <a:solidFill>
                  <a:srgbClr val="0000FF"/>
                </a:solidFill>
                <a:latin typeface="+mj-lt"/>
              </a:rPr>
              <a:t>u nghị với bạn bè và người nước ngoài trong cuộc sống hằng ngày.</a:t>
            </a:r>
            <a:endParaRPr lang="en-US" sz="2400" dirty="0">
              <a:latin typeface="+mj-lt"/>
            </a:endParaRPr>
          </a:p>
        </p:txBody>
      </p:sp>
      <p:pic>
        <p:nvPicPr>
          <p:cNvPr id="4"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1859340"/>
            <a:ext cx="8305800" cy="2677656"/>
          </a:xfrm>
          <a:prstGeom prst="rect">
            <a:avLst/>
          </a:prstGeom>
        </p:spPr>
        <p:txBody>
          <a:bodyPr wrap="square">
            <a:spAutoFit/>
          </a:bodyPr>
          <a:lstStyle/>
          <a:p>
            <a:pPr algn="just"/>
            <a:r>
              <a:rPr lang="vi-VN" sz="2400" dirty="0">
                <a:solidFill>
                  <a:srgbClr val="000000"/>
                </a:solidFill>
                <a:latin typeface="+mj-lt"/>
              </a:rPr>
              <a:t>Một số việc làm thể hiện tình hữu nghị với bạn bè và người nước ngoài trong cuộc sống hằng ngày:</a:t>
            </a:r>
          </a:p>
          <a:p>
            <a:pPr algn="just"/>
            <a:r>
              <a:rPr lang="vi-VN" sz="2400" dirty="0">
                <a:solidFill>
                  <a:srgbClr val="000000"/>
                </a:solidFill>
                <a:latin typeface="+mj-lt"/>
              </a:rPr>
              <a:t>+ Chia sẻ những tổn thất do thiên tai, lũ lụt, động đất gây nên;</a:t>
            </a:r>
          </a:p>
          <a:p>
            <a:pPr algn="just"/>
            <a:r>
              <a:rPr lang="vi-VN" sz="2400" dirty="0">
                <a:solidFill>
                  <a:srgbClr val="000000"/>
                </a:solidFill>
                <a:latin typeface="+mj-lt"/>
              </a:rPr>
              <a:t>+ Lịch sự, tôn trọng với khách nước ngoài;</a:t>
            </a:r>
          </a:p>
          <a:p>
            <a:pPr algn="just"/>
            <a:r>
              <a:rPr lang="vi-VN" sz="2400" dirty="0">
                <a:solidFill>
                  <a:srgbClr val="000000"/>
                </a:solidFill>
                <a:latin typeface="+mj-lt"/>
              </a:rPr>
              <a:t>+ Giúp đỡ người nước ngoài sang du lịch, tham quan ở quê hương mình khi họ có yêu cầu;</a:t>
            </a:r>
          </a:p>
          <a:p>
            <a:pPr algn="just"/>
            <a:r>
              <a:rPr lang="vi-VN" sz="2400" dirty="0">
                <a:solidFill>
                  <a:srgbClr val="000000"/>
                </a:solidFill>
                <a:latin typeface="+mj-lt"/>
              </a:rPr>
              <a:t>+ Viết thư kêu gọi hoà bình, phản đối chiến tranh.</a:t>
            </a:r>
            <a:endParaRPr lang="vi-VN" sz="2400" b="0" i="0" dirty="0">
              <a:solidFill>
                <a:srgbClr val="000000"/>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0059" y="381000"/>
            <a:ext cx="8316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2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trang</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19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sgk</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Giáo</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dục</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dân</a:t>
            </a:r>
            <a:r>
              <a:rPr kumimoji="0" lang="en-US" alt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9):</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làm</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gì</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tình</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huống</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dưới</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đây</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Vì</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sao</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thiếu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lịch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tổ</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chức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15459" y="2057400"/>
            <a:ext cx="8472941" cy="4493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thiếu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lịch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sẽ</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ý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Chúng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vẻ</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lịch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đối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thăm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Giúp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nếu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yêu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hữu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trường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tổ</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chức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sẽ:</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vẻ</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ân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đáo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lịch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tế</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hiếu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mình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thiệu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con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đất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thiệu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đẹp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di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lịch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quê</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món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quen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tìm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hiểu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tục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tập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nét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7890" name="Picture 2" descr="bor27"/>
          <p:cNvPicPr>
            <a:picLocks noChangeAspect="1"/>
          </p:cNvPicPr>
          <p:nvPr/>
        </p:nvPicPr>
        <p:blipFill>
          <a:blip r:embed="rId2"/>
          <a:stretch>
            <a:fillRect/>
          </a:stretch>
        </p:blipFill>
        <p:spPr>
          <a:xfrm>
            <a:off x="-76200" y="-228600"/>
            <a:ext cx="9144000" cy="7239000"/>
          </a:xfrm>
          <a:prstGeom prst="rect">
            <a:avLst/>
          </a:prstGeom>
          <a:solidFill>
            <a:schemeClr val="hlink"/>
          </a:solidFill>
          <a:ln w="9525">
            <a:noFill/>
          </a:ln>
        </p:spPr>
      </p:pic>
      <p:pic>
        <p:nvPicPr>
          <p:cNvPr id="7" name="Picture 7" descr="MOT GOC SAN TRUONG THCS LAO BAO ( XANH-SACH-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696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9886" y="558799"/>
            <a:ext cx="8393113" cy="1569660"/>
          </a:xfrm>
          <a:prstGeom prst="rect">
            <a:avLst/>
          </a:prstGeom>
        </p:spPr>
        <p:txBody>
          <a:bodyPr wrap="square">
            <a:spAutoFit/>
          </a:bodyPr>
          <a:lstStyle/>
          <a:p>
            <a:pPr algn="just"/>
            <a:r>
              <a:rPr lang="vi-VN" sz="2400" b="1" dirty="0">
                <a:solidFill>
                  <a:srgbClr val="0000FF"/>
                </a:solidFill>
                <a:latin typeface="+mj-lt"/>
              </a:rPr>
              <a:t>Bài 4 (trang 19 sgk Giáo dục công dân 9):</a:t>
            </a:r>
            <a:r>
              <a:rPr lang="vi-VN" sz="2400" dirty="0">
                <a:solidFill>
                  <a:srgbClr val="0000FF"/>
                </a:solidFill>
                <a:latin typeface="+mj-lt"/>
              </a:rPr>
              <a:t> Em hãy cùng các bạn trong lớp, trong nhóm lập kế hoạch hoạt động thể hiện tình hữu nghị với thiếu nhi các trường khác, các địa phương khác, nước khác và hành động theo kế hoạch đã lập ra.</a:t>
            </a:r>
            <a:endParaRPr lang="en-US" sz="2400" dirty="0">
              <a:latin typeface="+mj-lt"/>
            </a:endParaRPr>
          </a:p>
        </p:txBody>
      </p:sp>
      <p:sp>
        <p:nvSpPr>
          <p:cNvPr id="7" name="Rectangle 1"/>
          <p:cNvSpPr>
            <a:spLocks noChangeArrowheads="1"/>
          </p:cNvSpPr>
          <p:nvPr/>
        </p:nvSpPr>
        <p:spPr bwMode="auto">
          <a:xfrm>
            <a:off x="369886" y="2220416"/>
            <a:ext cx="8393113" cy="41549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hoạt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ví</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úng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hộ</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bạn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vùng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lũ</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lụt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dung,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biện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hoạt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quyên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quần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vở</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Hoạt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quyên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5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trưởng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chịu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gom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tất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ủng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hộ</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thiệu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thập</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đỏ</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br>
              <a:rPr kumimoji="0" lang="en-US" altLang="en-US" sz="2400" b="0" i="0" u="none" strike="noStrike" cap="none" normalizeH="0" baseline="0" dirty="0">
                <a:ln>
                  <a:noFill/>
                </a:ln>
                <a:solidFill>
                  <a:srgbClr val="31313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457200"/>
            <a:ext cx="8229600" cy="4893647"/>
          </a:xfrm>
          <a:prstGeom prst="rect">
            <a:avLst/>
          </a:prstGeom>
        </p:spPr>
        <p:txBody>
          <a:bodyPr wrap="square">
            <a:spAutoFit/>
          </a:bodyPr>
          <a:lstStyle/>
          <a:p>
            <a:pPr algn="just"/>
            <a:r>
              <a:rPr lang="vi-VN" sz="2400" b="1" dirty="0">
                <a:solidFill>
                  <a:srgbClr val="000000"/>
                </a:solidFill>
                <a:latin typeface="+mj-lt"/>
              </a:rPr>
              <a:t>Câu 1:</a:t>
            </a:r>
            <a:r>
              <a:rPr lang="vi-VN" sz="2400" dirty="0">
                <a:solidFill>
                  <a:srgbClr val="000000"/>
                </a:solidFill>
                <a:latin typeface="+mj-lt"/>
              </a:rPr>
              <a:t> Hiện nay nước ta có quan hệ ngoại giao với bao nhiêu nước trên thế giới?</a:t>
            </a:r>
          </a:p>
          <a:p>
            <a:pPr algn="just"/>
            <a:r>
              <a:rPr lang="vi-VN" sz="2400" dirty="0">
                <a:solidFill>
                  <a:srgbClr val="000000"/>
                </a:solidFill>
                <a:latin typeface="+mj-lt"/>
              </a:rPr>
              <a:t>A</a:t>
            </a:r>
            <a:r>
              <a:rPr lang="vi-VN" sz="2400" dirty="0">
                <a:latin typeface="+mj-lt"/>
              </a:rPr>
              <a:t>. 185 nước.</a:t>
            </a:r>
            <a:r>
              <a:rPr lang="en-US" sz="2400" dirty="0">
                <a:latin typeface="+mj-lt"/>
              </a:rPr>
              <a:t>				</a:t>
            </a:r>
            <a:r>
              <a:rPr lang="vi-VN" sz="2400" dirty="0">
                <a:latin typeface="+mj-lt"/>
              </a:rPr>
              <a:t>B. 175 nước.</a:t>
            </a:r>
          </a:p>
          <a:p>
            <a:pPr algn="just"/>
            <a:r>
              <a:rPr lang="vi-VN" sz="2400" dirty="0">
                <a:latin typeface="+mj-lt"/>
              </a:rPr>
              <a:t>C. Hơn 175 nước.</a:t>
            </a:r>
            <a:r>
              <a:rPr lang="en-US" sz="2400" dirty="0">
                <a:latin typeface="+mj-lt"/>
              </a:rPr>
              <a:t>			</a:t>
            </a:r>
            <a:r>
              <a:rPr lang="vi-VN" sz="2400" dirty="0">
                <a:latin typeface="+mj-lt"/>
              </a:rPr>
              <a:t>D. Hơn 185 nước.</a:t>
            </a:r>
          </a:p>
          <a:p>
            <a:pPr algn="just"/>
            <a:r>
              <a:rPr lang="vi-VN" sz="2400" b="1" dirty="0">
                <a:solidFill>
                  <a:srgbClr val="000000"/>
                </a:solidFill>
                <a:latin typeface="+mj-lt"/>
              </a:rPr>
              <a:t>Câu 2:</a:t>
            </a:r>
            <a:r>
              <a:rPr lang="vi-VN" sz="2400" dirty="0">
                <a:solidFill>
                  <a:srgbClr val="000000"/>
                </a:solidFill>
                <a:latin typeface="+mj-lt"/>
              </a:rPr>
              <a:t> Bộ trưởng Bộ Ngoại giao đầu tiên của nước ta là?</a:t>
            </a:r>
          </a:p>
          <a:p>
            <a:pPr algn="just"/>
            <a:r>
              <a:rPr lang="vi-VN" sz="2400" dirty="0">
                <a:latin typeface="+mj-lt"/>
              </a:rPr>
              <a:t>A. Chủ tịch Hồ Chí Minh.</a:t>
            </a:r>
            <a:r>
              <a:rPr lang="en-US" sz="2400" dirty="0">
                <a:latin typeface="+mj-lt"/>
              </a:rPr>
              <a:t>	</a:t>
            </a:r>
            <a:r>
              <a:rPr lang="en-US" sz="2400" b="1" dirty="0">
                <a:solidFill>
                  <a:srgbClr val="008000"/>
                </a:solidFill>
                <a:latin typeface="+mj-lt"/>
              </a:rPr>
              <a:t>	</a:t>
            </a:r>
            <a:r>
              <a:rPr lang="vi-VN" sz="2400" dirty="0">
                <a:solidFill>
                  <a:srgbClr val="000000"/>
                </a:solidFill>
                <a:latin typeface="+mj-lt"/>
              </a:rPr>
              <a:t>B. Phan Châu Trinh</a:t>
            </a:r>
          </a:p>
          <a:p>
            <a:pPr algn="just"/>
            <a:r>
              <a:rPr lang="vi-VN" sz="2400" dirty="0">
                <a:solidFill>
                  <a:srgbClr val="000000"/>
                </a:solidFill>
                <a:latin typeface="+mj-lt"/>
              </a:rPr>
              <a:t>C. Cao Bá Quát.</a:t>
            </a:r>
            <a:r>
              <a:rPr lang="en-US" sz="2400" dirty="0">
                <a:solidFill>
                  <a:srgbClr val="000000"/>
                </a:solidFill>
                <a:latin typeface="+mj-lt"/>
              </a:rPr>
              <a:t>		       </a:t>
            </a:r>
            <a:r>
              <a:rPr lang="vi-VN" sz="2400" dirty="0">
                <a:solidFill>
                  <a:srgbClr val="000000"/>
                </a:solidFill>
                <a:latin typeface="+mj-lt"/>
              </a:rPr>
              <a:t>D. Đại tướng Võ Nguyên Giáp.</a:t>
            </a:r>
          </a:p>
          <a:p>
            <a:pPr algn="just"/>
            <a:r>
              <a:rPr lang="vi-VN" sz="2400" b="1" dirty="0">
                <a:solidFill>
                  <a:srgbClr val="000000"/>
                </a:solidFill>
                <a:latin typeface="+mj-lt"/>
              </a:rPr>
              <a:t>Câu 3:</a:t>
            </a:r>
            <a:r>
              <a:rPr lang="vi-VN" sz="2400" dirty="0">
                <a:solidFill>
                  <a:srgbClr val="000000"/>
                </a:solidFill>
                <a:latin typeface="+mj-lt"/>
              </a:rPr>
              <a:t> Quan hệ bạn bè thân thiện giữa nước này với nước khác được gọi là</a:t>
            </a:r>
          </a:p>
          <a:p>
            <a:pPr algn="just"/>
            <a:r>
              <a:rPr lang="vi-VN" sz="2400" dirty="0">
                <a:solidFill>
                  <a:srgbClr val="000000"/>
                </a:solidFill>
                <a:latin typeface="+mj-lt"/>
              </a:rPr>
              <a:t>A. bình đẳng cùng có lợi.</a:t>
            </a:r>
          </a:p>
          <a:p>
            <a:pPr algn="just"/>
            <a:r>
              <a:rPr lang="vi-VN" sz="2400" dirty="0">
                <a:solidFill>
                  <a:srgbClr val="000000"/>
                </a:solidFill>
                <a:latin typeface="+mj-lt"/>
              </a:rPr>
              <a:t>B. xung đột vũ trang.</a:t>
            </a:r>
          </a:p>
          <a:p>
            <a:pPr algn="just"/>
            <a:r>
              <a:rPr lang="vi-VN" sz="2400" dirty="0">
                <a:solidFill>
                  <a:srgbClr val="000000"/>
                </a:solidFill>
                <a:latin typeface="+mj-lt"/>
              </a:rPr>
              <a:t>C. t</a:t>
            </a:r>
            <a:r>
              <a:rPr lang="en-US" sz="2400" dirty="0">
                <a:solidFill>
                  <a:srgbClr val="000000"/>
                </a:solidFill>
                <a:latin typeface="+mj-lt"/>
              </a:rPr>
              <a:t>ì</a:t>
            </a:r>
            <a:r>
              <a:rPr lang="vi-VN" sz="2400" dirty="0">
                <a:solidFill>
                  <a:srgbClr val="000000"/>
                </a:solidFill>
                <a:latin typeface="+mj-lt"/>
              </a:rPr>
              <a:t>nh bạn bè, đồng chí, anh em.</a:t>
            </a:r>
          </a:p>
          <a:p>
            <a:pPr algn="just"/>
            <a:r>
              <a:rPr lang="vi-VN" sz="2400" dirty="0">
                <a:latin typeface="+mj-lt"/>
              </a:rPr>
              <a:t>D. tình hữu nghị giữa các dân tộc trên thế giới.</a:t>
            </a:r>
            <a:endParaRPr lang="vi-VN" sz="2400" i="0" dirty="0">
              <a:effectLst/>
              <a:latin typeface="+mj-lt"/>
            </a:endParaRPr>
          </a:p>
        </p:txBody>
      </p:sp>
      <p:sp>
        <p:nvSpPr>
          <p:cNvPr id="7" name="Rectangle 6"/>
          <p:cNvSpPr/>
          <p:nvPr/>
        </p:nvSpPr>
        <p:spPr>
          <a:xfrm>
            <a:off x="457200" y="76200"/>
            <a:ext cx="8229600" cy="4154984"/>
          </a:xfrm>
          <a:prstGeom prst="rect">
            <a:avLst/>
          </a:prstGeom>
        </p:spPr>
        <p:txBody>
          <a:bodyPr wrap="square">
            <a:spAutoFit/>
          </a:bodyPr>
          <a:lstStyle/>
          <a:p>
            <a:pPr algn="just"/>
            <a:endParaRPr lang="en-US" sz="2400" dirty="0">
              <a:solidFill>
                <a:srgbClr val="FF0000"/>
              </a:solidFill>
              <a:latin typeface="+mj-lt"/>
            </a:endParaRPr>
          </a:p>
          <a:p>
            <a:pPr algn="just"/>
            <a:endParaRPr lang="en-US" sz="2400" dirty="0">
              <a:solidFill>
                <a:srgbClr val="FF0000"/>
              </a:solidFill>
              <a:latin typeface="+mj-lt"/>
            </a:endParaRPr>
          </a:p>
          <a:p>
            <a:pPr algn="just"/>
            <a:endParaRPr lang="en-US" sz="2400" dirty="0">
              <a:solidFill>
                <a:srgbClr val="FF0000"/>
              </a:solidFill>
              <a:latin typeface="+mj-lt"/>
            </a:endParaRPr>
          </a:p>
          <a:p>
            <a:pPr algn="just"/>
            <a:r>
              <a:rPr lang="en-US" sz="2400" dirty="0">
                <a:solidFill>
                  <a:srgbClr val="FF0000"/>
                </a:solidFill>
                <a:latin typeface="+mj-lt"/>
              </a:rPr>
              <a:t>                                                       </a:t>
            </a:r>
          </a:p>
          <a:p>
            <a:pPr algn="just"/>
            <a:r>
              <a:rPr lang="vi-VN" sz="2400" dirty="0">
                <a:solidFill>
                  <a:srgbClr val="FF0000"/>
                </a:solidFill>
                <a:latin typeface="+mj-lt"/>
              </a:rPr>
              <a:t>.</a:t>
            </a:r>
            <a:r>
              <a:rPr lang="en-US" sz="2400" dirty="0">
                <a:solidFill>
                  <a:srgbClr val="FF0000"/>
                </a:solidFill>
                <a:latin typeface="+mj-lt"/>
              </a:rPr>
              <a:t>		</a:t>
            </a:r>
          </a:p>
          <a:p>
            <a:pPr marL="457200" indent="-457200" algn="just">
              <a:buAutoNum type="alphaUcPeriod"/>
            </a:pPr>
            <a:endParaRPr lang="en-US" sz="2400" dirty="0">
              <a:solidFill>
                <a:srgbClr val="FF0000"/>
              </a:solidFill>
              <a:latin typeface="+mj-lt"/>
            </a:endParaRPr>
          </a:p>
          <a:p>
            <a:pPr marL="457200" indent="-457200" algn="just">
              <a:buAutoNum type="alphaUcPeriod"/>
            </a:pPr>
            <a:endParaRPr lang="en-US" sz="2400" dirty="0">
              <a:solidFill>
                <a:srgbClr val="FF0000"/>
              </a:solidFill>
              <a:latin typeface="+mj-lt"/>
            </a:endParaRPr>
          </a:p>
          <a:p>
            <a:pPr algn="just"/>
            <a:endParaRPr lang="en-US" sz="2400" dirty="0">
              <a:solidFill>
                <a:srgbClr val="FF0000"/>
              </a:solidFill>
              <a:latin typeface="+mj-lt"/>
            </a:endParaRPr>
          </a:p>
          <a:p>
            <a:pPr algn="just"/>
            <a:endParaRPr lang="en-US" sz="2400" dirty="0">
              <a:solidFill>
                <a:srgbClr val="FF0000"/>
              </a:solidFill>
              <a:latin typeface="+mj-lt"/>
            </a:endParaRPr>
          </a:p>
          <a:p>
            <a:pPr algn="just"/>
            <a:endParaRPr lang="en-US" sz="2400" dirty="0">
              <a:solidFill>
                <a:srgbClr val="FF0000"/>
              </a:solidFill>
              <a:latin typeface="+mj-lt"/>
            </a:endParaRPr>
          </a:p>
          <a:p>
            <a:pPr algn="just"/>
            <a:endParaRPr lang="en-US" sz="2400" dirty="0">
              <a:solidFill>
                <a:srgbClr val="FF0000"/>
              </a:solidFill>
              <a:latin typeface="+mj-lt"/>
            </a:endParaRPr>
          </a:p>
        </p:txBody>
      </p:sp>
      <p:sp>
        <p:nvSpPr>
          <p:cNvPr id="8" name="Oval 7"/>
          <p:cNvSpPr/>
          <p:nvPr/>
        </p:nvSpPr>
        <p:spPr>
          <a:xfrm>
            <a:off x="4953000" y="1524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 y="2245245"/>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4974" y="4871491"/>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9886" y="304800"/>
            <a:ext cx="8316913" cy="6001643"/>
          </a:xfrm>
          <a:prstGeom prst="rect">
            <a:avLst/>
          </a:prstGeom>
        </p:spPr>
        <p:txBody>
          <a:bodyPr wrap="square">
            <a:spAutoFit/>
          </a:bodyPr>
          <a:lstStyle/>
          <a:p>
            <a:pPr algn="just"/>
            <a:r>
              <a:rPr lang="vi-VN" sz="2400" b="1" dirty="0">
                <a:solidFill>
                  <a:srgbClr val="000000"/>
                </a:solidFill>
                <a:latin typeface="+mj-lt"/>
              </a:rPr>
              <a:t>Câu </a:t>
            </a:r>
            <a:r>
              <a:rPr lang="en-US" sz="2400" b="1" dirty="0">
                <a:solidFill>
                  <a:srgbClr val="000000"/>
                </a:solidFill>
                <a:latin typeface="+mj-lt"/>
              </a:rPr>
              <a:t>4</a:t>
            </a:r>
            <a:r>
              <a:rPr lang="vi-VN" sz="2400" b="1" dirty="0">
                <a:solidFill>
                  <a:srgbClr val="000000"/>
                </a:solidFill>
                <a:latin typeface="+mj-lt"/>
              </a:rPr>
              <a:t>:</a:t>
            </a:r>
            <a:r>
              <a:rPr lang="vi-VN" sz="2400" dirty="0">
                <a:solidFill>
                  <a:srgbClr val="000000"/>
                </a:solidFill>
                <a:latin typeface="+mj-lt"/>
              </a:rPr>
              <a:t> Đối với người Việt Nam làm việc tại nước ngoài khi gặp các vấn đề nghiêm trọng thì cần báo với cơ quan tổ chức nào?</a:t>
            </a:r>
          </a:p>
          <a:p>
            <a:pPr algn="just"/>
            <a:r>
              <a:rPr lang="vi-VN" sz="2400" dirty="0">
                <a:solidFill>
                  <a:srgbClr val="000000"/>
                </a:solidFill>
                <a:latin typeface="+mj-lt"/>
              </a:rPr>
              <a:t>A. Lặng im</a:t>
            </a:r>
          </a:p>
          <a:p>
            <a:pPr algn="just"/>
            <a:r>
              <a:rPr lang="vi-VN" sz="2400" dirty="0">
                <a:solidFill>
                  <a:srgbClr val="000000"/>
                </a:solidFill>
                <a:latin typeface="+mj-lt"/>
              </a:rPr>
              <a:t>B. Chính phủ nước ngoài.</a:t>
            </a:r>
          </a:p>
          <a:p>
            <a:pPr algn="just"/>
            <a:r>
              <a:rPr lang="vi-VN" sz="2400" dirty="0">
                <a:solidFill>
                  <a:srgbClr val="000000"/>
                </a:solidFill>
                <a:latin typeface="+mj-lt"/>
              </a:rPr>
              <a:t>C. Người nhà.</a:t>
            </a:r>
          </a:p>
          <a:p>
            <a:pPr algn="just"/>
            <a:r>
              <a:rPr lang="vi-VN" sz="2400" dirty="0">
                <a:latin typeface="+mj-lt"/>
              </a:rPr>
              <a:t>D. Đại sứ quán Việt Nam tại nước ngoài.</a:t>
            </a:r>
          </a:p>
          <a:p>
            <a:pPr algn="just"/>
            <a:r>
              <a:rPr lang="vi-VN" sz="2400" b="1" dirty="0">
                <a:solidFill>
                  <a:srgbClr val="000000"/>
                </a:solidFill>
                <a:latin typeface="+mj-lt"/>
              </a:rPr>
              <a:t>Câu </a:t>
            </a:r>
            <a:r>
              <a:rPr lang="en-US" sz="2400" b="1" dirty="0">
                <a:solidFill>
                  <a:srgbClr val="000000"/>
                </a:solidFill>
                <a:latin typeface="+mj-lt"/>
              </a:rPr>
              <a:t>5</a:t>
            </a:r>
            <a:r>
              <a:rPr lang="vi-VN" sz="2400" b="1" dirty="0">
                <a:solidFill>
                  <a:srgbClr val="000000"/>
                </a:solidFill>
                <a:latin typeface="+mj-lt"/>
              </a:rPr>
              <a:t>:</a:t>
            </a:r>
            <a:r>
              <a:rPr lang="vi-VN" sz="2400" dirty="0">
                <a:solidFill>
                  <a:srgbClr val="000000"/>
                </a:solidFill>
                <a:latin typeface="+mj-lt"/>
              </a:rPr>
              <a:t> Để giao lưu, học hỏi với các nước trên thế giới, các nước đã sử dụng thứ tiếng chung nào để giao tiếp ?</a:t>
            </a:r>
          </a:p>
          <a:p>
            <a:pPr algn="just"/>
            <a:r>
              <a:rPr lang="vi-VN" sz="2400" dirty="0">
                <a:solidFill>
                  <a:srgbClr val="000000"/>
                </a:solidFill>
                <a:latin typeface="+mj-lt"/>
              </a:rPr>
              <a:t>A. Tiếng Pháp.</a:t>
            </a:r>
            <a:r>
              <a:rPr lang="en-US" sz="2400" dirty="0">
                <a:solidFill>
                  <a:srgbClr val="000000"/>
                </a:solidFill>
                <a:latin typeface="+mj-lt"/>
              </a:rPr>
              <a:t>				</a:t>
            </a:r>
            <a:r>
              <a:rPr lang="vi-VN" sz="2400" dirty="0">
                <a:solidFill>
                  <a:srgbClr val="000000"/>
                </a:solidFill>
                <a:latin typeface="+mj-lt"/>
              </a:rPr>
              <a:t>B. Tiếng Trung.</a:t>
            </a:r>
          </a:p>
          <a:p>
            <a:pPr algn="just"/>
            <a:r>
              <a:rPr lang="vi-VN" sz="2400" dirty="0">
                <a:solidFill>
                  <a:srgbClr val="000000"/>
                </a:solidFill>
                <a:latin typeface="+mj-lt"/>
              </a:rPr>
              <a:t>C. Tiếng Việt.</a:t>
            </a:r>
            <a:r>
              <a:rPr lang="en-US" sz="2400" dirty="0">
                <a:solidFill>
                  <a:srgbClr val="000000"/>
                </a:solidFill>
                <a:latin typeface="+mj-lt"/>
              </a:rPr>
              <a:t>				</a:t>
            </a:r>
            <a:r>
              <a:rPr lang="vi-VN" sz="2400" dirty="0">
                <a:latin typeface="+mj-lt"/>
              </a:rPr>
              <a:t>D. Tiếng Anh.</a:t>
            </a:r>
          </a:p>
          <a:p>
            <a:pPr algn="just"/>
            <a:r>
              <a:rPr lang="vi-VN" sz="2400" b="1" dirty="0">
                <a:solidFill>
                  <a:srgbClr val="000000"/>
                </a:solidFill>
                <a:latin typeface="+mj-lt"/>
              </a:rPr>
              <a:t>Câu </a:t>
            </a:r>
            <a:r>
              <a:rPr lang="en-US" sz="2400" b="1" dirty="0">
                <a:solidFill>
                  <a:srgbClr val="000000"/>
                </a:solidFill>
                <a:latin typeface="+mj-lt"/>
              </a:rPr>
              <a:t>6</a:t>
            </a:r>
            <a:r>
              <a:rPr lang="vi-VN" sz="2400" b="1" dirty="0">
                <a:solidFill>
                  <a:srgbClr val="000000"/>
                </a:solidFill>
                <a:latin typeface="+mj-lt"/>
              </a:rPr>
              <a:t>:</a:t>
            </a:r>
            <a:r>
              <a:rPr lang="vi-VN" sz="2400" dirty="0">
                <a:solidFill>
                  <a:srgbClr val="000000"/>
                </a:solidFill>
                <a:latin typeface="+mj-lt"/>
              </a:rPr>
              <a:t> Để thể hiện tình đoàn kết, hữu nghị, các quốc gia, dân tộc trên thế giới cần</a:t>
            </a:r>
          </a:p>
          <a:p>
            <a:pPr algn="just"/>
            <a:r>
              <a:rPr lang="vi-VN" sz="2400" dirty="0">
                <a:solidFill>
                  <a:srgbClr val="000000"/>
                </a:solidFill>
                <a:latin typeface="+mj-lt"/>
              </a:rPr>
              <a:t>A. chạy đua vũ trang để bảo vệ hoà bình</a:t>
            </a:r>
          </a:p>
          <a:p>
            <a:pPr algn="just"/>
            <a:r>
              <a:rPr lang="vi-VN" sz="2400" dirty="0">
                <a:solidFill>
                  <a:srgbClr val="000000"/>
                </a:solidFill>
                <a:latin typeface="+mj-lt"/>
              </a:rPr>
              <a:t>B. dùng vũ lực để giải quyết các tranh chấp.</a:t>
            </a:r>
          </a:p>
          <a:p>
            <a:pPr algn="just"/>
            <a:r>
              <a:rPr lang="vi-VN" sz="2400" dirty="0">
                <a:solidFill>
                  <a:srgbClr val="000000"/>
                </a:solidFill>
                <a:latin typeface="+mj-lt"/>
              </a:rPr>
              <a:t>C. can thiệp vào công việc nội bộ của các nước khác.</a:t>
            </a:r>
          </a:p>
          <a:p>
            <a:pPr algn="just"/>
            <a:r>
              <a:rPr lang="vi-VN" sz="2400" dirty="0">
                <a:latin typeface="+mj-lt"/>
              </a:rPr>
              <a:t>D. giải quyết mâu thuẫn bằng đối thoại thay cho đối đầu.</a:t>
            </a:r>
            <a:endParaRPr lang="vi-VN" sz="2400" i="0" dirty="0">
              <a:effectLst/>
              <a:latin typeface="+mj-lt"/>
            </a:endParaRPr>
          </a:p>
        </p:txBody>
      </p:sp>
      <p:sp>
        <p:nvSpPr>
          <p:cNvPr id="8" name="Oval 7"/>
          <p:cNvSpPr/>
          <p:nvPr/>
        </p:nvSpPr>
        <p:spPr>
          <a:xfrm>
            <a:off x="381000" y="2133600"/>
            <a:ext cx="40589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6699" y="5740400"/>
            <a:ext cx="40589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3581400"/>
            <a:ext cx="40589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47" y="51308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474345"/>
            <a:ext cx="8153400" cy="5632311"/>
          </a:xfrm>
          <a:prstGeom prst="rect">
            <a:avLst/>
          </a:prstGeom>
        </p:spPr>
        <p:txBody>
          <a:bodyPr wrap="square">
            <a:spAutoFit/>
          </a:bodyPr>
          <a:lstStyle/>
          <a:p>
            <a:pPr algn="just"/>
            <a:r>
              <a:rPr lang="vi-VN" sz="2400" b="1" dirty="0">
                <a:solidFill>
                  <a:srgbClr val="000000"/>
                </a:solidFill>
                <a:latin typeface="+mj-lt"/>
              </a:rPr>
              <a:t>Câu 8:</a:t>
            </a:r>
            <a:r>
              <a:rPr lang="vi-VN" sz="2400" dirty="0">
                <a:solidFill>
                  <a:srgbClr val="000000"/>
                </a:solidFill>
                <a:latin typeface="+mj-lt"/>
              </a:rPr>
              <a:t> Ý nghĩa của quan hệ hữu nghị giữa các dân tộc trên thế giới đối với sự phát triển của mỗi nước và của toàn nhân loại là gì?</a:t>
            </a:r>
          </a:p>
          <a:p>
            <a:pPr algn="just"/>
            <a:r>
              <a:rPr lang="vi-VN" sz="2400" dirty="0">
                <a:latin typeface="+mj-lt"/>
              </a:rPr>
              <a:t>A. Tạo điều kiện để các nước cùng hợp tác, phát triển về nhiều mặt.</a:t>
            </a:r>
          </a:p>
          <a:p>
            <a:pPr algn="just"/>
            <a:r>
              <a:rPr lang="vi-VN" sz="2400" dirty="0">
                <a:solidFill>
                  <a:srgbClr val="000000"/>
                </a:solidFill>
                <a:latin typeface="+mj-lt"/>
              </a:rPr>
              <a:t>B. Các nước nhỏ tranh thủ sự giúp đỡ, viện trợ của các nước lớn.</a:t>
            </a:r>
          </a:p>
          <a:p>
            <a:pPr algn="just"/>
            <a:r>
              <a:rPr lang="vi-VN" sz="2400" dirty="0">
                <a:solidFill>
                  <a:srgbClr val="000000"/>
                </a:solidFill>
                <a:latin typeface="+mj-lt"/>
              </a:rPr>
              <a:t>C. Gây mâu thuẫn, căng thẳng dẫn đến nguy cơ chiến tranh.</a:t>
            </a:r>
          </a:p>
          <a:p>
            <a:pPr algn="just"/>
            <a:r>
              <a:rPr lang="vi-VN" sz="2400" dirty="0">
                <a:solidFill>
                  <a:srgbClr val="000000"/>
                </a:solidFill>
                <a:latin typeface="+mj-lt"/>
              </a:rPr>
              <a:t>D. Các nước lớn can thiệp vào công việc nội bộ của các nước nhỏ.</a:t>
            </a:r>
          </a:p>
          <a:p>
            <a:pPr algn="just"/>
            <a:r>
              <a:rPr lang="vi-VN" sz="2400" b="1" dirty="0">
                <a:solidFill>
                  <a:srgbClr val="000000"/>
                </a:solidFill>
                <a:latin typeface="+mj-lt"/>
              </a:rPr>
              <a:t>Câu 9:</a:t>
            </a:r>
            <a:r>
              <a:rPr lang="vi-VN" sz="2400" dirty="0">
                <a:solidFill>
                  <a:srgbClr val="000000"/>
                </a:solidFill>
                <a:latin typeface="+mj-lt"/>
              </a:rPr>
              <a:t> Tăng cường tình hữu nghị giữa các dân tộc trên thế giới </a:t>
            </a:r>
            <a:r>
              <a:rPr lang="vi-VN" sz="2400" b="1" dirty="0">
                <a:solidFill>
                  <a:srgbClr val="000000"/>
                </a:solidFill>
                <a:latin typeface="+mj-lt"/>
              </a:rPr>
              <a:t>không</a:t>
            </a:r>
            <a:r>
              <a:rPr lang="vi-VN" sz="2400" dirty="0">
                <a:solidFill>
                  <a:srgbClr val="000000"/>
                </a:solidFill>
                <a:latin typeface="+mj-lt"/>
              </a:rPr>
              <a:t> nhằm mục đích</a:t>
            </a:r>
          </a:p>
          <a:p>
            <a:pPr algn="just"/>
            <a:r>
              <a:rPr lang="vi-VN" sz="2400" dirty="0">
                <a:solidFill>
                  <a:srgbClr val="000000"/>
                </a:solidFill>
                <a:latin typeface="+mj-lt"/>
              </a:rPr>
              <a:t>A. thêm bạn, bớt thù.</a:t>
            </a:r>
          </a:p>
          <a:p>
            <a:pPr algn="just"/>
            <a:r>
              <a:rPr lang="vi-VN" sz="2400" dirty="0">
                <a:latin typeface="+mj-lt"/>
              </a:rPr>
              <a:t>B. để các nước lớn sắp xếp lại trật tự thế giới.</a:t>
            </a:r>
          </a:p>
          <a:p>
            <a:pPr algn="just"/>
            <a:r>
              <a:rPr lang="vi-VN" sz="2400" dirty="0">
                <a:solidFill>
                  <a:srgbClr val="000000"/>
                </a:solidFill>
                <a:latin typeface="+mj-lt"/>
              </a:rPr>
              <a:t>C. cùng ngăn chặn chiến tranh, bảo vệ hoà bình.</a:t>
            </a:r>
          </a:p>
          <a:p>
            <a:pPr algn="just"/>
            <a:r>
              <a:rPr lang="vi-VN" sz="2400" dirty="0">
                <a:solidFill>
                  <a:srgbClr val="000000"/>
                </a:solidFill>
                <a:latin typeface="+mj-lt"/>
              </a:rPr>
              <a:t>D. tạo điều kiện để các nước cùng hợp tác, phát triển kinh tế.</a:t>
            </a:r>
            <a:endParaRPr lang="vi-VN" sz="2400" b="0" i="0" dirty="0">
              <a:solidFill>
                <a:srgbClr val="000000"/>
              </a:solidFill>
              <a:effectLst/>
              <a:latin typeface="+mj-lt"/>
            </a:endParaRPr>
          </a:p>
        </p:txBody>
      </p:sp>
      <p:sp>
        <p:nvSpPr>
          <p:cNvPr id="9" name="Rectangle 8"/>
          <p:cNvSpPr/>
          <p:nvPr/>
        </p:nvSpPr>
        <p:spPr>
          <a:xfrm>
            <a:off x="462280" y="1548348"/>
            <a:ext cx="8153400" cy="2677656"/>
          </a:xfrm>
          <a:prstGeom prst="rect">
            <a:avLst/>
          </a:prstGeom>
        </p:spPr>
        <p:txBody>
          <a:bodyPr wrap="square">
            <a:spAutoFit/>
          </a:bodyPr>
          <a:lstStyle/>
          <a:p>
            <a:pPr algn="just"/>
            <a:endParaRPr lang="en-US" sz="2400" dirty="0">
              <a:solidFill>
                <a:srgbClr val="FF0000"/>
              </a:solidFill>
              <a:latin typeface="+mj-lt"/>
            </a:endParaRPr>
          </a:p>
          <a:p>
            <a:pPr marL="457200" indent="-457200" algn="just">
              <a:buAutoNum type="alphaUcPeriod"/>
            </a:pPr>
            <a:endParaRPr lang="en-US" sz="2400" dirty="0">
              <a:solidFill>
                <a:srgbClr val="FF0000"/>
              </a:solidFill>
              <a:latin typeface="+mj-lt"/>
            </a:endParaRPr>
          </a:p>
          <a:p>
            <a:pPr marL="457200" indent="-457200" algn="just">
              <a:buAutoNum type="alphaUcPeriod"/>
            </a:pPr>
            <a:endParaRPr lang="en-US" sz="2400" dirty="0">
              <a:solidFill>
                <a:srgbClr val="FF0000"/>
              </a:solidFill>
              <a:latin typeface="+mj-lt"/>
            </a:endParaRPr>
          </a:p>
          <a:p>
            <a:pPr marL="457200" indent="-457200" algn="just">
              <a:buAutoNum type="alphaUcPeriod"/>
            </a:pPr>
            <a:endParaRPr lang="en-US" sz="2400" dirty="0">
              <a:solidFill>
                <a:srgbClr val="FF0000"/>
              </a:solidFill>
              <a:latin typeface="+mj-lt"/>
            </a:endParaRPr>
          </a:p>
          <a:p>
            <a:pPr marL="457200" indent="-457200" algn="just">
              <a:buAutoNum type="alphaUcPeriod"/>
            </a:pPr>
            <a:endParaRPr lang="vi-VN" sz="2400" dirty="0">
              <a:solidFill>
                <a:srgbClr val="FF0000"/>
              </a:solidFill>
              <a:latin typeface="+mj-lt"/>
            </a:endParaRPr>
          </a:p>
          <a:p>
            <a:pPr algn="just"/>
            <a:endParaRPr lang="en-US" sz="2400" dirty="0">
              <a:solidFill>
                <a:srgbClr val="FF0000"/>
              </a:solidFill>
              <a:latin typeface="+mj-lt"/>
            </a:endParaRPr>
          </a:p>
          <a:p>
            <a:pPr algn="just"/>
            <a:endParaRPr lang="en-US" sz="2400" dirty="0">
              <a:solidFill>
                <a:srgbClr val="FF0000"/>
              </a:solidFill>
              <a:latin typeface="+mj-lt"/>
            </a:endParaRPr>
          </a:p>
        </p:txBody>
      </p:sp>
      <p:sp>
        <p:nvSpPr>
          <p:cNvPr id="7" name="Oval 6"/>
          <p:cNvSpPr/>
          <p:nvPr/>
        </p:nvSpPr>
        <p:spPr>
          <a:xfrm>
            <a:off x="457200" y="1600200"/>
            <a:ext cx="457200" cy="464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7397" y="4852600"/>
            <a:ext cx="457200" cy="4644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idx="1"/>
          </p:nvPr>
        </p:nvSpPr>
        <p:spPr>
          <a:xfrm>
            <a:off x="495300" y="1752600"/>
            <a:ext cx="8229600" cy="3886200"/>
          </a:xfrm>
          <a:solidFill>
            <a:schemeClr val="bg1"/>
          </a:solidFill>
        </p:spPr>
        <p:txBody>
          <a:bodyPr>
            <a:normAutofit/>
          </a:bodyPr>
          <a:lstStyle/>
          <a:p>
            <a:pPr algn="just" eaLnBrk="1" hangingPunct="1">
              <a:lnSpc>
                <a:spcPct val="90000"/>
              </a:lnSpc>
            </a:pPr>
            <a:r>
              <a:rPr lang="en-US" sz="2400" dirty="0">
                <a:solidFill>
                  <a:srgbClr val="0000FF"/>
                </a:solidFill>
                <a:latin typeface="Times New Roman" panose="02020603050405020304" pitchFamily="18" charset="0"/>
              </a:rPr>
              <a:t>HỌC BÀI:</a:t>
            </a:r>
          </a:p>
          <a:p>
            <a:pPr algn="just" eaLnBrk="1" hangingPunct="1">
              <a:lnSpc>
                <a:spcPct val="90000"/>
              </a:lnSpc>
            </a:pPr>
            <a:r>
              <a:rPr lang="en-US" sz="2400" dirty="0">
                <a:solidFill>
                  <a:srgbClr val="0000FF"/>
                </a:solidFill>
                <a:latin typeface="Times New Roman" panose="02020603050405020304" pitchFamily="18" charset="0"/>
              </a:rPr>
              <a:t>HOÀN THÀNH BT TRONG SGK/19</a:t>
            </a:r>
          </a:p>
          <a:p>
            <a:pPr algn="just" eaLnBrk="1" hangingPunct="1">
              <a:lnSpc>
                <a:spcPct val="90000"/>
              </a:lnSpc>
            </a:pPr>
            <a:r>
              <a:rPr lang="en-US" sz="2400" dirty="0">
                <a:solidFill>
                  <a:srgbClr val="0000FF"/>
                </a:solidFill>
                <a:latin typeface="Times New Roman" panose="02020603050405020304" pitchFamily="18" charset="0"/>
              </a:rPr>
              <a:t>CHUẨN BỊ BÀI: </a:t>
            </a:r>
          </a:p>
          <a:p>
            <a:pPr marL="0" indent="0" algn="just" eaLnBrk="1" hangingPunct="1">
              <a:lnSpc>
                <a:spcPct val="90000"/>
              </a:lnSpc>
              <a:buNone/>
            </a:pPr>
            <a:r>
              <a:rPr lang="en-US" dirty="0" err="1">
                <a:solidFill>
                  <a:srgbClr val="0000FF"/>
                </a:solidFill>
                <a:latin typeface="Times New Roman" panose="02020603050405020304" pitchFamily="18" charset="0"/>
              </a:rPr>
              <a:t>Hợp</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tác</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cùng</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phát</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triển</a:t>
            </a:r>
            <a:endParaRPr lang="en-US" dirty="0">
              <a:solidFill>
                <a:srgbClr val="0000FF"/>
              </a:solidFill>
              <a:latin typeface="Times New Roman" panose="02020603050405020304" pitchFamily="18" charset="0"/>
            </a:endParaRPr>
          </a:p>
          <a:p>
            <a:pPr marL="0" indent="0" algn="just" eaLnBrk="1" hangingPunct="1">
              <a:lnSpc>
                <a:spcPct val="90000"/>
              </a:lnSpc>
              <a:buNone/>
            </a:pPr>
            <a:r>
              <a:rPr lang="en-US" dirty="0">
                <a:solidFill>
                  <a:srgbClr val="0000FF"/>
                </a:solidFill>
                <a:latin typeface="Times New Roman" panose="02020603050405020304" pitchFamily="18" charset="0"/>
              </a:rPr>
              <a:t> - </a:t>
            </a:r>
            <a:r>
              <a:rPr lang="en-US" dirty="0" err="1">
                <a:solidFill>
                  <a:srgbClr val="0000FF"/>
                </a:solidFill>
                <a:latin typeface="Times New Roman" panose="02020603050405020304" pitchFamily="18" charset="0"/>
              </a:rPr>
              <a:t>Tìm</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hiểu</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khái</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niệm</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hợp</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tác</a:t>
            </a:r>
            <a:endParaRPr lang="en-US" dirty="0">
              <a:solidFill>
                <a:srgbClr val="0000FF"/>
              </a:solidFill>
              <a:latin typeface="Times New Roman" panose="02020603050405020304" pitchFamily="18" charset="0"/>
            </a:endParaRPr>
          </a:p>
          <a:p>
            <a:pPr algn="just" eaLnBrk="1" hangingPunct="1">
              <a:lnSpc>
                <a:spcPct val="90000"/>
              </a:lnSpc>
              <a:buFontTx/>
              <a:buChar char="-"/>
            </a:pPr>
            <a:r>
              <a:rPr lang="en-US" dirty="0">
                <a:solidFill>
                  <a:srgbClr val="0000FF"/>
                </a:solidFill>
                <a:latin typeface="Times New Roman" panose="02020603050405020304" pitchFamily="18" charset="0"/>
              </a:rPr>
              <a:t>Ý </a:t>
            </a:r>
            <a:r>
              <a:rPr lang="en-US" dirty="0" err="1">
                <a:solidFill>
                  <a:srgbClr val="0000FF"/>
                </a:solidFill>
                <a:latin typeface="Times New Roman" panose="02020603050405020304" pitchFamily="18" charset="0"/>
              </a:rPr>
              <a:t>nghĩa</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của</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hợp</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tác</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quốc</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tế</a:t>
            </a:r>
            <a:r>
              <a:rPr lang="en-US" dirty="0">
                <a:solidFill>
                  <a:srgbClr val="0000FF"/>
                </a:solidFill>
                <a:latin typeface="Times New Roman" panose="02020603050405020304" pitchFamily="18" charset="0"/>
              </a:rPr>
              <a:t>, </a:t>
            </a:r>
          </a:p>
          <a:p>
            <a:pPr algn="just" eaLnBrk="1" hangingPunct="1">
              <a:lnSpc>
                <a:spcPct val="90000"/>
              </a:lnSpc>
              <a:buFontTx/>
              <a:buChar char="-"/>
            </a:pPr>
            <a:r>
              <a:rPr lang="en-US" dirty="0" err="1">
                <a:solidFill>
                  <a:srgbClr val="0000FF"/>
                </a:solidFill>
                <a:latin typeface="Times New Roman" panose="02020603050405020304" pitchFamily="18" charset="0"/>
              </a:rPr>
              <a:t>Nguyên</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tắc</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hợp</a:t>
            </a:r>
            <a:r>
              <a:rPr lang="en-US" dirty="0">
                <a:solidFill>
                  <a:srgbClr val="0000FF"/>
                </a:solidFill>
                <a:latin typeface="Times New Roman" panose="02020603050405020304" pitchFamily="18" charset="0"/>
              </a:rPr>
              <a:t> </a:t>
            </a:r>
            <a:r>
              <a:rPr lang="en-US" dirty="0" err="1">
                <a:solidFill>
                  <a:srgbClr val="0000FF"/>
                </a:solidFill>
                <a:latin typeface="Times New Roman" panose="02020603050405020304" pitchFamily="18" charset="0"/>
              </a:rPr>
              <a:t>tác</a:t>
            </a:r>
            <a:r>
              <a:rPr lang="en-US" dirty="0">
                <a:solidFill>
                  <a:srgbClr val="0000FF"/>
                </a:solidFill>
                <a:latin typeface="Times New Roman" panose="02020603050405020304" pitchFamily="18" charset="0"/>
              </a:rPr>
              <a:t>.	</a:t>
            </a:r>
          </a:p>
        </p:txBody>
      </p:sp>
      <p:sp>
        <p:nvSpPr>
          <p:cNvPr id="31747" name="WordArt 4"/>
          <p:cNvSpPr>
            <a:spLocks noChangeArrowheads="1" noChangeShapeType="1" noTextEdit="1"/>
          </p:cNvSpPr>
          <p:nvPr/>
        </p:nvSpPr>
        <p:spPr bwMode="auto">
          <a:xfrm>
            <a:off x="1981200" y="152400"/>
            <a:ext cx="5410200" cy="1209675"/>
          </a:xfrm>
          <a:prstGeom prst="rect">
            <a:avLst/>
          </a:prstGeom>
        </p:spPr>
        <p:txBody>
          <a:bodyPr wrap="none" fromWordArt="1">
            <a:prstTxWarp prst="textSlantUp">
              <a:avLst>
                <a:gd name="adj" fmla="val 0"/>
              </a:avLst>
            </a:prstTxWarp>
          </a:bodyPr>
          <a:lstStyle/>
          <a:p>
            <a:pPr algn="ctr"/>
            <a:r>
              <a:rPr lang="en-US" sz="3600" b="1" i="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HD HỌC Ở NHÀ: </a:t>
            </a:r>
          </a:p>
        </p:txBody>
      </p:sp>
    </p:spTree>
    <p:extLst>
      <p:ext uri="{BB962C8B-B14F-4D97-AF65-F5344CB8AC3E}">
        <p14:creationId xmlns:p14="http://schemas.microsoft.com/office/powerpoint/2010/main" val="409636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5170">
                                            <p:bg/>
                                          </p:spTgt>
                                        </p:tgtEl>
                                        <p:attrNameLst>
                                          <p:attrName>style.visibility</p:attrName>
                                        </p:attrNameLst>
                                      </p:cBhvr>
                                      <p:to>
                                        <p:strVal val="visible"/>
                                      </p:to>
                                    </p:set>
                                    <p:animEffect transition="in" filter="fade">
                                      <p:cBhvr>
                                        <p:cTn id="7" dur="1000"/>
                                        <p:tgtEl>
                                          <p:spTgt spid="135170">
                                            <p:bg/>
                                          </p:spTgt>
                                        </p:tgtEl>
                                      </p:cBhvr>
                                    </p:animEffect>
                                    <p:anim calcmode="lin" valueType="num">
                                      <p:cBhvr>
                                        <p:cTn id="8" dur="1000" fill="hold"/>
                                        <p:tgtEl>
                                          <p:spTgt spid="135170">
                                            <p:bg/>
                                          </p:spTgt>
                                        </p:tgtEl>
                                        <p:attrNameLst>
                                          <p:attrName>ppt_x</p:attrName>
                                        </p:attrNameLst>
                                      </p:cBhvr>
                                      <p:tavLst>
                                        <p:tav tm="0">
                                          <p:val>
                                            <p:strVal val="#ppt_x"/>
                                          </p:val>
                                        </p:tav>
                                        <p:tav tm="100000">
                                          <p:val>
                                            <p:strVal val="#ppt_x"/>
                                          </p:val>
                                        </p:tav>
                                      </p:tavLst>
                                    </p:anim>
                                    <p:anim calcmode="lin" valueType="num">
                                      <p:cBhvr>
                                        <p:cTn id="9" dur="1000" fill="hold"/>
                                        <p:tgtEl>
                                          <p:spTgt spid="135170">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1600200" y="1011556"/>
            <a:ext cx="3543300" cy="4703445"/>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CascadeUp">
              <a:avLst/>
            </a:prstTxWarp>
            <a:normAutofit/>
            <a:scene3d>
              <a:camera prst="perspectiveContrastingRightFacing"/>
              <a:lightRig rig="threePt" dir="t"/>
            </a:scene3d>
          </a:bodyPr>
          <a:lstStyle/>
          <a:p>
            <a:pPr marL="0" indent="0" defTabSz="685800" eaLnBrk="0" fontAlgn="base" hangingPunct="0">
              <a:spcAft>
                <a:spcPct val="0"/>
              </a:spcAft>
              <a:buClr>
                <a:srgbClr val="0BD0D9"/>
              </a:buClr>
              <a:buSzPct val="95000"/>
              <a:buNone/>
              <a:defRPr/>
            </a:pPr>
            <a:r>
              <a:rPr lang="en-US" sz="1950" b="1" dirty="0">
                <a:solidFill>
                  <a:srgbClr val="FF0000"/>
                </a:solidFill>
                <a:latin typeface="Times New Roman" panose="02020603050405020304" pitchFamily="18" charset="0"/>
                <a:cs typeface="Times New Roman" panose="02020603050405020304" pitchFamily="18" charset="0"/>
              </a:rPr>
              <a:t>TẠM BIỆT CÁC EM!</a:t>
            </a:r>
          </a:p>
          <a:p>
            <a:pPr marL="0" indent="0" defTabSz="685800" eaLnBrk="0" fontAlgn="base" hangingPunct="0">
              <a:spcAft>
                <a:spcPct val="0"/>
              </a:spcAft>
              <a:buClr>
                <a:srgbClr val="0BD0D9"/>
              </a:buClr>
              <a:buSzPct val="95000"/>
              <a:buNone/>
              <a:defRPr/>
            </a:pPr>
            <a:r>
              <a:rPr lang="en-US" sz="1950" b="1" dirty="0">
                <a:solidFill>
                  <a:srgbClr val="FF0000"/>
                </a:solidFill>
                <a:latin typeface="Times New Roman" panose="02020603050405020304" pitchFamily="18" charset="0"/>
                <a:cs typeface="Times New Roman" panose="02020603050405020304" pitchFamily="18" charset="0"/>
              </a:rPr>
              <a:t>CHÚC CÁC EM HỌC TẬP VÀ RÈN LUYỆN TỐT!</a:t>
            </a:r>
          </a:p>
        </p:txBody>
      </p:sp>
      <p:pic>
        <p:nvPicPr>
          <p:cNvPr id="28675" name="Picture 5" descr="flower[1][1][1][1]"/>
          <p:cNvPicPr>
            <a:picLocks noChangeAspect="1"/>
          </p:cNvPicPr>
          <p:nvPr/>
        </p:nvPicPr>
        <p:blipFill>
          <a:blip r:embed="rId2"/>
          <a:stretch>
            <a:fillRect/>
          </a:stretch>
        </p:blipFill>
        <p:spPr>
          <a:xfrm rot="-5400000">
            <a:off x="-1228725" y="3258741"/>
            <a:ext cx="4972050" cy="342900"/>
          </a:xfrm>
          <a:prstGeom prst="rect">
            <a:avLst/>
          </a:prstGeom>
          <a:noFill/>
          <a:ln w="9525">
            <a:noFill/>
          </a:ln>
        </p:spPr>
      </p:pic>
      <p:pic>
        <p:nvPicPr>
          <p:cNvPr id="28676" name="Picture 6" descr="flower[1][1][1][1]"/>
          <p:cNvPicPr>
            <a:picLocks noChangeAspect="1"/>
          </p:cNvPicPr>
          <p:nvPr/>
        </p:nvPicPr>
        <p:blipFill>
          <a:blip r:embed="rId2"/>
          <a:stretch>
            <a:fillRect/>
          </a:stretch>
        </p:blipFill>
        <p:spPr>
          <a:xfrm>
            <a:off x="1143000" y="5600700"/>
            <a:ext cx="6858000" cy="400050"/>
          </a:xfrm>
          <a:prstGeom prst="rect">
            <a:avLst/>
          </a:prstGeom>
          <a:noFill/>
          <a:ln w="9525">
            <a:noFill/>
          </a:ln>
        </p:spPr>
      </p:pic>
      <p:pic>
        <p:nvPicPr>
          <p:cNvPr id="28677" name="Picture 7" descr="flower[1][1][1][1]"/>
          <p:cNvPicPr>
            <a:picLocks noChangeAspect="1"/>
          </p:cNvPicPr>
          <p:nvPr/>
        </p:nvPicPr>
        <p:blipFill>
          <a:blip r:embed="rId2"/>
          <a:stretch>
            <a:fillRect/>
          </a:stretch>
        </p:blipFill>
        <p:spPr>
          <a:xfrm rot="-5400000">
            <a:off x="5314950" y="3200400"/>
            <a:ext cx="4972050" cy="400050"/>
          </a:xfrm>
          <a:prstGeom prst="rect">
            <a:avLst/>
          </a:prstGeom>
          <a:noFill/>
          <a:ln w="9525">
            <a:noFill/>
          </a:ln>
        </p:spPr>
      </p:pic>
      <p:pic>
        <p:nvPicPr>
          <p:cNvPr id="2" name="Content Placeholder 1" descr="5_67972"/>
          <p:cNvPicPr>
            <a:picLocks noGrp="1" noChangeAspect="1"/>
          </p:cNvPicPr>
          <p:nvPr>
            <p:ph sz="half" idx="2"/>
          </p:nvPr>
        </p:nvPicPr>
        <p:blipFill>
          <a:blip r:embed="rId3"/>
          <a:stretch>
            <a:fillRect/>
          </a:stretch>
        </p:blipFill>
        <p:spPr>
          <a:xfrm>
            <a:off x="4972051" y="1038702"/>
            <a:ext cx="2686050" cy="4561046"/>
          </a:xfrm>
          <a:prstGeom prst="rect">
            <a:avLst/>
          </a:prstGeom>
          <a:noFill/>
          <a:ln w="9525">
            <a:noFill/>
          </a:ln>
        </p:spPr>
      </p:pic>
    </p:spTree>
    <p:extLst>
      <p:ext uri="{BB962C8B-B14F-4D97-AF65-F5344CB8AC3E}">
        <p14:creationId xmlns:p14="http://schemas.microsoft.com/office/powerpoint/2010/main" val="3867295362"/>
      </p:ext>
    </p:extLst>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9863"/>
            <a:ext cx="8382000"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768350" y="2284413"/>
            <a:ext cx="1043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tLang="en-US">
              <a:latin typeface="Arial" panose="020B0604020202020204" pitchFamily="34" charset="0"/>
            </a:endParaRPr>
          </a:p>
        </p:txBody>
      </p:sp>
      <p:sp>
        <p:nvSpPr>
          <p:cNvPr id="9220" name="WordArt 4"/>
          <p:cNvSpPr>
            <a:spLocks noChangeArrowheads="1" noChangeShapeType="1" noTextEdit="1"/>
          </p:cNvSpPr>
          <p:nvPr/>
        </p:nvSpPr>
        <p:spPr bwMode="auto">
          <a:xfrm>
            <a:off x="685800" y="711199"/>
            <a:ext cx="7654925" cy="3556001"/>
          </a:xfrm>
          <a:prstGeom prst="rect">
            <a:avLst/>
          </a:prstGeom>
        </p:spPr>
        <p:txBody>
          <a:bodyPr wrap="none" fromWordArt="1">
            <a:prstTxWarp prst="textSlantUp">
              <a:avLst>
                <a:gd name="adj" fmla="val 0"/>
              </a:avLst>
            </a:prstTxWarp>
          </a:bodyPr>
          <a:lstStyle/>
          <a:p>
            <a:pPr algn="ctr"/>
            <a:r>
              <a:rPr lang="en-US" sz="2800" u="sng" kern="10" dirty="0">
                <a:ln w="9525">
                  <a:solidFill>
                    <a:srgbClr val="000000"/>
                  </a:solidFill>
                  <a:round/>
                </a:ln>
                <a:solidFill>
                  <a:srgbClr val="0000FF"/>
                </a:solidFill>
                <a:latin typeface="Times New Roman" panose="02020603050405020304"/>
                <a:cs typeface="Times New Roman" panose="02020603050405020304"/>
              </a:rPr>
              <a:t>TIẾT 10, BÀI 5.</a:t>
            </a:r>
          </a:p>
          <a:p>
            <a:pPr algn="ctr"/>
            <a:r>
              <a:rPr lang="en-US" sz="2800" b="1" kern="10" dirty="0">
                <a:ln w="9525">
                  <a:solidFill>
                    <a:srgbClr val="000000"/>
                  </a:solidFill>
                  <a:round/>
                </a:ln>
                <a:solidFill>
                  <a:srgbClr val="0000FF"/>
                </a:solidFill>
                <a:latin typeface="Times New Roman" panose="02020603050405020304"/>
                <a:cs typeface="Times New Roman" panose="02020603050405020304"/>
              </a:rPr>
              <a:t>TÌNH HỮU NGHỊ GIỮA CÁC DÂN TỘC TRÊN THẾ GIỚI </a:t>
            </a:r>
          </a:p>
          <a:p>
            <a:pPr algn="ctr"/>
            <a:endParaRPr lang="en-US" sz="2800" b="1" kern="10" dirty="0">
              <a:ln w="9525">
                <a:solidFill>
                  <a:srgbClr val="000000"/>
                </a:solidFill>
                <a:round/>
              </a:ln>
              <a:solidFill>
                <a:srgbClr val="0000FF"/>
              </a:solidFill>
              <a:latin typeface="Times New Roman" panose="02020603050405020304"/>
              <a:cs typeface="Times New Roman" panose="02020603050405020304"/>
            </a:endParaRPr>
          </a:p>
        </p:txBody>
      </p:sp>
      <p:sp>
        <p:nvSpPr>
          <p:cNvPr id="922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1200">
                <a:latin typeface="Arial" panose="020B0604020202020204" pitchFamily="34" charset="0"/>
              </a:rPr>
              <a:t>3</a:t>
            </a:r>
          </a:p>
        </p:txBody>
      </p:sp>
      <p:pic>
        <p:nvPicPr>
          <p:cNvPr id="9222" name="Picture 8" descr="35064271_14">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03787"/>
            <a:ext cx="25923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35064271_14">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850344"/>
            <a:ext cx="25923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3600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667000" y="76200"/>
            <a:ext cx="3563997"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ÔN BÀI CŨ</a:t>
            </a:r>
          </a:p>
        </p:txBody>
      </p:sp>
      <p:sp>
        <p:nvSpPr>
          <p:cNvPr id="3" name="TextBox 2"/>
          <p:cNvSpPr txBox="1"/>
          <p:nvPr/>
        </p:nvSpPr>
        <p:spPr>
          <a:xfrm>
            <a:off x="457200" y="515406"/>
            <a:ext cx="7612564" cy="461665"/>
          </a:xfrm>
          <a:prstGeom prst="rect">
            <a:avLst/>
          </a:prstGeom>
          <a:noFill/>
        </p:spPr>
        <p:txBody>
          <a:bodyPr wrap="square" rtlCol="0">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Thế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hòa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bình</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208" name="TextBox 207"/>
          <p:cNvSpPr txBox="1"/>
          <p:nvPr/>
        </p:nvSpPr>
        <p:spPr>
          <a:xfrm>
            <a:off x="457200" y="1066800"/>
            <a:ext cx="8170651"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Vì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sao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hoà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ngừa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pic>
        <p:nvPicPr>
          <p:cNvPr id="206" name="Content Placeholder 7" descr="images (1)"/>
          <p:cNvPicPr>
            <a:picLocks noGrp="1" noChangeAspect="1"/>
          </p:cNvPicPr>
          <p:nvPr>
            <p:ph sz="half" idx="4294967295"/>
          </p:nvPr>
        </p:nvPicPr>
        <p:blipFill>
          <a:blip r:embed="rId2"/>
          <a:stretch>
            <a:fillRect/>
          </a:stretch>
        </p:blipFill>
        <p:spPr>
          <a:xfrm>
            <a:off x="4701941" y="4252737"/>
            <a:ext cx="4419600" cy="2452863"/>
          </a:xfrm>
          <a:prstGeom prst="rect">
            <a:avLst/>
          </a:prstGeom>
        </p:spPr>
      </p:pic>
      <p:pic>
        <p:nvPicPr>
          <p:cNvPr id="207" name="Content Placeholder 9" descr="images"/>
          <p:cNvPicPr>
            <a:picLocks noGrp="1" noChangeAspect="1"/>
          </p:cNvPicPr>
          <p:nvPr>
            <p:ph sz="half" idx="1"/>
          </p:nvPr>
        </p:nvPicPr>
        <p:blipFill>
          <a:blip r:embed="rId3"/>
          <a:stretch>
            <a:fillRect/>
          </a:stretch>
        </p:blipFill>
        <p:spPr>
          <a:xfrm>
            <a:off x="4701941" y="1618194"/>
            <a:ext cx="4249019" cy="2498838"/>
          </a:xfrm>
          <a:prstGeom prst="rect">
            <a:avLst/>
          </a:prstGeom>
        </p:spPr>
      </p:pic>
      <p:pic>
        <p:nvPicPr>
          <p:cNvPr id="209" name="Picture 4" descr="chiến tranh sirya3"/>
          <p:cNvPicPr>
            <a:picLocks noChangeAspect="1" noChangeArrowheads="1"/>
          </p:cNvPicPr>
          <p:nvPr/>
        </p:nvPicPr>
        <p:blipFill>
          <a:blip r:embed="rId4"/>
          <a:srcRect/>
          <a:stretch>
            <a:fillRect/>
          </a:stretch>
        </p:blipFill>
        <p:spPr bwMode="auto">
          <a:xfrm>
            <a:off x="458001" y="1618194"/>
            <a:ext cx="4243939" cy="5087406"/>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barn(inVertical)">
                                      <p:cBhvr>
                                        <p:cTn id="20" dur="500"/>
                                        <p:tgtEl>
                                          <p:spTgt spid="20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08"/>
                                        </p:tgtEl>
                                        <p:attrNameLst>
                                          <p:attrName>ppt_x</p:attrName>
                                        </p:attrNameLst>
                                      </p:cBhvr>
                                      <p:tavLst>
                                        <p:tav tm="0">
                                          <p:val>
                                            <p:strVal val="ppt_x"/>
                                          </p:val>
                                        </p:tav>
                                        <p:tav tm="100000">
                                          <p:val>
                                            <p:strVal val="ppt_x"/>
                                          </p:val>
                                        </p:tav>
                                      </p:tavLst>
                                    </p:anim>
                                    <p:anim calcmode="lin" valueType="num">
                                      <p:cBhvr additive="base">
                                        <p:cTn id="25" dur="500"/>
                                        <p:tgtEl>
                                          <p:spTgt spid="208"/>
                                        </p:tgtEl>
                                        <p:attrNameLst>
                                          <p:attrName>ppt_y</p:attrName>
                                        </p:attrNameLst>
                                      </p:cBhvr>
                                      <p:tavLst>
                                        <p:tav tm="0">
                                          <p:val>
                                            <p:strVal val="ppt_y"/>
                                          </p:val>
                                        </p:tav>
                                        <p:tav tm="100000">
                                          <p:val>
                                            <p:strVal val="1+ppt_h/2"/>
                                          </p:val>
                                        </p:tav>
                                      </p:tavLst>
                                    </p:anim>
                                    <p:set>
                                      <p:cBhvr>
                                        <p:cTn id="26" dur="1" fill="hold">
                                          <p:stCondLst>
                                            <p:cond delay="499"/>
                                          </p:stCondLst>
                                        </p:cTn>
                                        <p:tgtEl>
                                          <p:spTgt spid="2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fade">
                                      <p:cBhvr>
                                        <p:cTn id="31" dur="1000"/>
                                        <p:tgtEl>
                                          <p:spTgt spid="209"/>
                                        </p:tgtEl>
                                      </p:cBhvr>
                                    </p:animEffect>
                                    <p:anim calcmode="lin" valueType="num">
                                      <p:cBhvr>
                                        <p:cTn id="32" dur="1000" fill="hold"/>
                                        <p:tgtEl>
                                          <p:spTgt spid="209"/>
                                        </p:tgtEl>
                                        <p:attrNameLst>
                                          <p:attrName>ppt_x</p:attrName>
                                        </p:attrNameLst>
                                      </p:cBhvr>
                                      <p:tavLst>
                                        <p:tav tm="0">
                                          <p:val>
                                            <p:strVal val="#ppt_x"/>
                                          </p:val>
                                        </p:tav>
                                        <p:tav tm="100000">
                                          <p:val>
                                            <p:strVal val="#ppt_x"/>
                                          </p:val>
                                        </p:tav>
                                      </p:tavLst>
                                    </p:anim>
                                    <p:anim calcmode="lin" valueType="num">
                                      <p:cBhvr>
                                        <p:cTn id="33" dur="1000" fill="hold"/>
                                        <p:tgtEl>
                                          <p:spTgt spid="20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7"/>
                                        </p:tgtEl>
                                        <p:attrNameLst>
                                          <p:attrName>style.visibility</p:attrName>
                                        </p:attrNameLst>
                                      </p:cBhvr>
                                      <p:to>
                                        <p:strVal val="visible"/>
                                      </p:to>
                                    </p:set>
                                    <p:animEffect transition="in" filter="fade">
                                      <p:cBhvr>
                                        <p:cTn id="36" dur="1000"/>
                                        <p:tgtEl>
                                          <p:spTgt spid="207"/>
                                        </p:tgtEl>
                                      </p:cBhvr>
                                    </p:animEffect>
                                    <p:anim calcmode="lin" valueType="num">
                                      <p:cBhvr>
                                        <p:cTn id="37" dur="1000" fill="hold"/>
                                        <p:tgtEl>
                                          <p:spTgt spid="207"/>
                                        </p:tgtEl>
                                        <p:attrNameLst>
                                          <p:attrName>ppt_x</p:attrName>
                                        </p:attrNameLst>
                                      </p:cBhvr>
                                      <p:tavLst>
                                        <p:tav tm="0">
                                          <p:val>
                                            <p:strVal val="#ppt_x"/>
                                          </p:val>
                                        </p:tav>
                                        <p:tav tm="100000">
                                          <p:val>
                                            <p:strVal val="#ppt_x"/>
                                          </p:val>
                                        </p:tav>
                                      </p:tavLst>
                                    </p:anim>
                                    <p:anim calcmode="lin" valueType="num">
                                      <p:cBhvr>
                                        <p:cTn id="38" dur="1000" fill="hold"/>
                                        <p:tgtEl>
                                          <p:spTgt spid="20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6"/>
                                        </p:tgtEl>
                                        <p:attrNameLst>
                                          <p:attrName>style.visibility</p:attrName>
                                        </p:attrNameLst>
                                      </p:cBhvr>
                                      <p:to>
                                        <p:strVal val="visible"/>
                                      </p:to>
                                    </p:set>
                                    <p:animEffect transition="in" filter="fade">
                                      <p:cBhvr>
                                        <p:cTn id="41" dur="1000"/>
                                        <p:tgtEl>
                                          <p:spTgt spid="206"/>
                                        </p:tgtEl>
                                      </p:cBhvr>
                                    </p:animEffect>
                                    <p:anim calcmode="lin" valueType="num">
                                      <p:cBhvr>
                                        <p:cTn id="42" dur="1000" fill="hold"/>
                                        <p:tgtEl>
                                          <p:spTgt spid="206"/>
                                        </p:tgtEl>
                                        <p:attrNameLst>
                                          <p:attrName>ppt_x</p:attrName>
                                        </p:attrNameLst>
                                      </p:cBhvr>
                                      <p:tavLst>
                                        <p:tav tm="0">
                                          <p:val>
                                            <p:strVal val="#ppt_x"/>
                                          </p:val>
                                        </p:tav>
                                        <p:tav tm="100000">
                                          <p:val>
                                            <p:strVal val="#ppt_x"/>
                                          </p:val>
                                        </p:tav>
                                      </p:tavLst>
                                    </p:anim>
                                    <p:anim calcmode="lin" valueType="num">
                                      <p:cBhvr>
                                        <p:cTn id="43"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8" grpId="0"/>
      <p:bldP spid="20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2913" y="987425"/>
            <a:ext cx="3898900" cy="4873625"/>
          </a:xfrm>
          <a:solidFill>
            <a:schemeClr val="bg1"/>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9" name="Rectangle 8"/>
          <p:cNvSpPr/>
          <p:nvPr/>
        </p:nvSpPr>
        <p:spPr>
          <a:xfrm>
            <a:off x="685800" y="1600200"/>
            <a:ext cx="2514600" cy="3046988"/>
          </a:xfrm>
          <a:prstGeom prst="rect">
            <a:avLst/>
          </a:prstGeom>
        </p:spPr>
        <p:txBody>
          <a:bodyPr wrap="square">
            <a:spAutoFit/>
          </a:bodyPr>
          <a:lstStyle/>
          <a:p>
            <a:pPr marL="114300" indent="0" algn="just">
              <a:buNone/>
            </a:pP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à thành viên của 63 tổ chức quốc tế và có quan hệ với hơn 500 tổ chức phi chính phủ trên thế giới.</a:t>
            </a:r>
            <a:endParaRPr lang="en-US" sz="2400" dirty="0">
              <a:latin typeface="Times New Roman" panose="02020603050405020304" pitchFamily="18" charset="0"/>
              <a:cs typeface="Times New Roman" panose="02020603050405020304" pitchFamily="18" charset="0"/>
            </a:endParaRPr>
          </a:p>
          <a:p>
            <a:pPr marL="114300" indent="0" algn="just">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3048000"/>
            <a:ext cx="2298700" cy="1752600"/>
          </a:xfrm>
        </p:spPr>
        <p:txBody>
          <a:bodyPr>
            <a:normAutofit/>
          </a:bodyPr>
          <a:lstStyle/>
          <a:p>
            <a:endParaRPr lang="en-US" sz="1400" dirty="0"/>
          </a:p>
          <a:p>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1504324538"/>
              </p:ext>
            </p:extLst>
          </p:nvPr>
        </p:nvGraphicFramePr>
        <p:xfrm>
          <a:off x="304800" y="152399"/>
          <a:ext cx="8686800" cy="5691443"/>
        </p:xfrm>
        <a:graphic>
          <a:graphicData uri="http://schemas.openxmlformats.org/drawingml/2006/table">
            <a:tbl>
              <a:tblPr/>
              <a:tblGrid>
                <a:gridCol w="1861457">
                  <a:extLst>
                    <a:ext uri="{9D8B030D-6E8A-4147-A177-3AD203B41FA5}">
                      <a16:colId xmlns:a16="http://schemas.microsoft.com/office/drawing/2014/main" val="20000"/>
                    </a:ext>
                  </a:extLst>
                </a:gridCol>
                <a:gridCol w="34731">
                  <a:extLst>
                    <a:ext uri="{9D8B030D-6E8A-4147-A177-3AD203B41FA5}">
                      <a16:colId xmlns:a16="http://schemas.microsoft.com/office/drawing/2014/main" val="20001"/>
                    </a:ext>
                  </a:extLst>
                </a:gridCol>
                <a:gridCol w="6790612">
                  <a:extLst>
                    <a:ext uri="{9D8B030D-6E8A-4147-A177-3AD203B41FA5}">
                      <a16:colId xmlns:a16="http://schemas.microsoft.com/office/drawing/2014/main" val="20002"/>
                    </a:ext>
                  </a:extLst>
                </a:gridCol>
              </a:tblGrid>
              <a:tr h="201275">
                <a:tc>
                  <a:txBody>
                    <a:bodyPr/>
                    <a:lstStyle/>
                    <a:p>
                      <a:pPr algn="ctr"/>
                      <a:r>
                        <a:rPr lang="en-US" sz="2800" b="1" dirty="0" err="1">
                          <a:effectLst/>
                          <a:latin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viết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algn="ctr"/>
                      <a:endParaRPr lang="vi-VN"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algn="ctr"/>
                      <a:r>
                        <a:rPr lang="vi-VN" sz="2800" b="1" dirty="0">
                          <a:effectLst/>
                          <a:latin typeface="Times New Roman" panose="02020603050405020304" pitchFamily="18" charset="0"/>
                          <a:cs typeface="Times New Roman" panose="02020603050405020304" pitchFamily="18" charset="0"/>
                        </a:rPr>
                        <a:t>Tên đầy đủ tiếng Việt</a:t>
                      </a:r>
                      <a:endParaRPr lang="vi-VN"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extLst>
                  <a:ext uri="{0D108BD9-81ED-4DB2-BD59-A6C34878D82A}">
                    <a16:rowId xmlns:a16="http://schemas.microsoft.com/office/drawing/2014/main" val="10000"/>
                  </a:ext>
                </a:extLst>
              </a:tr>
              <a:tr h="389480">
                <a:tc>
                  <a:txBody>
                    <a:bodyPr/>
                    <a:lstStyle/>
                    <a:p>
                      <a:pPr algn="l"/>
                      <a:r>
                        <a:rPr lang="en-US" sz="2800" dirty="0">
                          <a:solidFill>
                            <a:schemeClr val="tx1"/>
                          </a:solidFill>
                          <a:effectLst/>
                          <a:latin typeface="Times New Roman" panose="02020603050405020304" pitchFamily="18" charset="0"/>
                          <a:cs typeface="Times New Roman" panose="02020603050405020304" pitchFamily="18" charset="0"/>
                        </a:rPr>
                        <a:t>1. AFC</a:t>
                      </a: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92D050"/>
                    </a:solidFill>
                  </a:tcPr>
                </a:tc>
                <a:tc>
                  <a:txBody>
                    <a:bodyPr/>
                    <a:lstStyle/>
                    <a:p>
                      <a:pPr algn="l"/>
                      <a:r>
                        <a:rPr lang="vi-VN" sz="2800" b="0" i="0" dirty="0">
                          <a:solidFill>
                            <a:schemeClr val="tx1"/>
                          </a:solidFill>
                          <a:effectLst/>
                          <a:latin typeface="+mj-lt"/>
                          <a:cs typeface="Times New Roman" panose="02020603050405020304" pitchFamily="18" charset="0"/>
                        </a:rPr>
                        <a:t>Liên đoàn bóng đá châu Á</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1"/>
                  </a:ext>
                </a:extLst>
              </a:tr>
              <a:tr h="389480">
                <a:tc>
                  <a:txBody>
                    <a:bodyPr/>
                    <a:lstStyle/>
                    <a:p>
                      <a:pPr algn="l"/>
                      <a:r>
                        <a:rPr lang="en-US" sz="2800" dirty="0">
                          <a:solidFill>
                            <a:schemeClr val="tx1"/>
                          </a:solidFill>
                          <a:effectLst/>
                          <a:latin typeface="Times New Roman" panose="02020603050405020304" pitchFamily="18" charset="0"/>
                          <a:cs typeface="Times New Roman" panose="02020603050405020304" pitchFamily="18" charset="0"/>
                        </a:rPr>
                        <a:t>2. APEC</a:t>
                      </a:r>
                    </a:p>
                  </a:txBody>
                  <a:tcPr marL="4361" marR="4361" marT="4361" marB="4361" anchor="ctr">
                    <a:lnL>
                      <a:noFill/>
                    </a:lnL>
                    <a:lnR>
                      <a:noFill/>
                    </a:lnR>
                    <a:lnT>
                      <a:noFill/>
                    </a:lnT>
                    <a:lnB>
                      <a:noFill/>
                    </a:lnB>
                    <a:solidFill>
                      <a:srgbClr val="92D050"/>
                    </a:solidFill>
                  </a:tcPr>
                </a:tc>
                <a:tc>
                  <a:txBody>
                    <a:bodyPr/>
                    <a:lstStyle/>
                    <a:p>
                      <a:pPr algn="ctr"/>
                      <a:endParaRPr lang="en-US"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algn="l"/>
                      <a:r>
                        <a:rPr lang="vi-VN" sz="2400" b="0" dirty="0">
                          <a:solidFill>
                            <a:schemeClr val="tx1"/>
                          </a:solidFill>
                          <a:effectLst/>
                          <a:latin typeface="+mj-lt"/>
                          <a:cs typeface="Times New Roman" panose="02020603050405020304" pitchFamily="18" charset="0"/>
                        </a:rPr>
                        <a:t>Diễn đàn hợp tác kinh tế châu Á - Thái Bình Dương</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2"/>
                  </a:ext>
                </a:extLst>
              </a:tr>
              <a:tr h="295378">
                <a:tc>
                  <a:txBody>
                    <a:bodyPr/>
                    <a:lstStyle/>
                    <a:p>
                      <a:pPr algn="l"/>
                      <a:r>
                        <a:rPr lang="en-US" sz="2800" dirty="0">
                          <a:solidFill>
                            <a:schemeClr val="tx1"/>
                          </a:solidFill>
                          <a:effectLst/>
                          <a:latin typeface="Times New Roman" panose="02020603050405020304" pitchFamily="18" charset="0"/>
                          <a:cs typeface="Times New Roman" panose="02020603050405020304" pitchFamily="18" charset="0"/>
                        </a:rPr>
                        <a:t>3. ASEAN</a:t>
                      </a: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00B0F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chemeClr val="accent4">
                        <a:lumMod val="20000"/>
                        <a:lumOff val="80000"/>
                      </a:schemeClr>
                    </a:solidFill>
                  </a:tcPr>
                </a:tc>
                <a:tc>
                  <a:txBody>
                    <a:bodyPr/>
                    <a:lstStyle/>
                    <a:p>
                      <a:pPr algn="l"/>
                      <a:r>
                        <a:rPr lang="en-US" sz="2800" b="0" dirty="0" err="1">
                          <a:solidFill>
                            <a:schemeClr val="tx1"/>
                          </a:solidFill>
                          <a:effectLst/>
                          <a:latin typeface="+mj-lt"/>
                          <a:cs typeface="Times New Roman" panose="02020603050405020304" pitchFamily="18" charset="0"/>
                        </a:rPr>
                        <a:t>Hiệp</a:t>
                      </a:r>
                      <a:r>
                        <a:rPr lang="en-US" sz="2800" b="0" dirty="0">
                          <a:solidFill>
                            <a:schemeClr val="tx1"/>
                          </a:solidFill>
                          <a:effectLst/>
                          <a:latin typeface="+mj-lt"/>
                          <a:cs typeface="Times New Roman" panose="02020603050405020304" pitchFamily="18" charset="0"/>
                        </a:rPr>
                        <a:t> </a:t>
                      </a:r>
                      <a:r>
                        <a:rPr lang="en-US" sz="2800" b="0" dirty="0" err="1">
                          <a:solidFill>
                            <a:schemeClr val="tx1"/>
                          </a:solidFill>
                          <a:effectLst/>
                          <a:latin typeface="+mj-lt"/>
                          <a:cs typeface="Times New Roman" panose="02020603050405020304" pitchFamily="18" charset="0"/>
                        </a:rPr>
                        <a:t>hội</a:t>
                      </a:r>
                      <a:r>
                        <a:rPr lang="en-US" sz="2800" b="0" dirty="0">
                          <a:solidFill>
                            <a:schemeClr val="tx1"/>
                          </a:solidFill>
                          <a:effectLst/>
                          <a:latin typeface="+mj-lt"/>
                          <a:cs typeface="Times New Roman" panose="02020603050405020304" pitchFamily="18" charset="0"/>
                        </a:rPr>
                        <a:t> </a:t>
                      </a:r>
                      <a:r>
                        <a:rPr lang="en-US" sz="2800" b="0" dirty="0" err="1">
                          <a:solidFill>
                            <a:schemeClr val="tx1"/>
                          </a:solidFill>
                          <a:effectLst/>
                          <a:latin typeface="+mj-lt"/>
                          <a:cs typeface="Times New Roman" panose="02020603050405020304" pitchFamily="18" charset="0"/>
                        </a:rPr>
                        <a:t>các</a:t>
                      </a:r>
                      <a:r>
                        <a:rPr lang="en-US" sz="2800" b="0" dirty="0">
                          <a:solidFill>
                            <a:schemeClr val="tx1"/>
                          </a:solidFill>
                          <a:effectLst/>
                          <a:latin typeface="+mj-lt"/>
                          <a:cs typeface="Times New Roman" panose="02020603050405020304" pitchFamily="18" charset="0"/>
                        </a:rPr>
                        <a:t> </a:t>
                      </a:r>
                      <a:r>
                        <a:rPr lang="en-US" sz="2800" b="0" dirty="0" err="1">
                          <a:solidFill>
                            <a:schemeClr val="tx1"/>
                          </a:solidFill>
                          <a:effectLst/>
                          <a:latin typeface="+mj-lt"/>
                          <a:cs typeface="Times New Roman" panose="02020603050405020304" pitchFamily="18" charset="0"/>
                        </a:rPr>
                        <a:t>quốc</a:t>
                      </a:r>
                      <a:r>
                        <a:rPr lang="en-US" sz="2800" b="0" dirty="0">
                          <a:solidFill>
                            <a:schemeClr val="tx1"/>
                          </a:solidFill>
                          <a:effectLst/>
                          <a:latin typeface="+mj-lt"/>
                          <a:cs typeface="Times New Roman" panose="02020603050405020304" pitchFamily="18" charset="0"/>
                        </a:rPr>
                        <a:t> </a:t>
                      </a:r>
                      <a:r>
                        <a:rPr lang="en-US" sz="2800" b="0" dirty="0" err="1">
                          <a:solidFill>
                            <a:schemeClr val="tx1"/>
                          </a:solidFill>
                          <a:effectLst/>
                          <a:latin typeface="+mj-lt"/>
                          <a:cs typeface="Times New Roman" panose="02020603050405020304" pitchFamily="18" charset="0"/>
                        </a:rPr>
                        <a:t>gia</a:t>
                      </a:r>
                      <a:r>
                        <a:rPr lang="en-US" sz="2800" b="0" dirty="0">
                          <a:solidFill>
                            <a:schemeClr val="tx1"/>
                          </a:solidFill>
                          <a:effectLst/>
                          <a:latin typeface="+mj-lt"/>
                          <a:cs typeface="Times New Roman" panose="02020603050405020304" pitchFamily="18" charset="0"/>
                        </a:rPr>
                        <a:t> </a:t>
                      </a:r>
                      <a:r>
                        <a:rPr lang="en-US" sz="2800" b="0" dirty="0" err="1">
                          <a:solidFill>
                            <a:schemeClr val="tx1"/>
                          </a:solidFill>
                          <a:effectLst/>
                          <a:latin typeface="+mj-lt"/>
                          <a:cs typeface="Times New Roman" panose="02020603050405020304" pitchFamily="18" charset="0"/>
                        </a:rPr>
                        <a:t>Đông</a:t>
                      </a:r>
                      <a:r>
                        <a:rPr lang="en-US" sz="2800" b="0" dirty="0">
                          <a:solidFill>
                            <a:schemeClr val="tx1"/>
                          </a:solidFill>
                          <a:effectLst/>
                          <a:latin typeface="+mj-lt"/>
                          <a:cs typeface="Times New Roman" panose="02020603050405020304" pitchFamily="18" charset="0"/>
                        </a:rPr>
                        <a:t> Nam Á</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3"/>
                  </a:ext>
                </a:extLst>
              </a:tr>
              <a:tr h="295378">
                <a:tc>
                  <a:txBody>
                    <a:bodyPr/>
                    <a:lstStyle/>
                    <a:p>
                      <a:pPr algn="l"/>
                      <a:r>
                        <a:rPr lang="en-US" sz="2800" dirty="0">
                          <a:solidFill>
                            <a:schemeClr val="tx1"/>
                          </a:solidFill>
                          <a:effectLst/>
                          <a:latin typeface="Times New Roman" panose="02020603050405020304" pitchFamily="18" charset="0"/>
                          <a:cs typeface="Times New Roman" panose="02020603050405020304" pitchFamily="18" charset="0"/>
                        </a:rPr>
                        <a:t>4. CIA</a:t>
                      </a: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00B0F0"/>
                    </a:solidFill>
                  </a:tcPr>
                </a:tc>
                <a:tc>
                  <a:txBody>
                    <a:bodyPr/>
                    <a:lstStyle/>
                    <a:p>
                      <a:pPr algn="l"/>
                      <a:r>
                        <a:rPr lang="vi-VN" sz="2800" b="0" dirty="0">
                          <a:solidFill>
                            <a:schemeClr val="tx1"/>
                          </a:solidFill>
                          <a:effectLst/>
                          <a:latin typeface="+mj-lt"/>
                          <a:cs typeface="Times New Roman" panose="02020603050405020304" pitchFamily="18" charset="0"/>
                        </a:rPr>
                        <a:t>Cục Tình báo Trung ương Mỹ</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4"/>
                  </a:ext>
                </a:extLst>
              </a:tr>
              <a:tr h="483583">
                <a:tc>
                  <a:txBody>
                    <a:bodyPr/>
                    <a:lstStyle/>
                    <a:p>
                      <a:pPr algn="l"/>
                      <a:r>
                        <a:rPr lang="en-US" sz="2800" dirty="0">
                          <a:solidFill>
                            <a:schemeClr val="tx1"/>
                          </a:solidFill>
                          <a:effectLst/>
                          <a:latin typeface="Times New Roman" panose="02020603050405020304" pitchFamily="18" charset="0"/>
                          <a:cs typeface="Times New Roman" panose="02020603050405020304" pitchFamily="18" charset="0"/>
                        </a:rPr>
                        <a:t>5. FAO</a:t>
                      </a:r>
                    </a:p>
                  </a:txBody>
                  <a:tcPr marL="4361" marR="4361" marT="4361" marB="4361" anchor="ctr">
                    <a:lnL>
                      <a:noFill/>
                    </a:lnL>
                    <a:lnR>
                      <a:noFill/>
                    </a:lnR>
                    <a:lnT>
                      <a:noFill/>
                    </a:lnT>
                    <a:lnB>
                      <a:noFill/>
                    </a:lnB>
                    <a:solidFill>
                      <a:srgbClr val="92D050"/>
                    </a:solidFill>
                  </a:tcPr>
                </a:tc>
                <a:tc>
                  <a:txBody>
                    <a:bodyPr/>
                    <a:lstStyle/>
                    <a:p>
                      <a:pPr algn="ctr"/>
                      <a:endParaRPr lang="en-US"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algn="l"/>
                      <a:r>
                        <a:rPr lang="vi-VN" sz="2400" b="0" i="0" dirty="0">
                          <a:solidFill>
                            <a:schemeClr val="tx1"/>
                          </a:solidFill>
                          <a:effectLst/>
                          <a:latin typeface="+mj-lt"/>
                          <a:cs typeface="Times New Roman" panose="02020603050405020304" pitchFamily="18" charset="0"/>
                        </a:rPr>
                        <a:t>Tổ chức Lương thực và Nông nghiệp Liên Hợp Quốc</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5"/>
                  </a:ext>
                </a:extLst>
              </a:tr>
              <a:tr h="295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latin typeface="Times New Roman" panose="02020603050405020304" pitchFamily="18" charset="0"/>
                          <a:cs typeface="Times New Roman" panose="02020603050405020304" pitchFamily="18" charset="0"/>
                        </a:rPr>
                        <a:t>6. IAEA</a:t>
                      </a:r>
                    </a:p>
                  </a:txBody>
                  <a:tcPr marL="4361" marR="4361" marT="4361" marB="4361" anchor="ctr">
                    <a:lnL>
                      <a:noFill/>
                    </a:lnL>
                    <a:lnR>
                      <a:noFill/>
                    </a:lnR>
                    <a:lnT>
                      <a:noFill/>
                    </a:lnT>
                    <a:lnB>
                      <a:noFill/>
                    </a:lnB>
                    <a:solidFill>
                      <a:srgbClr val="92D050"/>
                    </a:solidFill>
                  </a:tcPr>
                </a:tc>
                <a:tc>
                  <a:txBody>
                    <a:bodyPr/>
                    <a:lstStyle/>
                    <a:p>
                      <a:pPr algn="ctr"/>
                      <a:endParaRPr lang="en-US" sz="2800" dirty="0">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dirty="0">
                          <a:solidFill>
                            <a:schemeClr val="tx1"/>
                          </a:solidFill>
                          <a:effectLst/>
                          <a:latin typeface="+mj-lt"/>
                          <a:cs typeface="Times New Roman" panose="02020603050405020304" pitchFamily="18" charset="0"/>
                        </a:rPr>
                        <a:t>Cơ quan Năng lượng Nguyên tử Quốc tế</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6"/>
                  </a:ext>
                </a:extLst>
              </a:tr>
              <a:tr h="38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rPr>
                        <a:t>7. UNICEF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dirty="0">
                          <a:solidFill>
                            <a:schemeClr val="tx1"/>
                          </a:solidFill>
                          <a:effectLst/>
                          <a:latin typeface="+mj-lt"/>
                        </a:rPr>
                        <a:t>Quỹ Nhi đồng Liên Hợp Quốc</a:t>
                      </a:r>
                      <a:endParaRPr lang="vi-VN" sz="2800" b="0" dirty="0">
                        <a:solidFill>
                          <a:schemeClr val="tx1"/>
                        </a:solidFill>
                        <a:effectLst/>
                        <a:latin typeface="+mj-lt"/>
                        <a:cs typeface="Times New Roman" panose="02020603050405020304" pitchFamily="18" charset="0"/>
                      </a:endParaRP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7"/>
                  </a:ext>
                </a:extLst>
              </a:tr>
              <a:tr h="38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rPr>
                        <a:t>8. WTO</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dirty="0">
                          <a:solidFill>
                            <a:schemeClr val="tx1"/>
                          </a:solidFill>
                          <a:effectLst/>
                          <a:latin typeface="+mj-lt"/>
                        </a:rPr>
                        <a:t>Tổ chức Thương mại Thế giới</a:t>
                      </a:r>
                      <a:endParaRPr lang="vi-VN" sz="2800" b="0" dirty="0">
                        <a:solidFill>
                          <a:schemeClr val="tx1"/>
                        </a:solidFill>
                        <a:effectLst/>
                        <a:latin typeface="+mj-lt"/>
                        <a:cs typeface="Times New Roman" panose="02020603050405020304" pitchFamily="18" charset="0"/>
                      </a:endParaRP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8"/>
                  </a:ext>
                </a:extLst>
              </a:tr>
              <a:tr h="38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latin typeface="Times New Roman" panose="02020603050405020304" pitchFamily="18" charset="0"/>
                          <a:cs typeface="Times New Roman" panose="02020603050405020304" pitchFamily="18" charset="0"/>
                        </a:rPr>
                        <a:t>9 .UNESCO</a:t>
                      </a:r>
                    </a:p>
                    <a:p>
                      <a:pPr algn="l"/>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dirty="0">
                          <a:solidFill>
                            <a:schemeClr val="tx1"/>
                          </a:solidFill>
                          <a:effectLst/>
                          <a:latin typeface="+mj-lt"/>
                          <a:cs typeface="Times New Roman" panose="02020603050405020304" pitchFamily="18" charset="0"/>
                        </a:rPr>
                        <a:t>Tổ chức Giáo dục, Khoa học và Văn hoá của Liên Hợp Quốc</a:t>
                      </a: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09"/>
                  </a:ext>
                </a:extLst>
              </a:tr>
              <a:tr h="38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rPr>
                        <a:t>10. WHO </a:t>
                      </a:r>
                    </a:p>
                    <a:p>
                      <a:pPr algn="l"/>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solidFill>
                      <a:srgbClr val="92D050"/>
                    </a:solidFill>
                  </a:tcPr>
                </a:tc>
                <a:tc>
                  <a:txBody>
                    <a:bodyPr/>
                    <a:lstStyle/>
                    <a:p>
                      <a:pPr algn="ct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4361" marR="4361" marT="4361" marB="4361"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chemeClr val="tx1"/>
                          </a:solidFill>
                          <a:effectLst/>
                          <a:latin typeface="+mj-lt"/>
                        </a:rPr>
                        <a:t>Tổ</a:t>
                      </a:r>
                      <a:r>
                        <a:rPr lang="en-US" sz="2800" b="0" dirty="0">
                          <a:solidFill>
                            <a:schemeClr val="tx1"/>
                          </a:solidFill>
                          <a:effectLst/>
                          <a:latin typeface="+mj-lt"/>
                        </a:rPr>
                        <a:t> </a:t>
                      </a:r>
                      <a:r>
                        <a:rPr lang="en-US" sz="2800" b="0" dirty="0" err="1">
                          <a:solidFill>
                            <a:schemeClr val="tx1"/>
                          </a:solidFill>
                          <a:effectLst/>
                          <a:latin typeface="+mj-lt"/>
                        </a:rPr>
                        <a:t>chức</a:t>
                      </a:r>
                      <a:r>
                        <a:rPr lang="en-US" sz="2800" b="0" dirty="0">
                          <a:solidFill>
                            <a:schemeClr val="tx1"/>
                          </a:solidFill>
                          <a:effectLst/>
                          <a:latin typeface="+mj-lt"/>
                        </a:rPr>
                        <a:t> Y </a:t>
                      </a:r>
                      <a:r>
                        <a:rPr lang="en-US" sz="2800" b="0" dirty="0" err="1">
                          <a:solidFill>
                            <a:schemeClr val="tx1"/>
                          </a:solidFill>
                          <a:effectLst/>
                          <a:latin typeface="+mj-lt"/>
                        </a:rPr>
                        <a:t>tế</a:t>
                      </a:r>
                      <a:r>
                        <a:rPr lang="en-US" sz="2800" b="0" dirty="0">
                          <a:solidFill>
                            <a:schemeClr val="tx1"/>
                          </a:solidFill>
                          <a:effectLst/>
                          <a:latin typeface="+mj-lt"/>
                        </a:rPr>
                        <a:t> </a:t>
                      </a:r>
                      <a:r>
                        <a:rPr lang="en-US" sz="2800" b="0" dirty="0" err="1">
                          <a:solidFill>
                            <a:schemeClr val="tx1"/>
                          </a:solidFill>
                          <a:effectLst/>
                          <a:latin typeface="+mj-lt"/>
                        </a:rPr>
                        <a:t>Thế</a:t>
                      </a:r>
                      <a:r>
                        <a:rPr lang="en-US" sz="2800" b="0" dirty="0">
                          <a:solidFill>
                            <a:schemeClr val="tx1"/>
                          </a:solidFill>
                          <a:effectLst/>
                          <a:latin typeface="+mj-lt"/>
                        </a:rPr>
                        <a:t> </a:t>
                      </a:r>
                      <a:r>
                        <a:rPr lang="en-US" sz="2800" b="0" dirty="0" err="1">
                          <a:solidFill>
                            <a:schemeClr val="tx1"/>
                          </a:solidFill>
                          <a:effectLst/>
                          <a:latin typeface="+mj-lt"/>
                        </a:rPr>
                        <a:t>giới</a:t>
                      </a:r>
                      <a:endParaRPr lang="en-US" sz="2800" b="0" dirty="0">
                        <a:solidFill>
                          <a:schemeClr val="tx1"/>
                        </a:solidFill>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2800" b="0" dirty="0">
                        <a:solidFill>
                          <a:schemeClr val="tx1"/>
                        </a:solidFill>
                        <a:effectLst/>
                        <a:latin typeface="+mj-lt"/>
                        <a:cs typeface="Times New Roman" panose="02020603050405020304" pitchFamily="18" charset="0"/>
                      </a:endParaRPr>
                    </a:p>
                  </a:txBody>
                  <a:tcPr marL="4361" marR="4361" marT="4361" marB="4361" anchor="ctr">
                    <a:lnL>
                      <a:noFill/>
                    </a:lnL>
                    <a:lnR>
                      <a:noFill/>
                    </a:lnR>
                    <a:lnT>
                      <a:noFill/>
                    </a:lnT>
                    <a:lnB>
                      <a:noFill/>
                    </a:lnB>
                    <a:solidFill>
                      <a:srgbClr val="FFFF00"/>
                    </a:solidFill>
                  </a:tcPr>
                </a:tc>
                <a:extLst>
                  <a:ext uri="{0D108BD9-81ED-4DB2-BD59-A6C34878D82A}">
                    <a16:rowId xmlns:a16="http://schemas.microsoft.com/office/drawing/2014/main" val="10010"/>
                  </a:ext>
                </a:extLst>
              </a:tr>
            </a:tbl>
          </a:graphicData>
        </a:graphic>
      </p:graphicFrame>
      <p:sp>
        <p:nvSpPr>
          <p:cNvPr id="7" name="Rectangle 1"/>
          <p:cNvSpPr>
            <a:spLocks noChangeArrowheads="1"/>
          </p:cNvSpPr>
          <p:nvPr/>
        </p:nvSpPr>
        <p:spPr bwMode="auto">
          <a:xfrm>
            <a:off x="4027488" y="1537157"/>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 name="Rectangle 1"/>
          <p:cNvSpPr/>
          <p:nvPr/>
        </p:nvSpPr>
        <p:spPr>
          <a:xfrm>
            <a:off x="2133600" y="533400"/>
            <a:ext cx="68580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2"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88" y="381000"/>
            <a:ext cx="512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50" name="Rectangle 10"/>
          <p:cNvSpPr>
            <a:spLocks noChangeArrowheads="1"/>
          </p:cNvSpPr>
          <p:nvPr/>
        </p:nvSpPr>
        <p:spPr bwMode="auto">
          <a:xfrm>
            <a:off x="2743200" y="23208"/>
            <a:ext cx="4675909" cy="523220"/>
          </a:xfrm>
          <a:prstGeom prst="rect">
            <a:avLst/>
          </a:prstGeom>
          <a:noFill/>
          <a:ln w="9525">
            <a:solidFill>
              <a:schemeClr val="bg1"/>
            </a:solidFill>
            <a:miter lim="800000"/>
          </a:ln>
          <a:effectLst/>
        </p:spPr>
        <p:txBody>
          <a:bodyPr wrap="square">
            <a:spAutoFit/>
          </a:bodyPr>
          <a:lstStyle/>
          <a:p>
            <a:pPr>
              <a:buFont typeface="Wingdings" panose="05000000000000000000" pitchFamily="2" charset="2"/>
              <a:buChar char="F"/>
              <a:defRPr/>
            </a:pPr>
            <a:r>
              <a:rPr lang="en-US" sz="2800" b="1" i="1" dirty="0" err="1">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Thảo</a:t>
            </a:r>
            <a:r>
              <a:rPr lang="en-US" sz="2800" b="1" i="1" dirty="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dirty="0" err="1">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luận</a:t>
            </a:r>
            <a:r>
              <a:rPr lang="en-US" sz="2800" b="1" i="1" dirty="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i="1" dirty="0" err="1">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nhóm</a:t>
            </a:r>
            <a:r>
              <a:rPr lang="en-US" sz="2800" b="1" i="1" dirty="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5 </a:t>
            </a:r>
            <a:r>
              <a:rPr lang="en-US" sz="2800" b="1" i="1" dirty="0" err="1">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phút</a:t>
            </a:r>
            <a:endParaRPr lang="en-US" sz="2800" b="1" i="1" dirty="0">
              <a:solidFill>
                <a:srgbClr val="3333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274" name="Text Box 11"/>
          <p:cNvSpPr txBox="1">
            <a:spLocks noChangeArrowheads="1"/>
          </p:cNvSpPr>
          <p:nvPr/>
        </p:nvSpPr>
        <p:spPr bwMode="auto">
          <a:xfrm>
            <a:off x="0" y="1439863"/>
            <a:ext cx="44958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ts val="400"/>
              </a:spcBef>
              <a:buClr>
                <a:schemeClr val="accent1"/>
              </a:buClr>
              <a:buSzPct val="68000"/>
              <a:buFont typeface="Wingdings 3" panose="05040102010807070707" pitchFamily="18" charset="2"/>
              <a:buNone/>
            </a:pPr>
            <a:endParaRPr lang="en-US">
              <a:latin typeface=".VnTime" panose="020B7200000000000000" pitchFamily="34" charset="0"/>
            </a:endParaRPr>
          </a:p>
          <a:p>
            <a:pPr eaLnBrk="1" hangingPunct="1">
              <a:spcBef>
                <a:spcPct val="50000"/>
              </a:spcBef>
            </a:pPr>
            <a:endParaRPr lang="en-US">
              <a:latin typeface=".VnTime" panose="020B7200000000000000" pitchFamily="34" charset="0"/>
            </a:endParaRPr>
          </a:p>
        </p:txBody>
      </p:sp>
      <p:sp>
        <p:nvSpPr>
          <p:cNvPr id="11275" name="Text Box 12"/>
          <p:cNvSpPr txBox="1">
            <a:spLocks noChangeArrowheads="1"/>
          </p:cNvSpPr>
          <p:nvPr/>
        </p:nvSpPr>
        <p:spPr bwMode="auto">
          <a:xfrm>
            <a:off x="533400" y="2971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atin typeface=".VnTime" panose="020B7200000000000000" pitchFamily="34" charset="0"/>
            </a:endParaRPr>
          </a:p>
        </p:txBody>
      </p:sp>
      <p:sp>
        <p:nvSpPr>
          <p:cNvPr id="11276" name="Text Box 13"/>
          <p:cNvSpPr txBox="1">
            <a:spLocks noChangeArrowheads="1"/>
          </p:cNvSpPr>
          <p:nvPr/>
        </p:nvSpPr>
        <p:spPr bwMode="auto">
          <a:xfrm>
            <a:off x="2438400" y="10668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2000" b="1" i="1">
              <a:solidFill>
                <a:srgbClr val="3333FF"/>
              </a:solidFill>
            </a:endParaRPr>
          </a:p>
        </p:txBody>
      </p:sp>
      <p:sp>
        <p:nvSpPr>
          <p:cNvPr id="11277" name="Text Box 14"/>
          <p:cNvSpPr txBox="1">
            <a:spLocks noChangeArrowheads="1"/>
          </p:cNvSpPr>
          <p:nvPr/>
        </p:nvSpPr>
        <p:spPr bwMode="auto">
          <a:xfrm>
            <a:off x="0" y="1600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000099"/>
                </a:solidFill>
              </a:rPr>
              <a:t> </a:t>
            </a:r>
            <a:endParaRPr lang="en-US" b="1" u="sng">
              <a:solidFill>
                <a:srgbClr val="000099"/>
              </a:solidFill>
            </a:endParaRPr>
          </a:p>
        </p:txBody>
      </p:sp>
      <p:sp>
        <p:nvSpPr>
          <p:cNvPr id="11278" name="Text Box 15"/>
          <p:cNvSpPr txBox="1">
            <a:spLocks noChangeArrowheads="1"/>
          </p:cNvSpPr>
          <p:nvPr/>
        </p:nvSpPr>
        <p:spPr bwMode="auto">
          <a:xfrm>
            <a:off x="0" y="1981200"/>
            <a:ext cx="4495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200"/>
              <a:t> </a:t>
            </a:r>
            <a:endParaRPr lang="en-US" sz="2200" u="sng">
              <a:solidFill>
                <a:srgbClr val="000099"/>
              </a:solidFill>
            </a:endParaRPr>
          </a:p>
        </p:txBody>
      </p:sp>
      <p:sp>
        <p:nvSpPr>
          <p:cNvPr id="11279" name="Text Box 16"/>
          <p:cNvSpPr txBox="1">
            <a:spLocks noChangeArrowheads="1"/>
          </p:cNvSpPr>
          <p:nvPr/>
        </p:nvSpPr>
        <p:spPr bwMode="auto">
          <a:xfrm>
            <a:off x="0" y="4106863"/>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p>
        </p:txBody>
      </p:sp>
      <p:graphicFrame>
        <p:nvGraphicFramePr>
          <p:cNvPr id="240672" name="Group 32"/>
          <p:cNvGraphicFramePr>
            <a:graphicFrameLocks noGrp="1"/>
          </p:cNvGraphicFramePr>
          <p:nvPr>
            <p:extLst>
              <p:ext uri="{D42A27DB-BD31-4B8C-83A1-F6EECF244321}">
                <p14:modId xmlns:p14="http://schemas.microsoft.com/office/powerpoint/2010/main" val="332951197"/>
              </p:ext>
            </p:extLst>
          </p:nvPr>
        </p:nvGraphicFramePr>
        <p:xfrm>
          <a:off x="327351" y="838200"/>
          <a:ext cx="8534400" cy="5767077"/>
        </p:xfrm>
        <a:graphic>
          <a:graphicData uri="http://schemas.openxmlformats.org/drawingml/2006/table">
            <a:tbl>
              <a:tblPr/>
              <a:tblGrid>
                <a:gridCol w="1447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876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hữu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tộc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Trình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hiểu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mối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hệ</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VN-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VN –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Campuchia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VN- Cuba.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288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hệ</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hữu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tộc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như</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nào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phát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triển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toàn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288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sách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ngoại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Đảng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thể</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hiện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hữu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như</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nào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Nguyên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tắc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sách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đối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ngoại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555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Tổ</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để</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thể</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hiện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hữu</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nghị</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tộc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thế</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Cho VD.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BD205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5105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943600"/>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0375" y="-27940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46520" y="842665"/>
            <a:ext cx="6241618" cy="461665"/>
          </a:xfrm>
          <a:prstGeom prst="rect">
            <a:avLst/>
          </a:prstGeom>
          <a:noFill/>
        </p:spPr>
        <p:txBody>
          <a:bodyPr wrap="square" rtlCol="0">
            <a:spAutoFit/>
          </a:bodyPr>
          <a:lstStyle/>
          <a:p>
            <a:pPr algn="just"/>
            <a:r>
              <a:rPr lang="en-US" sz="2400" dirty="0"/>
              <a:t>1. </a:t>
            </a:r>
            <a:r>
              <a:rPr lang="en-US" sz="2400" dirty="0" err="1"/>
              <a:t>Tình</a:t>
            </a:r>
            <a:r>
              <a:rPr lang="en-US" sz="2400" dirty="0"/>
              <a:t> </a:t>
            </a:r>
            <a:r>
              <a:rPr lang="en-US" sz="2400" dirty="0" err="1"/>
              <a:t>hữu</a:t>
            </a:r>
            <a:r>
              <a:rPr lang="en-US" sz="2400" dirty="0"/>
              <a:t> </a:t>
            </a:r>
            <a:r>
              <a:rPr lang="en-US" sz="2400" dirty="0" err="1"/>
              <a:t>nghị</a:t>
            </a:r>
            <a:r>
              <a:rPr lang="en-US" sz="2400" dirty="0"/>
              <a:t> </a:t>
            </a:r>
            <a:r>
              <a:rPr lang="en-US" sz="2400" dirty="0" err="1"/>
              <a:t>giữa</a:t>
            </a:r>
            <a:r>
              <a:rPr lang="en-US" sz="2400" dirty="0"/>
              <a:t> </a:t>
            </a:r>
            <a:r>
              <a:rPr lang="en-US" sz="2400" dirty="0" err="1"/>
              <a:t>các</a:t>
            </a:r>
            <a:r>
              <a:rPr lang="en-US" sz="2400" dirty="0"/>
              <a:t> </a:t>
            </a:r>
            <a:r>
              <a:rPr lang="en-US" sz="2400" dirty="0" err="1"/>
              <a:t>dân</a:t>
            </a:r>
            <a:r>
              <a:rPr lang="en-US" sz="2400" dirty="0"/>
              <a:t> </a:t>
            </a:r>
            <a:r>
              <a:rPr lang="en-US" sz="2400" dirty="0" err="1"/>
              <a:t>tộc</a:t>
            </a:r>
            <a:r>
              <a:rPr lang="en-US" sz="2400" dirty="0"/>
              <a:t> </a:t>
            </a:r>
            <a:r>
              <a:rPr lang="en-US" sz="2400" dirty="0" err="1"/>
              <a:t>trên</a:t>
            </a:r>
            <a:r>
              <a:rPr lang="en-US" sz="2400" dirty="0"/>
              <a:t> </a:t>
            </a:r>
            <a:r>
              <a:rPr lang="en-US" sz="2400" dirty="0" err="1"/>
              <a:t>thế</a:t>
            </a:r>
            <a:r>
              <a:rPr lang="en-US" sz="2400" dirty="0"/>
              <a:t> </a:t>
            </a:r>
            <a:r>
              <a:rPr lang="en-US" sz="2400" dirty="0" err="1"/>
              <a:t>giới</a:t>
            </a:r>
            <a:r>
              <a:rPr lang="en-US" sz="2400" dirty="0"/>
              <a:t>:</a:t>
            </a:r>
          </a:p>
        </p:txBody>
      </p:sp>
      <p:sp>
        <p:nvSpPr>
          <p:cNvPr id="3" name="TextBox 2"/>
          <p:cNvSpPr txBox="1"/>
          <p:nvPr/>
        </p:nvSpPr>
        <p:spPr>
          <a:xfrm>
            <a:off x="149834" y="1290935"/>
            <a:ext cx="8963026" cy="1569660"/>
          </a:xfrm>
          <a:prstGeom prst="rect">
            <a:avLst/>
          </a:prstGeom>
          <a:noFill/>
        </p:spPr>
        <p:txBody>
          <a:bodyPr wrap="square" rtlCol="0">
            <a:spAutoFit/>
          </a:bodyPr>
          <a:lstStyle/>
          <a:p>
            <a:pPr algn="just"/>
            <a:r>
              <a:rPr lang="en-US" sz="2400" dirty="0" err="1"/>
              <a:t>Là</a:t>
            </a:r>
            <a:r>
              <a:rPr lang="en-US" sz="2400" dirty="0"/>
              <a:t> </a:t>
            </a:r>
            <a:r>
              <a:rPr lang="en-US" sz="2400" dirty="0" err="1"/>
              <a:t>quan</a:t>
            </a:r>
            <a:r>
              <a:rPr lang="en-US" sz="2400" dirty="0"/>
              <a:t> </a:t>
            </a:r>
            <a:r>
              <a:rPr lang="en-US" sz="2400" dirty="0" err="1"/>
              <a:t>hệ</a:t>
            </a:r>
            <a:r>
              <a:rPr lang="en-US" sz="2400" dirty="0"/>
              <a:t> </a:t>
            </a:r>
            <a:r>
              <a:rPr lang="en-US" sz="2400" dirty="0" err="1"/>
              <a:t>bạn</a:t>
            </a:r>
            <a:r>
              <a:rPr lang="en-US" sz="2400" dirty="0"/>
              <a:t> </a:t>
            </a:r>
            <a:r>
              <a:rPr lang="en-US" sz="2400" dirty="0" err="1"/>
              <a:t>bè</a:t>
            </a:r>
            <a:r>
              <a:rPr lang="en-US" sz="2400" dirty="0"/>
              <a:t> </a:t>
            </a:r>
            <a:r>
              <a:rPr lang="en-US" sz="2400" dirty="0" err="1"/>
              <a:t>thân</a:t>
            </a:r>
            <a:r>
              <a:rPr lang="en-US" sz="2400" dirty="0"/>
              <a:t> </a:t>
            </a:r>
            <a:r>
              <a:rPr lang="en-US" sz="2400" dirty="0" err="1"/>
              <a:t>thiện</a:t>
            </a:r>
            <a:r>
              <a:rPr lang="en-US" sz="2400" dirty="0"/>
              <a:t> </a:t>
            </a:r>
            <a:r>
              <a:rPr lang="en-US" sz="2400" dirty="0" err="1"/>
              <a:t>giữa</a:t>
            </a:r>
            <a:r>
              <a:rPr lang="en-US" sz="2400" dirty="0"/>
              <a:t> </a:t>
            </a:r>
            <a:r>
              <a:rPr lang="en-US" sz="2400" dirty="0" err="1"/>
              <a:t>nước</a:t>
            </a:r>
            <a:r>
              <a:rPr lang="en-US" sz="2400" dirty="0"/>
              <a:t> </a:t>
            </a:r>
            <a:r>
              <a:rPr lang="en-US" sz="2400" dirty="0" err="1"/>
              <a:t>này</a:t>
            </a:r>
            <a:r>
              <a:rPr lang="en-US" sz="2400" dirty="0"/>
              <a:t> </a:t>
            </a:r>
            <a:r>
              <a:rPr lang="en-US" sz="2400" dirty="0" err="1"/>
              <a:t>với</a:t>
            </a:r>
            <a:r>
              <a:rPr lang="en-US" sz="2400" dirty="0"/>
              <a:t> </a:t>
            </a:r>
            <a:r>
              <a:rPr lang="en-US" sz="2400" dirty="0" err="1"/>
              <a:t>nước</a:t>
            </a:r>
            <a:r>
              <a:rPr lang="en-US" sz="2400" dirty="0"/>
              <a:t> </a:t>
            </a:r>
            <a:r>
              <a:rPr lang="en-US" sz="2400" dirty="0" err="1"/>
              <a:t>khác</a:t>
            </a:r>
            <a:endParaRPr lang="en-US" sz="2400" dirty="0"/>
          </a:p>
          <a:p>
            <a:pPr algn="just"/>
            <a:r>
              <a:rPr lang="en-US" sz="2400" dirty="0"/>
              <a:t>VD: VN – </a:t>
            </a:r>
            <a:r>
              <a:rPr lang="en-US" sz="2400" dirty="0" err="1"/>
              <a:t>Lào</a:t>
            </a:r>
            <a:r>
              <a:rPr lang="en-US" sz="2400" dirty="0"/>
              <a:t>; </a:t>
            </a:r>
          </a:p>
          <a:p>
            <a:pPr algn="just"/>
            <a:r>
              <a:rPr lang="en-US" sz="2400" dirty="0"/>
              <a:t>VN – Cu </a:t>
            </a:r>
            <a:r>
              <a:rPr lang="en-US" sz="2400" dirty="0" err="1"/>
              <a:t>ba</a:t>
            </a:r>
            <a:endParaRPr lang="en-US" sz="2400" dirty="0"/>
          </a:p>
          <a:p>
            <a:pPr algn="just"/>
            <a:r>
              <a:rPr lang="en-US" sz="2400" dirty="0"/>
              <a:t>VN –  Cam-</a:t>
            </a:r>
            <a:r>
              <a:rPr lang="en-US" sz="2400" dirty="0" err="1"/>
              <a:t>pu</a:t>
            </a:r>
            <a:r>
              <a:rPr lang="en-US" sz="2400" dirty="0"/>
              <a:t>-chia</a:t>
            </a:r>
          </a:p>
        </p:txBody>
      </p:sp>
    </p:spTree>
    <p:extLst>
      <p:ext uri="{BB962C8B-B14F-4D97-AF65-F5344CB8AC3E}">
        <p14:creationId xmlns:p14="http://schemas.microsoft.com/office/powerpoint/2010/main" val="3993943657"/>
      </p:ext>
    </p:extLst>
  </p:cSld>
  <p:clrMapOvr>
    <a:masterClrMapping/>
  </p:clrMapOvr>
  <p:transition>
    <p:strip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8021"/>
            <a:ext cx="4191000" cy="31090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1" y="76200"/>
            <a:ext cx="4444999" cy="30609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52" y="3137110"/>
            <a:ext cx="4368800" cy="356849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300" y="3137110"/>
            <a:ext cx="4381500" cy="3568490"/>
          </a:xfrm>
          <a:prstGeom prst="rect">
            <a:avLst/>
          </a:prstGeom>
        </p:spPr>
      </p:pic>
    </p:spTree>
    <p:extLst>
      <p:ext uri="{BB962C8B-B14F-4D97-AF65-F5344CB8AC3E}">
        <p14:creationId xmlns:p14="http://schemas.microsoft.com/office/powerpoint/2010/main" val="2856394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1905</Words>
  <Application>Microsoft Office PowerPoint</Application>
  <PresentationFormat>On-screen Show (4:3)</PresentationFormat>
  <Paragraphs>158</Paragraphs>
  <Slides>25</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.VnTime</vt: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TÌNH HỮU NGHỊ GIỮA CÁC DÂN TỘC TRÊN THẾ GIỚI</dc:title>
  <dc:creator>admin</dc:creator>
  <cp:lastModifiedBy>HP</cp:lastModifiedBy>
  <cp:revision>78</cp:revision>
  <dcterms:created xsi:type="dcterms:W3CDTF">2018-09-08T06:37:00Z</dcterms:created>
  <dcterms:modified xsi:type="dcterms:W3CDTF">2022-07-19T03:43:04Z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2829C4D95CF24CD5BB1268BBA11D0924</vt:lpwstr>
  </property>
  <property fmtid="{D5CDD505-2E9C-101B-9397-08002B2CF9AE}" pid="3" name="KSOProductBuildVer">
    <vt:lpwstr>1033-11.2.0.10351</vt:lpwstr>
  </property>
</Properties>
</file>