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3" r:id="rId2"/>
    <p:sldId id="319" r:id="rId3"/>
    <p:sldId id="323" r:id="rId4"/>
    <p:sldId id="329" r:id="rId5"/>
    <p:sldId id="332" r:id="rId6"/>
    <p:sldId id="330" r:id="rId7"/>
    <p:sldId id="333" r:id="rId8"/>
    <p:sldId id="342" r:id="rId9"/>
    <p:sldId id="331" r:id="rId10"/>
    <p:sldId id="334" r:id="rId11"/>
    <p:sldId id="328" r:id="rId12"/>
    <p:sldId id="336" r:id="rId13"/>
    <p:sldId id="340" r:id="rId14"/>
    <p:sldId id="337" r:id="rId15"/>
    <p:sldId id="339" r:id="rId16"/>
    <p:sldId id="320" r:id="rId17"/>
    <p:sldId id="344" r:id="rId18"/>
    <p:sldId id="321" r:id="rId19"/>
    <p:sldId id="32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99"/>
    <a:srgbClr val="66FF33"/>
    <a:srgbClr val="4DDA00"/>
    <a:srgbClr val="99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57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76400"/>
            <a:ext cx="5592233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63989"/>
            <a:ext cx="5592233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5BA16A-B0ED-47A3-91F3-308411AD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DCCE324-5B29-414C-B801-EC18D619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723498-7C5C-482B-B50E-CAA44CDE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D56F9-EDCA-48A8-9511-86016BC29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45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6C361D-D3F9-0A4A-BB29-CB7AFF411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48" y="572558"/>
            <a:ext cx="5046717" cy="2856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733D60-FAA9-2163-337D-6BB8727DB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7" y="4787900"/>
            <a:ext cx="1954286" cy="1465714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8BEDE42-CAB9-CDBF-14C7-198A53FD95B9}"/>
              </a:ext>
            </a:extLst>
          </p:cNvPr>
          <p:cNvSpPr/>
          <p:nvPr/>
        </p:nvSpPr>
        <p:spPr>
          <a:xfrm>
            <a:off x="-288074" y="306039"/>
            <a:ext cx="7625577" cy="3903134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 sz="3200" b="1"/>
              <a:t>1/ Theo em, bức tranh bên cạnh đề cập đến vấn đề gì?</a:t>
            </a:r>
          </a:p>
          <a:p>
            <a:pPr algn="ctr"/>
            <a:r>
              <a:rPr lang="en-US" sz="3200" b="1"/>
              <a:t>2/ Vấn đề đó xảy ra ở đâu?</a:t>
            </a:r>
          </a:p>
          <a:p>
            <a:pPr algn="ctr"/>
            <a:r>
              <a:rPr lang="en-US" sz="3200" b="1"/>
              <a:t>3/Vấn đề đó ảnh hưởng đến sự phát triển kinh tế- xã hội ở khu vực đó như thế nào?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3DF746-E5DB-B7E4-44EC-3D0FF5DC2F72}"/>
              </a:ext>
            </a:extLst>
          </p:cNvPr>
          <p:cNvSpPr/>
          <p:nvPr/>
        </p:nvSpPr>
        <p:spPr>
          <a:xfrm>
            <a:off x="5597912" y="4787900"/>
            <a:ext cx="6400800" cy="16352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Quan sát hình ảnh trên </a:t>
            </a:r>
          </a:p>
          <a:p>
            <a:pPr algn="ctr"/>
            <a:r>
              <a:rPr lang="en-US" sz="3600" b="1"/>
              <a:t>và 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20620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96948" y="1659985"/>
            <a:ext cx="1174652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* </a:t>
            </a:r>
            <a:r>
              <a:rPr lang="pt-BR" sz="2800" b="1">
                <a:solidFill>
                  <a:srgbClr val="002060"/>
                </a:solidFill>
              </a:rPr>
              <a:t>Cơ cấu dân số: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>
                <a:solidFill>
                  <a:srgbClr val="002060"/>
                </a:solidFill>
              </a:rPr>
              <a:t>- Cơ cấu dân số trẻ: nhóm 0 - 14 tuổi đang có xu hướng giảm, nhóm từ 65 tuổi trở lên tăng.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>
                <a:solidFill>
                  <a:srgbClr val="002060"/>
                </a:solidFill>
              </a:rPr>
              <a:t>- Một số nước đang có xu hướng già hóa: Nhật Bản, Hàn Quốc, Trung Quốc...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>
                <a:solidFill>
                  <a:srgbClr val="002060"/>
                </a:solidFill>
              </a:rPr>
              <a:t>- Tỉ lệ nam cao hơn tỉ lệ nữ trong tổng số dân.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595" y="805937"/>
            <a:ext cx="431406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a. Qui mô và cơ cấu dân số</a:t>
            </a:r>
            <a:endParaRPr lang="en-US" sz="2800" u="sng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16192" y="2147679"/>
            <a:ext cx="11066097" cy="1214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*Dân số đông, tăng nhanh và cơ cấu dân số trẻ ảnh hưởng đến phát triển kinh tế - xã hội ở châu Á như thế nào?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729935"/>
            <a:ext cx="1000545" cy="1086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595" y="805937"/>
            <a:ext cx="431406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a. Qui mô và cơ cấu dân số</a:t>
            </a:r>
            <a:endParaRPr lang="en-US" sz="2800" u="sng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op-tac-lao-dong-12">
            <a:extLst>
              <a:ext uri="{FF2B5EF4-FFF2-40B4-BE49-F238E27FC236}">
                <a16:creationId xmlns:a16="http://schemas.microsoft.com/office/drawing/2014/main" id="{556699F0-43EF-496C-8926-E1D6E3F58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90" y="0"/>
            <a:ext cx="5860173" cy="357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xuat-khau-lao-dong">
            <a:extLst>
              <a:ext uri="{FF2B5EF4-FFF2-40B4-BE49-F238E27FC236}">
                <a16:creationId xmlns:a16="http://schemas.microsoft.com/office/drawing/2014/main" id="{F595F202-0C85-449C-9081-6A872D21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3" y="3530992"/>
            <a:ext cx="5818076" cy="329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8">
            <a:extLst>
              <a:ext uri="{FF2B5EF4-FFF2-40B4-BE49-F238E27FC236}">
                <a16:creationId xmlns:a16="http://schemas.microsoft.com/office/drawing/2014/main" id="{26487427-B7B9-46FA-9E2B-9FBD646A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5" y="6423596"/>
            <a:ext cx="3352800" cy="4058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Nguồn lao động dồi dào.</a:t>
            </a:r>
          </a:p>
        </p:txBody>
      </p:sp>
      <p:pic>
        <p:nvPicPr>
          <p:cNvPr id="12295" name="Picture 6" descr="4_6">
            <a:extLst>
              <a:ext uri="{FF2B5EF4-FFF2-40B4-BE49-F238E27FC236}">
                <a16:creationId xmlns:a16="http://schemas.microsoft.com/office/drawing/2014/main" id="{7EAEF609-DACD-42A8-9B20-C687A19D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08" y="1878"/>
            <a:ext cx="6309992" cy="682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26487427-B7B9-46FA-9E2B-9FBD646A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76" y="6452171"/>
            <a:ext cx="4250516" cy="4058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Thị trường tiêu thụ rộng lớn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595" y="805937"/>
            <a:ext cx="431406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a. Qui mô và cơ cấu dân số</a:t>
            </a:r>
            <a:endParaRPr lang="en-US" sz="2800" u="sng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6952" y="1674053"/>
            <a:ext cx="990687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* Ảnh hưởng: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+ Nguồn lao động dồi dào, thị trường tiêu thụ hàng hoá rộng lớn.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+ Khó khăn: áp lực giải quyết về việc làm, giáo dục, y tế...</a:t>
            </a:r>
            <a:endParaRPr kumimoji="0" lang="pt-BR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Kết quả hình ảnh cho hinh anh nha o chuot o An do">
            <a:extLst>
              <a:ext uri="{FF2B5EF4-FFF2-40B4-BE49-F238E27FC236}">
                <a16:creationId xmlns:a16="http://schemas.microsoft.com/office/drawing/2014/main" id="{A2A6B7ED-86C2-4859-BF52-A1AD8D5A5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75716" cy="35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5" name="Picture 3" descr="20140925-chay-viec-mat-tien-ma-van-that-nghiep-2">
            <a:extLst>
              <a:ext uri="{FF2B5EF4-FFF2-40B4-BE49-F238E27FC236}">
                <a16:creationId xmlns:a16="http://schemas.microsoft.com/office/drawing/2014/main" id="{162BD4D2-DEDA-47D6-A4D6-C76BE6C1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2292"/>
            <a:ext cx="6095997" cy="33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6" name="Picture 4" descr="Kết quả hình ảnh cho hinh anh nha o chuot o An do">
            <a:extLst>
              <a:ext uri="{FF2B5EF4-FFF2-40B4-BE49-F238E27FC236}">
                <a16:creationId xmlns:a16="http://schemas.microsoft.com/office/drawing/2014/main" id="{2345C832-973F-4058-ACFC-C96A984F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4" y="0"/>
            <a:ext cx="6002215" cy="35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9" name="Picture 7" descr="a1-1435198724_660x0">
            <a:extLst>
              <a:ext uri="{FF2B5EF4-FFF2-40B4-BE49-F238E27FC236}">
                <a16:creationId xmlns:a16="http://schemas.microsoft.com/office/drawing/2014/main" id="{6FE68B58-C5D1-439B-B1E4-8457EC7B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18" y="3552291"/>
            <a:ext cx="6016282" cy="330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16192" y="2104137"/>
            <a:ext cx="5937865" cy="165506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 *Kể tên các chủng tộc ở châu Á. </a:t>
            </a:r>
            <a:r>
              <a:rPr lang="en-US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Mỗi c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hủng tộc sống chủ yếu ở khu vực nào</a:t>
            </a:r>
            <a:r>
              <a:rPr lang="en-US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28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686393"/>
            <a:ext cx="1000545" cy="10866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1054" y="1700089"/>
            <a:ext cx="9783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pt-BR" sz="2800" b="1"/>
              <a:t> Chủng tộc đa dạng: Môn-gô-lô-it, Ơ-rô-pê-ô-it, Ô-xtra-lô-it.</a:t>
            </a:r>
            <a:endParaRPr lang="en-US" sz="2800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E6F27-0656-43CB-AF35-913C500B8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17" t="22815" r="34749" b="18815"/>
          <a:stretch/>
        </p:blipFill>
        <p:spPr>
          <a:xfrm>
            <a:off x="6414852" y="1021502"/>
            <a:ext cx="5646359" cy="573367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14865" y="6358604"/>
            <a:ext cx="566459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Lược đồ phân bố các chủng tộc ở châu Á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08938" y="3150275"/>
            <a:ext cx="5930605" cy="12753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 *Phần lớn dân cư Việt Nam thuộc chủng tộc nào?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-7254" y="2662191"/>
            <a:ext cx="1000545" cy="1086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ED0DAC-0DC7-4E85-A729-992B6B155230}"/>
              </a:ext>
            </a:extLst>
          </p:cNvPr>
          <p:cNvSpPr txBox="1"/>
          <p:nvPr/>
        </p:nvSpPr>
        <p:spPr>
          <a:xfrm>
            <a:off x="111931" y="2816372"/>
            <a:ext cx="5915643" cy="122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600" b="1">
                <a:solidFill>
                  <a:srgbClr val="00B050"/>
                </a:solidFill>
              </a:rPr>
              <a:t>Chủng tộc Ơ-rô-pê-ô-it:</a:t>
            </a:r>
            <a:r>
              <a:rPr lang="en-US" sz="2600" b="1">
                <a:solidFill>
                  <a:srgbClr val="00B050"/>
                </a:solidFill>
              </a:rPr>
              <a:t> </a:t>
            </a:r>
            <a:r>
              <a:rPr lang="vi-VN" sz="2600" b="1">
                <a:solidFill>
                  <a:srgbClr val="00B050"/>
                </a:solidFill>
              </a:rPr>
              <a:t>Nam Á, Trung Á, Tây Nam Á</a:t>
            </a:r>
            <a:endParaRPr lang="en-US" sz="2600" b="1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C3BCD-AD9D-4B3A-AC39-9E65A2EA0854}"/>
              </a:ext>
            </a:extLst>
          </p:cNvPr>
          <p:cNvSpPr txBox="1"/>
          <p:nvPr/>
        </p:nvSpPr>
        <p:spPr>
          <a:xfrm>
            <a:off x="209505" y="1657488"/>
            <a:ext cx="5915643" cy="122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600" b="1">
                <a:solidFill>
                  <a:srgbClr val="00B050"/>
                </a:solidFill>
              </a:rPr>
              <a:t>Chủng tộc Môn-gô- lô-it:</a:t>
            </a:r>
            <a:r>
              <a:rPr lang="en-US" sz="2600" b="1">
                <a:solidFill>
                  <a:srgbClr val="00B050"/>
                </a:solidFill>
              </a:rPr>
              <a:t> </a:t>
            </a:r>
            <a:r>
              <a:rPr lang="vi-VN" sz="2600" b="1">
                <a:solidFill>
                  <a:srgbClr val="00B050"/>
                </a:solidFill>
              </a:rPr>
              <a:t>Bắc Á, Đông Á, Đông Nam Á</a:t>
            </a:r>
            <a:endParaRPr lang="en-US" sz="2600" b="1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9EE16-ABFF-4C25-BFC8-ED42483B094B}"/>
              </a:ext>
            </a:extLst>
          </p:cNvPr>
          <p:cNvSpPr txBox="1"/>
          <p:nvPr/>
        </p:nvSpPr>
        <p:spPr>
          <a:xfrm>
            <a:off x="153230" y="3990224"/>
            <a:ext cx="60084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600" b="1">
                <a:solidFill>
                  <a:srgbClr val="00B050"/>
                </a:solidFill>
              </a:rPr>
              <a:t>Chủng tộc Ô-xtra-lô-it</a:t>
            </a:r>
            <a:r>
              <a:rPr lang="en-US" sz="2600" b="1">
                <a:solidFill>
                  <a:srgbClr val="00B050"/>
                </a:solidFill>
              </a:rPr>
              <a:t>: </a:t>
            </a:r>
            <a:r>
              <a:rPr lang="vi-VN" sz="2600" b="1">
                <a:solidFill>
                  <a:srgbClr val="00B050"/>
                </a:solidFill>
              </a:rPr>
              <a:t>Nam Á, Đông Nam Á</a:t>
            </a:r>
            <a:endParaRPr lang="en-US" sz="2600" b="1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3999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6595" y="763733"/>
            <a:ext cx="431406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a. Qui mô và cơ cấu dân số</a:t>
            </a:r>
            <a:endParaRPr lang="en-US" sz="2800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7" grpId="0"/>
      <p:bldP spid="10" grpId="0" animBg="1"/>
      <p:bldP spid="10" grpId="1" animBg="1"/>
      <p:bldP spid="11" grpId="0" animBg="1"/>
      <p:bldP spid="11" grpId="1" animBg="1"/>
      <p:bldP spid="14" grpId="0"/>
      <p:bldP spid="14" grpId="1"/>
      <p:bldP spid="16" grpId="0"/>
      <p:bldP spid="16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89704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en-US" sz="4700" b="1" u="sng" dirty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8ABB3B-AB14-1D02-C046-94091A12A0CF}"/>
              </a:ext>
            </a:extLst>
          </p:cNvPr>
          <p:cNvSpPr/>
          <p:nvPr/>
        </p:nvSpPr>
        <p:spPr>
          <a:xfrm>
            <a:off x="1639229" y="930960"/>
            <a:ext cx="9311269" cy="841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/>
              <a:t>HỎI NHANH – ĐÁP GỌN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B20D9E-F6DB-E01C-68B2-08F38DA047CF}"/>
              </a:ext>
            </a:extLst>
          </p:cNvPr>
          <p:cNvSpPr/>
          <p:nvPr/>
        </p:nvSpPr>
        <p:spPr>
          <a:xfrm>
            <a:off x="906251" y="2000816"/>
            <a:ext cx="10568354" cy="1148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Trả lời Đúng hoặc Sai các câu hỏi trong vòng 5 giây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F7BD9-CC9F-20A8-41BE-059B898FCAD8}"/>
              </a:ext>
            </a:extLst>
          </p:cNvPr>
          <p:cNvSpPr/>
          <p:nvPr/>
        </p:nvSpPr>
        <p:spPr>
          <a:xfrm>
            <a:off x="1184316" y="3708610"/>
            <a:ext cx="9545444" cy="1148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1/Dân số châu Á giảm nhanh nửa cuối thế kỉ XX? Đúng hay Sai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AAF13B-FAA8-7BAB-C691-F962922CCE01}"/>
              </a:ext>
            </a:extLst>
          </p:cNvPr>
          <p:cNvSpPr/>
          <p:nvPr/>
        </p:nvSpPr>
        <p:spPr>
          <a:xfrm>
            <a:off x="1099538" y="5352752"/>
            <a:ext cx="9545444" cy="1148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2/ Dân số châu Á đông nhất thế giới? Đúng hay Sai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5" grpId="0" animBg="1"/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89704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en-US" sz="4700" b="1" u="sng" dirty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8ABB3B-AB14-1D02-C046-94091A12A0CF}"/>
              </a:ext>
            </a:extLst>
          </p:cNvPr>
          <p:cNvSpPr/>
          <p:nvPr/>
        </p:nvSpPr>
        <p:spPr>
          <a:xfrm>
            <a:off x="1639229" y="930960"/>
            <a:ext cx="9311269" cy="841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/>
              <a:t>HỎI NHANH – ĐÁP GỌN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F7BD9-CC9F-20A8-41BE-059B898FCAD8}"/>
              </a:ext>
            </a:extLst>
          </p:cNvPr>
          <p:cNvSpPr/>
          <p:nvPr/>
        </p:nvSpPr>
        <p:spPr>
          <a:xfrm>
            <a:off x="1322563" y="2280425"/>
            <a:ext cx="9545444" cy="1148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3/Hai quốc gia đông dân nhất châu Á là Trung Quốc và Việt Nam? Đúng hay Sai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AAF13B-FAA8-7BAB-C691-F962922CCE01}"/>
              </a:ext>
            </a:extLst>
          </p:cNvPr>
          <p:cNvSpPr/>
          <p:nvPr/>
        </p:nvSpPr>
        <p:spPr>
          <a:xfrm>
            <a:off x="1322563" y="5542983"/>
            <a:ext cx="9545444" cy="1148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5/Dân số châu Á giảm nhanh nửa cuối thế kỉ XX? Đúng hay Sai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4B0784-8BDC-51E9-ED5D-5CE5B7814914}"/>
              </a:ext>
            </a:extLst>
          </p:cNvPr>
          <p:cNvSpPr/>
          <p:nvPr/>
        </p:nvSpPr>
        <p:spPr>
          <a:xfrm>
            <a:off x="1405054" y="3886199"/>
            <a:ext cx="9545444" cy="1148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4/Dân số châu Á giảm nhanh nửa cuối thế kỉ XX? Đúng hay Sai</a:t>
            </a:r>
          </a:p>
        </p:txBody>
      </p:sp>
    </p:spTree>
    <p:extLst>
      <p:ext uri="{BB962C8B-B14F-4D97-AF65-F5344CB8AC3E}">
        <p14:creationId xmlns:p14="http://schemas.microsoft.com/office/powerpoint/2010/main" val="60662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0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1" y="1498602"/>
            <a:ext cx="11359381" cy="228560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	    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Em hãy thu thập thông tin về dân cư của tỉnh (thành phố) nơi em sinh sống dựa trên một số thông tin gợi ý sau: số dân, mật độ dân số, tỉ suất gia tăng dân số tự nhiên, cơ cấu dân số theo tuổi,...</a:t>
            </a:r>
            <a:endParaRPr lang="en-US" sz="2800" b="1" i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350" y="728354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97551" y="4802309"/>
            <a:ext cx="1577774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:a16="http://schemas.microsoft.com/office/drawing/2014/main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:a16="http://schemas.microsoft.com/office/drawing/2014/main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:a16="http://schemas.microsoft.com/office/drawing/2014/main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:a16="http://schemas.microsoft.com/office/drawing/2014/main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:a16="http://schemas.microsoft.com/office/drawing/2014/main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:a16="http://schemas.microsoft.com/office/drawing/2014/main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:a16="http://schemas.microsoft.com/office/drawing/2014/main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:a16="http://schemas.microsoft.com/office/drawing/2014/main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:a16="http://schemas.microsoft.com/office/drawing/2014/main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:a16="http://schemas.microsoft.com/office/drawing/2014/main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:a16="http://schemas.microsoft.com/office/drawing/2014/main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:a16="http://schemas.microsoft.com/office/drawing/2014/main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:a16="http://schemas.microsoft.com/office/drawing/2014/main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:a16="http://schemas.microsoft.com/office/drawing/2014/main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:a16="http://schemas.microsoft.com/office/drawing/2014/main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/>
          <a:stretch/>
        </p:blipFill>
        <p:spPr>
          <a:xfrm>
            <a:off x="45721" y="5165463"/>
            <a:ext cx="1110039" cy="1692541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:a16="http://schemas.microsoft.com/office/drawing/2014/main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12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553" y="4597881"/>
                <a:ext cx="2071755" cy="207175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7" y="1193800"/>
            <a:ext cx="9707880" cy="271920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6. ĐẶC ĐIỂM DÂN CƯ, 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 HỘI CHÂU Á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431406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a. Qui mô và cơ cấu dân số</a:t>
            </a:r>
            <a:endParaRPr lang="en-US" sz="28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64175" y="2381427"/>
            <a:ext cx="11565228" cy="984881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indent="601118" algn="just"/>
            <a:r>
              <a:rPr lang="en-US" sz="2800" b="1" i="1" u="sng" dirty="0">
                <a:solidFill>
                  <a:srgbClr val="FF0000"/>
                </a:solidFill>
                <a:cs typeface="Tahoma" pitchFamily="34" charset="0"/>
              </a:rPr>
              <a:t>Yêu cầu</a:t>
            </a:r>
            <a:r>
              <a:rPr lang="en-US" sz="2800" b="1" i="1" u="sng">
                <a:solidFill>
                  <a:srgbClr val="FF0000"/>
                </a:solidFill>
                <a:cs typeface="Tahoma" pitchFamily="34" charset="0"/>
              </a:rPr>
              <a:t>:</a:t>
            </a:r>
            <a:r>
              <a:rPr lang="en-US" sz="2800" b="1" i="1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thác thông tin mục </a:t>
            </a:r>
            <a:r>
              <a:rPr lang="en-US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1.a</a:t>
            </a:r>
            <a:r>
              <a:rPr lang="en-US" sz="2800" b="1" i="1">
                <a:solidFill>
                  <a:srgbClr val="0000FF"/>
                </a:solidFill>
              </a:rPr>
              <a:t>, quan sát các bảng sau: tìm hiểu đặc điểm dân cư châu Á.</a:t>
            </a:r>
            <a:endParaRPr lang="en-US" sz="2800" b="1" i="1" dirty="0">
              <a:solidFill>
                <a:srgbClr val="0000FF"/>
              </a:solidFill>
              <a:cs typeface="Tahoma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52527" y="3856878"/>
            <a:ext cx="2876461" cy="25606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300" b="1">
                <a:solidFill>
                  <a:srgbClr val="0070C0"/>
                </a:solidFill>
              </a:rPr>
              <a:t>Nhóm 1,4: </a:t>
            </a:r>
          </a:p>
          <a:p>
            <a:pPr algn="ctr">
              <a:lnSpc>
                <a:spcPct val="120000"/>
              </a:lnSpc>
            </a:pPr>
            <a:r>
              <a:rPr lang="it-IT" sz="3300" b="1">
                <a:solidFill>
                  <a:srgbClr val="0070C0"/>
                </a:solidFill>
              </a:rPr>
              <a:t>Tìm hiểu </a:t>
            </a:r>
          </a:p>
          <a:p>
            <a:pPr algn="ctr">
              <a:lnSpc>
                <a:spcPct val="120000"/>
              </a:lnSpc>
            </a:pPr>
            <a:r>
              <a:rPr lang="it-IT" sz="3300" b="1">
                <a:solidFill>
                  <a:srgbClr val="0070C0"/>
                </a:solidFill>
              </a:rPr>
              <a:t>qui mô dân số của châu Á.</a:t>
            </a:r>
            <a:endParaRPr lang="en-US" sz="3300" b="1">
              <a:solidFill>
                <a:srgbClr val="0070C0"/>
              </a:solidFill>
            </a:endParaRPr>
          </a:p>
        </p:txBody>
      </p:sp>
      <p:sp>
        <p:nvSpPr>
          <p:cNvPr id="19" name="WordArt 5"/>
          <p:cNvSpPr>
            <a:spLocks noChangeArrowheads="1" noChangeShapeType="1" noTextEdit="1"/>
          </p:cNvSpPr>
          <p:nvPr/>
        </p:nvSpPr>
        <p:spPr bwMode="auto">
          <a:xfrm>
            <a:off x="4835215" y="1252063"/>
            <a:ext cx="5098473" cy="861569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3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43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43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452176" y="3847949"/>
            <a:ext cx="2894917" cy="2662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300" b="1">
                <a:solidFill>
                  <a:srgbClr val="FF0000"/>
                </a:solidFill>
              </a:rPr>
              <a:t>Nhóm 3,6: </a:t>
            </a:r>
          </a:p>
          <a:p>
            <a:pPr algn="ctr"/>
            <a:r>
              <a:rPr lang="it-IT" sz="3300" b="1">
                <a:solidFill>
                  <a:srgbClr val="FF0000"/>
                </a:solidFill>
              </a:rPr>
              <a:t>Tìm hiểu cơ cấu dân số theo nhóm tuổi châu Á.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549000" y="3865646"/>
            <a:ext cx="2960913" cy="2662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300" b="1">
                <a:solidFill>
                  <a:srgbClr val="0000FF"/>
                </a:solidFill>
              </a:rPr>
              <a:t>Nhóm 2,5: </a:t>
            </a:r>
          </a:p>
          <a:p>
            <a:pPr algn="ctr"/>
            <a:r>
              <a:rPr lang="it-IT" sz="3300" b="1">
                <a:solidFill>
                  <a:srgbClr val="0000FF"/>
                </a:solidFill>
              </a:rPr>
              <a:t>Tìm hiểu </a:t>
            </a:r>
          </a:p>
          <a:p>
            <a:pPr algn="ctr"/>
            <a:r>
              <a:rPr lang="it-IT" sz="3300" b="1">
                <a:solidFill>
                  <a:srgbClr val="0000FF"/>
                </a:solidFill>
              </a:rPr>
              <a:t>sự gia tăng </a:t>
            </a:r>
          </a:p>
          <a:p>
            <a:pPr algn="ctr"/>
            <a:r>
              <a:rPr lang="it-IT" sz="3300" b="1">
                <a:solidFill>
                  <a:srgbClr val="0000FF"/>
                </a:solidFill>
              </a:rPr>
              <a:t>dân số </a:t>
            </a:r>
          </a:p>
          <a:p>
            <a:pPr algn="ctr"/>
            <a:r>
              <a:rPr lang="it-IT" sz="3300" b="1">
                <a:solidFill>
                  <a:srgbClr val="0000FF"/>
                </a:solidFill>
              </a:rPr>
              <a:t>ở châu Á.</a:t>
            </a:r>
            <a:endParaRPr lang="en-US" sz="33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2" grpId="0" animBg="1"/>
      <p:bldP spid="14" grpId="0" animBg="1"/>
      <p:bldP spid="19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3155" y="1917183"/>
            <a:ext cx="6078833" cy="4580609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cs typeface="Tahoma" pitchFamily="34" charset="0"/>
              </a:rPr>
              <a:t>Yêu cầu</a:t>
            </a:r>
            <a:r>
              <a:rPr lang="en-US" sz="2800" b="1" u="sng">
                <a:solidFill>
                  <a:srgbClr val="FF0000"/>
                </a:solidFill>
                <a:cs typeface="Tahoma" pitchFamily="34" charset="0"/>
              </a:rPr>
              <a:t>:</a:t>
            </a:r>
            <a:r>
              <a:rPr lang="en-US" sz="2800" b="1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thác thông tin mục </a:t>
            </a:r>
            <a:r>
              <a:rPr lang="en-US" sz="2800" b="1" i="1">
                <a:solidFill>
                  <a:srgbClr val="0000FF"/>
                </a:solidFill>
              </a:rPr>
              <a:t>1.a, quan sát các bảng sau: </a:t>
            </a:r>
          </a:p>
          <a:p>
            <a:pPr algn="just">
              <a:lnSpc>
                <a:spcPct val="150000"/>
              </a:lnSpc>
            </a:pPr>
            <a:r>
              <a:rPr lang="it-IT" sz="2800" b="1">
                <a:solidFill>
                  <a:srgbClr val="0000FF"/>
                </a:solidFill>
              </a:rPr>
              <a:t>- So sánh số dân và mật độ dân số của châu Á với thế giới.</a:t>
            </a:r>
            <a:endParaRPr lang="en-US" sz="2800" b="1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800" b="1">
                <a:solidFill>
                  <a:srgbClr val="0000FF"/>
                </a:solidFill>
              </a:rPr>
              <a:t>- Dân số châu Á chiếm tỉ lệ khoảng bao nhiêu % thế giới?</a:t>
            </a:r>
            <a:endParaRPr lang="en-US" sz="2800" b="1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800" b="1">
                <a:solidFill>
                  <a:srgbClr val="0000FF"/>
                </a:solidFill>
              </a:rPr>
              <a:t>- Kết luận về quy mô dân số châu Á.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598110" y="1187048"/>
            <a:ext cx="4729586" cy="13419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300" b="1">
                <a:solidFill>
                  <a:srgbClr val="0070C0"/>
                </a:solidFill>
              </a:rPr>
              <a:t>Nhóm 1,4: Tìm hiểu qui mô dân số của châu Á.</a:t>
            </a:r>
            <a:endParaRPr lang="en-US" sz="3300" b="1">
              <a:solidFill>
                <a:srgbClr val="0070C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212114" y="3007792"/>
            <a:ext cx="59798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BẢNG SỐ DÂN, MẬT ĐỘ DÂN SỐ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CỦA CHÂU Á VÀ THẾ GIỚI NĂM 2020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457070" y="3826393"/>
          <a:ext cx="5482161" cy="1935496"/>
        </p:xfrm>
        <a:graphic>
          <a:graphicData uri="http://schemas.openxmlformats.org/drawingml/2006/table">
            <a:tbl>
              <a:tblPr/>
              <a:tblGrid>
                <a:gridCol w="1348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6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Châu lục</a:t>
                      </a:r>
                      <a:endParaRPr lang="en-US" sz="2500" b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Số dân </a:t>
                      </a:r>
                      <a:endParaRPr lang="en-US" sz="2500" b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(Triệu người)</a:t>
                      </a:r>
                      <a:endParaRPr lang="en-US" sz="2500" b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Mật độ dân số</a:t>
                      </a:r>
                      <a:endParaRPr lang="en-US" sz="2500" b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(người/km</a:t>
                      </a:r>
                      <a:r>
                        <a:rPr lang="en-US" sz="2500" b="0" i="1" baseline="300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</a:t>
                      </a:r>
                      <a:r>
                        <a:rPr lang="en-US" sz="2500" b="0" i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)</a:t>
                      </a:r>
                      <a:endParaRPr lang="en-US" sz="2500" b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4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Châu Á</a:t>
                      </a:r>
                      <a:endParaRPr lang="en-US" sz="2500" b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4641,1</a:t>
                      </a:r>
                      <a:endParaRPr lang="en-US" sz="2500" b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150</a:t>
                      </a:r>
                      <a:endParaRPr lang="en-US" sz="2500" b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Thế giới</a:t>
                      </a:r>
                      <a:endParaRPr lang="en-US" sz="2500" b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7794,8</a:t>
                      </a:r>
                      <a:endParaRPr lang="en-US" sz="2500" b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60</a:t>
                      </a:r>
                      <a:endParaRPr lang="en-US" sz="2500" b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6595" y="805937"/>
            <a:ext cx="431406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a. Qui mô và cơ cấu dân số</a:t>
            </a:r>
            <a:endParaRPr lang="en-US" sz="2800" u="sng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6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82885" y="1631848"/>
            <a:ext cx="668215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* Qui mô: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Đông dân nhất thế giới: 4,64 tỉ người.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Chiếm gần 60% dân số thế giới.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8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Hai nước đông dân nhất châu Á là: Trung Quốc và Ấn Độ.</a:t>
            </a:r>
            <a:endParaRPr kumimoji="0" lang="pt-BR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44034" name="Picture 2" descr="C:\Users\PTS\Desktop\GADT ĐL7 (KNTTCS, kì 1)\ban-do-dan-so-the-gi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1049" y="3195282"/>
            <a:ext cx="5018071" cy="36064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595" y="805937"/>
            <a:ext cx="431406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a. Qui mô và cơ cấu dân số</a:t>
            </a:r>
            <a:endParaRPr lang="en-US" sz="2800" u="sng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23560" y="1818707"/>
            <a:ext cx="10747718" cy="270843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cs typeface="Tahoma" pitchFamily="34" charset="0"/>
              </a:rPr>
              <a:t>Yêu cầu</a:t>
            </a:r>
            <a:r>
              <a:rPr lang="en-US" sz="2800" b="1" u="sng">
                <a:solidFill>
                  <a:srgbClr val="FF0000"/>
                </a:solidFill>
                <a:cs typeface="Tahoma" pitchFamily="34" charset="0"/>
              </a:rPr>
              <a:t>:</a:t>
            </a:r>
            <a:r>
              <a:rPr lang="en-US" sz="2800" b="1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thác thông tin mục </a:t>
            </a:r>
            <a:r>
              <a:rPr lang="en-US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1.a</a:t>
            </a:r>
            <a:r>
              <a:rPr lang="en-US" sz="2800" b="1" i="1">
                <a:solidFill>
                  <a:srgbClr val="0000FF"/>
                </a:solidFill>
              </a:rPr>
              <a:t>, quan sát các bảng sau: </a:t>
            </a:r>
          </a:p>
          <a:p>
            <a:pPr algn="just">
              <a:lnSpc>
                <a:spcPct val="150000"/>
              </a:lnSpc>
            </a:pPr>
            <a:r>
              <a:rPr lang="it-IT" sz="2800" b="1">
                <a:solidFill>
                  <a:srgbClr val="0000FF"/>
                </a:solidFill>
              </a:rPr>
              <a:t>- Nhận xét sự thay đổi dân số châu Á. Giải thích vì sao.</a:t>
            </a:r>
            <a:endParaRPr lang="en-US" sz="2800" b="1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800" b="1">
                <a:solidFill>
                  <a:srgbClr val="0000FF"/>
                </a:solidFill>
              </a:rPr>
              <a:t>- Cho biết tỉ lệ gia tăng dân số của thế giới.</a:t>
            </a:r>
            <a:endParaRPr lang="en-US" sz="2800" b="1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800" b="1">
                <a:solidFill>
                  <a:srgbClr val="0000FF"/>
                </a:solidFill>
              </a:rPr>
              <a:t>- Để hạn chế sự gia tăng dân số, hiện nay nhiều nước châu Á đã làm gì?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13820" y="4853170"/>
            <a:ext cx="4622411" cy="15678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300" b="1">
                <a:solidFill>
                  <a:srgbClr val="0000FF"/>
                </a:solidFill>
              </a:rPr>
              <a:t>Nhóm 2,5: Tìm hiểu sự gia tăng dân số châu Á.</a:t>
            </a:r>
            <a:endParaRPr lang="en-US" sz="3300" b="1">
              <a:solidFill>
                <a:srgbClr val="0000FF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212114" y="4569361"/>
            <a:ext cx="5979886" cy="7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BẢNG</a:t>
            </a:r>
            <a:r>
              <a:rPr kumimoji="0" lang="en-US" sz="2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DÂN SỐ </a:t>
            </a: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CỦA CHÂU Á QUA CÁC</a:t>
            </a:r>
            <a:r>
              <a:rPr kumimoji="0" lang="en-US" sz="2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NĂM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i="1" baseline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</a:t>
            </a:r>
            <a:r>
              <a:rPr lang="vi-VN" sz="2000" b="1" i="1" baseline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Đơn</a:t>
            </a:r>
            <a:r>
              <a:rPr lang="en-US" sz="2000" b="1" i="1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vị: triệu người)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250010" y="5460345"/>
          <a:ext cx="5709762" cy="1024890"/>
        </p:xfrm>
        <a:graphic>
          <a:graphicData uri="http://schemas.openxmlformats.org/drawingml/2006/table">
            <a:tbl>
              <a:tblPr/>
              <a:tblGrid>
                <a:gridCol w="117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Năm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2005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2010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2015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2020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Số dân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3978,1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4209,6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4433,5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4641,1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6595" y="805937"/>
            <a:ext cx="431406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a. Qui mô và cơ cấu dân số</a:t>
            </a:r>
            <a:endParaRPr lang="en-US" sz="2800" u="sng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6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39151" y="1688121"/>
            <a:ext cx="1164804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Số dân tăng nhanh trong nửa cuối thế kỉ XX.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Hiện nay, tỉ suất tăng dân số tự nhiên đang có xu hướng giảm, chỉ còn 0,86% (2020).</a:t>
            </a:r>
            <a:endParaRPr kumimoji="0" lang="pt-BR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595" y="805937"/>
            <a:ext cx="431406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a. Qui mô và cơ cấu dân số</a:t>
            </a:r>
            <a:endParaRPr lang="en-US" sz="2800" u="sng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3">
            <a:extLst>
              <a:ext uri="{FF2B5EF4-FFF2-40B4-BE49-F238E27FC236}">
                <a16:creationId xmlns:a16="http://schemas.microsoft.com/office/drawing/2014/main" id="{A74C8CBE-5331-427F-9662-9E0C5C2B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193" y="47165"/>
            <a:ext cx="91440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000" b="1" kern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Chính</a:t>
            </a:r>
            <a:r>
              <a:rPr lang="en-US" sz="3000" b="1" kern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sách</a:t>
            </a:r>
            <a:r>
              <a:rPr lang="en-US" sz="3000" b="1" kern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dân</a:t>
            </a:r>
            <a:r>
              <a:rPr lang="en-US" sz="3000" b="1" kern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sz="3000" b="1" kern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3000" b="1" kern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Việt</a:t>
            </a:r>
            <a:r>
              <a:rPr lang="en-US" sz="3000" b="1" kern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Nam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BE44D4C3-EF5D-40F1-A22A-F5C6B28D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75" y="633046"/>
            <a:ext cx="5728966" cy="30279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67F7AC53-8623-4B82-80C9-004D515D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87" y="3639138"/>
            <a:ext cx="5796050" cy="30279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151B5F23-0C96-4C50-B8FE-788FF1AB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3" y="640690"/>
            <a:ext cx="5728966" cy="2946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2">
            <a:extLst>
              <a:ext uri="{FF2B5EF4-FFF2-40B4-BE49-F238E27FC236}">
                <a16:creationId xmlns:a16="http://schemas.microsoft.com/office/drawing/2014/main" id="{23D236AC-76FF-41CA-9DC1-3ACDD725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7" y="3532802"/>
            <a:ext cx="5798661" cy="30279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3155" y="1692095"/>
            <a:ext cx="5361380" cy="4604333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u="sng" dirty="0">
                <a:solidFill>
                  <a:srgbClr val="FF0000"/>
                </a:solidFill>
                <a:cs typeface="Tahoma" pitchFamily="34" charset="0"/>
              </a:rPr>
              <a:t>Yêu cầu</a:t>
            </a:r>
            <a:r>
              <a:rPr lang="en-US" sz="2800" b="1" u="sng">
                <a:solidFill>
                  <a:srgbClr val="FF0000"/>
                </a:solidFill>
                <a:cs typeface="Tahoma" pitchFamily="34" charset="0"/>
              </a:rPr>
              <a:t>:</a:t>
            </a:r>
            <a:r>
              <a:rPr lang="en-US" sz="2800" b="1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thác thông tin mục </a:t>
            </a:r>
            <a:r>
              <a:rPr lang="en-US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b="1" i="1">
                <a:solidFill>
                  <a:srgbClr val="0000FF"/>
                </a:solidFill>
              </a:rPr>
              <a:t>.a, các bảng sau cho biết: </a:t>
            </a:r>
          </a:p>
          <a:p>
            <a:pPr algn="just">
              <a:lnSpc>
                <a:spcPct val="130000"/>
              </a:lnSpc>
            </a:pPr>
            <a:r>
              <a:rPr lang="en-US" sz="2800" b="1">
                <a:solidFill>
                  <a:srgbClr val="0000FF"/>
                </a:solidFill>
              </a:rPr>
              <a:t>+ Nhóm tuổi nào có xu hướng tăng, giảm tỉ lệ?</a:t>
            </a:r>
          </a:p>
          <a:p>
            <a:pPr algn="just">
              <a:lnSpc>
                <a:spcPct val="130000"/>
              </a:lnSpc>
            </a:pPr>
            <a:r>
              <a:rPr lang="en-US" sz="2800" b="1">
                <a:solidFill>
                  <a:srgbClr val="0000FF"/>
                </a:solidFill>
              </a:rPr>
              <a:t>+ Cơ cấu dân số theo nhóm tuổi có xu hướng như thế nào?</a:t>
            </a:r>
          </a:p>
          <a:p>
            <a:pPr algn="just">
              <a:lnSpc>
                <a:spcPct val="130000"/>
              </a:lnSpc>
            </a:pPr>
            <a:r>
              <a:rPr lang="en-US" sz="2800" b="1">
                <a:solidFill>
                  <a:srgbClr val="0000FF"/>
                </a:solidFill>
              </a:rPr>
              <a:t>+ Nhận xét cơ cấu dân số theo giới ở châu Á.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781822" y="984552"/>
            <a:ext cx="6217920" cy="1138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300" b="1">
                <a:solidFill>
                  <a:srgbClr val="FF0000"/>
                </a:solidFill>
              </a:rPr>
              <a:t>Nhóm 3,6: Tìm hiểu cơ cấu dân số </a:t>
            </a:r>
          </a:p>
          <a:p>
            <a:pPr algn="ctr"/>
            <a:r>
              <a:rPr lang="it-IT" sz="3300" b="1">
                <a:solidFill>
                  <a:srgbClr val="FF0000"/>
                </a:solidFill>
              </a:rPr>
              <a:t>theo nhóm tuổi châu Á.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972963" y="2416960"/>
            <a:ext cx="59798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BẢNG 6.1. CƠ CẤU DÂN SỐ THEO NHÓM TUỔI CỦA CHÂU Á, GIAI ĐOẠN 2005 -  2020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(Đơn vị: %)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69280" y="3345132"/>
          <a:ext cx="6283565" cy="1964055"/>
        </p:xfrm>
        <a:graphic>
          <a:graphicData uri="http://schemas.openxmlformats.org/drawingml/2006/table">
            <a:tbl>
              <a:tblPr/>
              <a:tblGrid>
                <a:gridCol w="222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Nhóm tuổi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2005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2010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2015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2020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Từ 0 - 14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27,6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25,9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24,6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23,5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Tù 15 - 64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66,1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67,4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67,9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67,6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 65 tuổi</a:t>
                      </a:r>
                      <a:r>
                        <a:rPr lang="en-US" sz="2500" baseline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 </a:t>
                      </a: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trở lên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6,3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6,7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7,5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8,9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6595" y="735597"/>
            <a:ext cx="431406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a. Qui mô và cơ cấu dân số</a:t>
            </a:r>
            <a:endParaRPr lang="en-US" sz="2800" u="sng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61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1272</Words>
  <Application>Microsoft Office PowerPoint</Application>
  <PresentationFormat>Widescreen</PresentationFormat>
  <Paragraphs>161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#9Slide03 HelveBold</vt:lpstr>
      <vt:lpstr>Arial</vt:lpstr>
      <vt:lpstr>Calibri</vt:lpstr>
      <vt:lpstr>Calibri Light</vt:lpstr>
      <vt:lpstr>Impact MT Std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Hồ Thị Thanh Tâm</cp:lastModifiedBy>
  <cp:revision>142</cp:revision>
  <dcterms:created xsi:type="dcterms:W3CDTF">2021-06-28T12:43:46Z</dcterms:created>
  <dcterms:modified xsi:type="dcterms:W3CDTF">2022-07-29T17:31:37Z</dcterms:modified>
</cp:coreProperties>
</file>