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45" r:id="rId2"/>
    <p:sldId id="444" r:id="rId3"/>
    <p:sldId id="402" r:id="rId4"/>
    <p:sldId id="406" r:id="rId5"/>
    <p:sldId id="409" r:id="rId6"/>
    <p:sldId id="449" r:id="rId7"/>
    <p:sldId id="450" r:id="rId8"/>
    <p:sldId id="451" r:id="rId9"/>
    <p:sldId id="452" r:id="rId10"/>
    <p:sldId id="414" r:id="rId11"/>
    <p:sldId id="423" r:id="rId12"/>
    <p:sldId id="416" r:id="rId13"/>
    <p:sldId id="426" r:id="rId14"/>
    <p:sldId id="419" r:id="rId15"/>
    <p:sldId id="427" r:id="rId16"/>
    <p:sldId id="420" r:id="rId17"/>
    <p:sldId id="428" r:id="rId18"/>
    <p:sldId id="429" r:id="rId19"/>
    <p:sldId id="432" r:id="rId20"/>
    <p:sldId id="434" r:id="rId21"/>
    <p:sldId id="435" r:id="rId22"/>
    <p:sldId id="422" r:id="rId23"/>
    <p:sldId id="453" r:id="rId24"/>
    <p:sldId id="454" r:id="rId25"/>
    <p:sldId id="455" r:id="rId26"/>
    <p:sldId id="456" r:id="rId27"/>
    <p:sldId id="457" r:id="rId28"/>
    <p:sldId id="436" r:id="rId29"/>
    <p:sldId id="439" r:id="rId30"/>
    <p:sldId id="440" r:id="rId31"/>
    <p:sldId id="441" r:id="rId32"/>
    <p:sldId id="442" r:id="rId33"/>
    <p:sldId id="437" r:id="rId34"/>
    <p:sldId id="4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CCFF99"/>
    <a:srgbClr val="66FF33"/>
    <a:srgbClr val="4DDA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3" name="Google Shape;23813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14" name="Google Shape;23814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05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2538-004B-4CDE-A76A-AD795BBB0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Cute Kids Student Teachers Png Clipart - free transparent png  images - pngaaa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83" b="94361" l="4000" r="96778">
                        <a14:foregroundMark x1="47556" y1="23684" x2="45889" y2="32707"/>
                        <a14:foregroundMark x1="16333" y1="65977" x2="88889" y2="62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0" y="28092"/>
            <a:ext cx="7611445" cy="43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2122" y="2360553"/>
            <a:ext cx="5527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Ai là </a:t>
            </a:r>
            <a:r>
              <a:rPr lang="en-US" altLang="zh-CN" sz="4000" b="1" dirty="0" err="1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nhà</a:t>
            </a: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 thông </a:t>
            </a:r>
            <a:r>
              <a:rPr lang="en-US" altLang="zh-CN" sz="4000" b="1" dirty="0" err="1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thái</a:t>
            </a:r>
            <a:r>
              <a:rPr lang="en-US" altLang="zh-CN" sz="4000" b="1" dirty="0">
                <a:solidFill>
                  <a:srgbClr val="B14D01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?</a:t>
            </a:r>
          </a:p>
        </p:txBody>
      </p:sp>
      <p:sp>
        <p:nvSpPr>
          <p:cNvPr id="6" name="Google Shape;23907;p39"/>
          <p:cNvSpPr/>
          <p:nvPr/>
        </p:nvSpPr>
        <p:spPr>
          <a:xfrm>
            <a:off x="1758903" y="3964957"/>
            <a:ext cx="8254568" cy="225915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66675" dir="264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500" b="1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" name="Google Shape;23913;p39"/>
          <p:cNvGrpSpPr/>
          <p:nvPr/>
        </p:nvGrpSpPr>
        <p:grpSpPr>
          <a:xfrm>
            <a:off x="9221294" y="3718882"/>
            <a:ext cx="1733200" cy="1733200"/>
            <a:chOff x="7390500" y="987900"/>
            <a:chExt cx="1299900" cy="1299900"/>
          </a:xfrm>
        </p:grpSpPr>
        <p:sp>
          <p:nvSpPr>
            <p:cNvPr id="8" name="Google Shape;23914;p39"/>
            <p:cNvSpPr/>
            <p:nvPr/>
          </p:nvSpPr>
          <p:spPr>
            <a:xfrm>
              <a:off x="7390500" y="987900"/>
              <a:ext cx="1299900" cy="1299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dist="57150" dir="36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23915;p39"/>
            <p:cNvGrpSpPr/>
            <p:nvPr/>
          </p:nvGrpSpPr>
          <p:grpSpPr>
            <a:xfrm>
              <a:off x="7510811" y="1345919"/>
              <a:ext cx="1059281" cy="619125"/>
              <a:chOff x="6988025" y="1317150"/>
              <a:chExt cx="1816325" cy="1061600"/>
            </a:xfrm>
          </p:grpSpPr>
          <p:sp>
            <p:nvSpPr>
              <p:cNvPr id="10" name="Google Shape;23916;p39"/>
              <p:cNvSpPr/>
              <p:nvPr/>
            </p:nvSpPr>
            <p:spPr>
              <a:xfrm>
                <a:off x="6988025" y="1317150"/>
                <a:ext cx="1816325" cy="1061600"/>
              </a:xfrm>
              <a:custGeom>
                <a:avLst/>
                <a:gdLst/>
                <a:ahLst/>
                <a:cxnLst/>
                <a:rect l="l" t="t" r="r" b="b"/>
                <a:pathLst>
                  <a:path w="72653" h="42464" extrusionOk="0">
                    <a:moveTo>
                      <a:pt x="40541" y="1"/>
                    </a:moveTo>
                    <a:cubicBezTo>
                      <a:pt x="37021" y="1"/>
                      <a:pt x="32031" y="702"/>
                      <a:pt x="29040" y="4552"/>
                    </a:cubicBezTo>
                    <a:cubicBezTo>
                      <a:pt x="26932" y="7243"/>
                      <a:pt x="24182" y="9339"/>
                      <a:pt x="21039" y="10660"/>
                    </a:cubicBezTo>
                    <a:cubicBezTo>
                      <a:pt x="18193" y="11851"/>
                      <a:pt x="15026" y="11875"/>
                      <a:pt x="11942" y="12125"/>
                    </a:cubicBezTo>
                    <a:cubicBezTo>
                      <a:pt x="8870" y="12375"/>
                      <a:pt x="5644" y="12934"/>
                      <a:pt x="3298" y="14935"/>
                    </a:cubicBezTo>
                    <a:cubicBezTo>
                      <a:pt x="965" y="16947"/>
                      <a:pt x="0" y="20828"/>
                      <a:pt x="2024" y="23150"/>
                    </a:cubicBezTo>
                    <a:cubicBezTo>
                      <a:pt x="3242" y="24542"/>
                      <a:pt x="5183" y="25041"/>
                      <a:pt x="7066" y="25041"/>
                    </a:cubicBezTo>
                    <a:cubicBezTo>
                      <a:pt x="7356" y="25041"/>
                      <a:pt x="7645" y="25029"/>
                      <a:pt x="7930" y="25007"/>
                    </a:cubicBezTo>
                    <a:cubicBezTo>
                      <a:pt x="10073" y="24852"/>
                      <a:pt x="12168" y="24233"/>
                      <a:pt x="14312" y="24221"/>
                    </a:cubicBezTo>
                    <a:cubicBezTo>
                      <a:pt x="16455" y="24221"/>
                      <a:pt x="18800" y="24983"/>
                      <a:pt x="19836" y="26865"/>
                    </a:cubicBezTo>
                    <a:cubicBezTo>
                      <a:pt x="22110" y="30960"/>
                      <a:pt x="16681" y="36437"/>
                      <a:pt x="19110" y="40438"/>
                    </a:cubicBezTo>
                    <a:cubicBezTo>
                      <a:pt x="19961" y="41836"/>
                      <a:pt x="21531" y="42463"/>
                      <a:pt x="23178" y="42463"/>
                    </a:cubicBezTo>
                    <a:cubicBezTo>
                      <a:pt x="24504" y="42463"/>
                      <a:pt x="25879" y="42057"/>
                      <a:pt x="26968" y="41319"/>
                    </a:cubicBezTo>
                    <a:cubicBezTo>
                      <a:pt x="29421" y="39664"/>
                      <a:pt x="30826" y="36902"/>
                      <a:pt x="32314" y="34354"/>
                    </a:cubicBezTo>
                    <a:cubicBezTo>
                      <a:pt x="33802" y="31818"/>
                      <a:pt x="35683" y="29210"/>
                      <a:pt x="38493" y="28317"/>
                    </a:cubicBezTo>
                    <a:cubicBezTo>
                      <a:pt x="39281" y="28066"/>
                      <a:pt x="40088" y="27963"/>
                      <a:pt x="40902" y="27963"/>
                    </a:cubicBezTo>
                    <a:cubicBezTo>
                      <a:pt x="42672" y="27963"/>
                      <a:pt x="44476" y="28447"/>
                      <a:pt x="46196" y="28936"/>
                    </a:cubicBezTo>
                    <a:lnTo>
                      <a:pt x="56114" y="31722"/>
                    </a:lnTo>
                    <a:cubicBezTo>
                      <a:pt x="57839" y="32216"/>
                      <a:pt x="59631" y="32703"/>
                      <a:pt x="61409" y="32703"/>
                    </a:cubicBezTo>
                    <a:cubicBezTo>
                      <a:pt x="61988" y="32703"/>
                      <a:pt x="62566" y="32652"/>
                      <a:pt x="63139" y="32532"/>
                    </a:cubicBezTo>
                    <a:cubicBezTo>
                      <a:pt x="65461" y="32032"/>
                      <a:pt x="67652" y="29996"/>
                      <a:pt x="67449" y="27627"/>
                    </a:cubicBezTo>
                    <a:cubicBezTo>
                      <a:pt x="67211" y="24840"/>
                      <a:pt x="63949" y="22912"/>
                      <a:pt x="63996" y="20114"/>
                    </a:cubicBezTo>
                    <a:cubicBezTo>
                      <a:pt x="64044" y="17935"/>
                      <a:pt x="66056" y="16387"/>
                      <a:pt x="67925" y="15256"/>
                    </a:cubicBezTo>
                    <a:cubicBezTo>
                      <a:pt x="69783" y="14125"/>
                      <a:pt x="71878" y="12803"/>
                      <a:pt x="72259" y="10660"/>
                    </a:cubicBezTo>
                    <a:cubicBezTo>
                      <a:pt x="72652" y="8481"/>
                      <a:pt x="70926" y="6338"/>
                      <a:pt x="68830" y="5648"/>
                    </a:cubicBezTo>
                    <a:cubicBezTo>
                      <a:pt x="68118" y="5413"/>
                      <a:pt x="67380" y="5312"/>
                      <a:pt x="66636" y="5312"/>
                    </a:cubicBezTo>
                    <a:cubicBezTo>
                      <a:pt x="65192" y="5312"/>
                      <a:pt x="63724" y="5693"/>
                      <a:pt x="62365" y="6219"/>
                    </a:cubicBezTo>
                    <a:cubicBezTo>
                      <a:pt x="60305" y="7017"/>
                      <a:pt x="58377" y="8136"/>
                      <a:pt x="56281" y="8827"/>
                    </a:cubicBezTo>
                    <a:cubicBezTo>
                      <a:pt x="55478" y="9091"/>
                      <a:pt x="54580" y="9260"/>
                      <a:pt x="53713" y="9260"/>
                    </a:cubicBezTo>
                    <a:cubicBezTo>
                      <a:pt x="52356" y="9260"/>
                      <a:pt x="51073" y="8847"/>
                      <a:pt x="50340" y="7743"/>
                    </a:cubicBezTo>
                    <a:cubicBezTo>
                      <a:pt x="49518" y="6529"/>
                      <a:pt x="49697" y="4921"/>
                      <a:pt x="49173" y="3552"/>
                    </a:cubicBezTo>
                    <a:cubicBezTo>
                      <a:pt x="48423" y="1564"/>
                      <a:pt x="46244" y="397"/>
                      <a:pt x="44113" y="207"/>
                    </a:cubicBezTo>
                    <a:cubicBezTo>
                      <a:pt x="43449" y="147"/>
                      <a:pt x="42148" y="1"/>
                      <a:pt x="40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" name="Google Shape;23917;p39"/>
              <p:cNvGrpSpPr/>
              <p:nvPr/>
            </p:nvGrpSpPr>
            <p:grpSpPr>
              <a:xfrm rot="-520328">
                <a:off x="7526392" y="1652042"/>
                <a:ext cx="835154" cy="196766"/>
                <a:chOff x="121667" y="3206569"/>
                <a:chExt cx="999402" cy="235463"/>
              </a:xfrm>
            </p:grpSpPr>
            <p:sp>
              <p:nvSpPr>
                <p:cNvPr id="12" name="Google Shape;23918;p39"/>
                <p:cNvSpPr/>
                <p:nvPr/>
              </p:nvSpPr>
              <p:spPr>
                <a:xfrm>
                  <a:off x="306076" y="3206569"/>
                  <a:ext cx="88149" cy="87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6" h="5908" extrusionOk="0">
                      <a:moveTo>
                        <a:pt x="2954" y="1"/>
                      </a:moveTo>
                      <a:cubicBezTo>
                        <a:pt x="1327" y="1"/>
                        <a:pt x="0" y="1309"/>
                        <a:pt x="0" y="2954"/>
                      </a:cubicBezTo>
                      <a:cubicBezTo>
                        <a:pt x="0" y="4581"/>
                        <a:pt x="1327" y="5908"/>
                        <a:pt x="2954" y="5908"/>
                      </a:cubicBezTo>
                      <a:cubicBezTo>
                        <a:pt x="4599" y="5908"/>
                        <a:pt x="5925" y="4581"/>
                        <a:pt x="5925" y="2954"/>
                      </a:cubicBezTo>
                      <a:cubicBezTo>
                        <a:pt x="5925" y="1309"/>
                        <a:pt x="4599" y="1"/>
                        <a:pt x="2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23919;p39"/>
                <p:cNvSpPr/>
                <p:nvPr/>
              </p:nvSpPr>
              <p:spPr>
                <a:xfrm>
                  <a:off x="850871" y="3206569"/>
                  <a:ext cx="87882" cy="87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8" h="5908" extrusionOk="0">
                      <a:moveTo>
                        <a:pt x="2954" y="1"/>
                      </a:moveTo>
                      <a:cubicBezTo>
                        <a:pt x="1327" y="1"/>
                        <a:pt x="1" y="1309"/>
                        <a:pt x="1" y="2954"/>
                      </a:cubicBezTo>
                      <a:cubicBezTo>
                        <a:pt x="1" y="4581"/>
                        <a:pt x="1327" y="5908"/>
                        <a:pt x="2954" y="5908"/>
                      </a:cubicBezTo>
                      <a:cubicBezTo>
                        <a:pt x="4581" y="5908"/>
                        <a:pt x="5908" y="4581"/>
                        <a:pt x="5908" y="2954"/>
                      </a:cubicBezTo>
                      <a:cubicBezTo>
                        <a:pt x="5908" y="1309"/>
                        <a:pt x="4581" y="1"/>
                        <a:pt x="2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23920;p39"/>
                <p:cNvSpPr/>
                <p:nvPr/>
              </p:nvSpPr>
              <p:spPr>
                <a:xfrm>
                  <a:off x="549149" y="3357572"/>
                  <a:ext cx="175748" cy="84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5678" fill="none" extrusionOk="0">
                      <a:moveTo>
                        <a:pt x="11814" y="0"/>
                      </a:moveTo>
                      <a:cubicBezTo>
                        <a:pt x="11814" y="3131"/>
                        <a:pt x="9161" y="5677"/>
                        <a:pt x="5907" y="5677"/>
                      </a:cubicBezTo>
                      <a:cubicBezTo>
                        <a:pt x="2653" y="5677"/>
                        <a:pt x="0" y="3131"/>
                        <a:pt x="0" y="0"/>
                      </a:cubicBezTo>
                    </a:path>
                  </a:pathLst>
                </a:custGeom>
                <a:noFill/>
                <a:ln w="7525" cap="rnd" cmpd="sng">
                  <a:solidFill>
                    <a:srgbClr val="67463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23921;p39"/>
                <p:cNvSpPr/>
                <p:nvPr/>
              </p:nvSpPr>
              <p:spPr>
                <a:xfrm>
                  <a:off x="121667" y="3262080"/>
                  <a:ext cx="158121" cy="15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0" h="10630" extrusionOk="0">
                      <a:moveTo>
                        <a:pt x="5324" y="0"/>
                      </a:moveTo>
                      <a:cubicBezTo>
                        <a:pt x="2388" y="0"/>
                        <a:pt x="1" y="2388"/>
                        <a:pt x="1" y="5324"/>
                      </a:cubicBezTo>
                      <a:cubicBezTo>
                        <a:pt x="1" y="8260"/>
                        <a:pt x="2388" y="10629"/>
                        <a:pt x="5324" y="10629"/>
                      </a:cubicBezTo>
                      <a:cubicBezTo>
                        <a:pt x="8260" y="10629"/>
                        <a:pt x="10630" y="8260"/>
                        <a:pt x="10630" y="5324"/>
                      </a:cubicBezTo>
                      <a:cubicBezTo>
                        <a:pt x="10630" y="2388"/>
                        <a:pt x="8260" y="0"/>
                        <a:pt x="53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23922;p39"/>
                <p:cNvSpPr/>
                <p:nvPr/>
              </p:nvSpPr>
              <p:spPr>
                <a:xfrm>
                  <a:off x="962933" y="3262080"/>
                  <a:ext cx="158136" cy="15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1" h="10630" extrusionOk="0">
                      <a:moveTo>
                        <a:pt x="5307" y="0"/>
                      </a:moveTo>
                      <a:cubicBezTo>
                        <a:pt x="2371" y="0"/>
                        <a:pt x="1" y="2388"/>
                        <a:pt x="1" y="5324"/>
                      </a:cubicBezTo>
                      <a:cubicBezTo>
                        <a:pt x="1" y="8260"/>
                        <a:pt x="2371" y="10629"/>
                        <a:pt x="5307" y="10629"/>
                      </a:cubicBezTo>
                      <a:cubicBezTo>
                        <a:pt x="8242" y="10629"/>
                        <a:pt x="10630" y="8260"/>
                        <a:pt x="10630" y="5324"/>
                      </a:cubicBezTo>
                      <a:cubicBezTo>
                        <a:pt x="10630" y="2388"/>
                        <a:pt x="8242" y="0"/>
                        <a:pt x="5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" name="Rectangle 16"/>
          <p:cNvSpPr/>
          <p:nvPr/>
        </p:nvSpPr>
        <p:spPr>
          <a:xfrm>
            <a:off x="1849287" y="4141565"/>
            <a:ext cx="8120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Hoạt động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cá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nhân.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Có 5 câu hỏi, GV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lần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lượt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đọc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5 câu hỏi.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HS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lắng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nghe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ghi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đáp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án của mình vào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giấy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note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-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Sau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khi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hết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5 câu hỏi thì HS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đối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chiếu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kết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quả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chấm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ea typeface="#9Slide03 Roboto Condensed" panose="02000000000000000000" pitchFamily="2" charset="0"/>
              </a:rPr>
              <a:t>chéo</a:t>
            </a:r>
            <a:r>
              <a:rPr lang="en-US" sz="2500" b="1" i="1" dirty="0">
                <a:solidFill>
                  <a:srgbClr val="0000FF"/>
                </a:solidFill>
                <a:ea typeface="#9Slide03 Roboto Condensed" panose="020000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148" y="2091442"/>
            <a:ext cx="6077246" cy="18475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Nhận xét đặc điểm phân bố dân cư châu Á. Nguyên nhân của sự phân bố dân cư không đều.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12544" y="1659630"/>
            <a:ext cx="1000545" cy="1086608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67291" y="1649681"/>
            <a:ext cx="609130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Mật độ dân số cao: 150 người/km</a:t>
            </a:r>
            <a:r>
              <a:rPr kumimoji="0" lang="pt-BR" sz="2800" b="1" i="0" u="none" strike="noStrike" cap="none" normalizeH="0" baseline="3000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2</a:t>
            </a: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(2020) nhưng phân bố không đều.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Đông dân: Đông Nam Á, Nam Á, phía đông của Đông Á...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Thưa dân: Bắc Á, Trung Á, Tây Á...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150" y="2189892"/>
            <a:ext cx="6105379" cy="18194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Ở Việt Nam, những khu vực nào dân cư thường tập trung đông đúc, thưa thớt? Vì sao?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59603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49212"/>
            <a:ext cx="5964700" cy="159432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>
                <a:solidFill>
                  <a:srgbClr val="0000FF"/>
                </a:solidFill>
                <a:cs typeface="Arial" pitchFamily="34" charset="0"/>
              </a:rPr>
              <a:t>    Đọc tên, tìm vị trí các đô thị từ 10 triệu người trở lên. 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17399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30626" y="1603723"/>
            <a:ext cx="60524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</a:t>
            </a:r>
            <a:r>
              <a:rPr lang="pt-BR" sz="2800" b="1">
                <a:solidFill>
                  <a:srgbClr val="000000"/>
                </a:solidFill>
                <a:ea typeface="Calibri" charset="0"/>
                <a:cs typeface="Times New Roman" pitchFamily="18" charset="0"/>
              </a:rPr>
              <a:t>Châu Á đứng đầu thế giới về số lượng các đô thị có qui mô dân số lớn.</a:t>
            </a:r>
            <a:endParaRPr lang="en-US" sz="2800" b="1">
              <a:solidFill>
                <a:srgbClr val="000000"/>
              </a:solidFill>
              <a:ea typeface="Calibri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35144"/>
            <a:ext cx="5781821" cy="107382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>
                <a:solidFill>
                  <a:srgbClr val="0000FF"/>
                </a:solidFill>
                <a:cs typeface="Arial" pitchFamily="34" charset="0"/>
              </a:rPr>
              <a:t>      Các đô thị lớn ở châu Á thường tập trung ở đâu? Vì sao?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03331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9655" y="1575587"/>
            <a:ext cx="62974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Các đô </a:t>
            </a:r>
            <a:r>
              <a:rPr lang="pt-BR" sz="2800" b="1">
                <a:solidFill>
                  <a:srgbClr val="002060"/>
                </a:solidFill>
                <a:ea typeface="Calibri" charset="0"/>
                <a:cs typeface="Times New Roman" pitchFamily="18" charset="0"/>
              </a:rPr>
              <a:t>thị tập trung ở ven biển, thuận lợi cho đời sống và sản xuất.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2049212"/>
            <a:ext cx="5908430" cy="134111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>
                <a:solidFill>
                  <a:srgbClr val="0000FF"/>
                </a:solidFill>
                <a:cs typeface="Arial" pitchFamily="34" charset="0"/>
              </a:rPr>
              <a:t>      Tỉ lệ dân số thành thị ở châu Á là bao nhiêu? So sánh với thế giới.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617399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2545" y="1561519"/>
            <a:ext cx="6006902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</a:t>
            </a:r>
            <a:r>
              <a:rPr lang="pt-BR" sz="2800" b="1">
                <a:solidFill>
                  <a:srgbClr val="002060"/>
                </a:solidFill>
                <a:ea typeface="Calibri" charset="0"/>
                <a:cs typeface="Times New Roman" pitchFamily="18" charset="0"/>
              </a:rPr>
              <a:t>Tỉ lệ dân thành thị: 50,9% (2020) và có xu hướng tăng nhanh.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589655"/>
            <a:ext cx="490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A52ED5C4-E4E8-4597-BAD8-28CFE128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3" y="2694829"/>
            <a:ext cx="6079312" cy="409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49" y="6376279"/>
            <a:ext cx="32918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</a:rPr>
              <a:t>Thành phố Tô-ky-ô (Nhật Bản)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974" y="1772536"/>
            <a:ext cx="139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Tô-ky-ô,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7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11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96952" y="1589655"/>
            <a:ext cx="6274191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8285857" y="3967077"/>
            <a:ext cx="436114" cy="351705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156" y="2222701"/>
            <a:ext cx="139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Đê-li,</a:t>
            </a:r>
          </a:p>
        </p:txBody>
      </p:sp>
      <p:pic>
        <p:nvPicPr>
          <p:cNvPr id="64514" name="Picture 2" descr="C:\Users\PTS\Desktop\GADT ĐL7 (KNTTCS, kì 1)\610px-Delhi_aerial_photo_04-2016_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36" y="2841903"/>
            <a:ext cx="5671321" cy="378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49" y="6376279"/>
            <a:ext cx="32918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</a:rPr>
              <a:t>Thành phố Đê-li (Ấn Độ)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2" name="Google Shape;23822;p36"/>
          <p:cNvSpPr/>
          <p:nvPr/>
        </p:nvSpPr>
        <p:spPr>
          <a:xfrm>
            <a:off x="10660352" y="63882"/>
            <a:ext cx="1424600" cy="1400020"/>
          </a:xfrm>
          <a:prstGeom prst="ellipse">
            <a:avLst/>
          </a:prstGeom>
          <a:solidFill>
            <a:srgbClr val="E0CFBE"/>
          </a:solidFill>
          <a:ln>
            <a:noFill/>
          </a:ln>
          <a:effectLst>
            <a:outerShdw dist="57150" dir="360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0000FF"/>
              </a:solidFill>
              <a:cs typeface="Arial"/>
              <a:sym typeface="Arial"/>
            </a:endParaRPr>
          </a:p>
        </p:txBody>
      </p:sp>
      <p:pic>
        <p:nvPicPr>
          <p:cNvPr id="18" name="Picture 6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9" y="1280564"/>
            <a:ext cx="922067" cy="9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13894" y="1553110"/>
            <a:ext cx="667350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nào có số dân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thế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?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69854" y="1446175"/>
            <a:ext cx="2551140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0000FF"/>
                </a:solidFill>
                <a:ea typeface="#9Slide03 Roboto Medium" panose="02000000000000000000" pitchFamily="2" charset="0"/>
              </a:rPr>
              <a:t>TRUNG QUỐC</a:t>
            </a:r>
          </a:p>
        </p:txBody>
      </p:sp>
      <p:pic>
        <p:nvPicPr>
          <p:cNvPr id="21" name="Picture 2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" y="3606195"/>
            <a:ext cx="904330" cy="9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" y="2401367"/>
            <a:ext cx="921959" cy="9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2" y="5696723"/>
            <a:ext cx="898098" cy="8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Sofa góc tiết kiệm diện tích không gian cho phòng khách nh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5" y="4635548"/>
            <a:ext cx="936152" cy="9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35516" y="2442525"/>
            <a:ext cx="67378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>
                <a:solidFill>
                  <a:srgbClr val="0000FF"/>
                </a:solidFill>
                <a:ea typeface="#9Slide03 Roboto Medium" panose="02000000000000000000" pitchFamily="2" charset="0"/>
              </a:rPr>
              <a:t>Phần lớn người dân châu Á thuộc chủng tộc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26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69856" y="2566924"/>
            <a:ext cx="2668704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0000FF"/>
                </a:solidFill>
                <a:ea typeface="#9Slide03 Roboto Medium" panose="02000000000000000000" pitchFamily="2" charset="0"/>
              </a:rPr>
              <a:t>MÔN-GÔ-LÔ-ÍT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66481" y="3717901"/>
            <a:ext cx="72181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ea typeface="#9Slide03 Roboto Medium" panose="02000000000000000000" pitchFamily="2" charset="0"/>
              </a:rPr>
              <a:t>có tỉ lệ dân số già cao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thế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là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53646" y="3687673"/>
            <a:ext cx="2795026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0000FF"/>
                </a:solidFill>
                <a:ea typeface="#9Slide03 Roboto Medium" panose="02000000000000000000" pitchFamily="2" charset="0"/>
              </a:rPr>
              <a:t>NHẬT BẢN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5516" y="4785997"/>
            <a:ext cx="72181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>
                <a:solidFill>
                  <a:srgbClr val="0000FF"/>
                </a:solidFill>
                <a:ea typeface="#9Slide03 Roboto Medium" panose="02000000000000000000" pitchFamily="2" charset="0"/>
              </a:rPr>
              <a:t>Tỉ lệ dân số theo giới của các nước châu Á là</a:t>
            </a:r>
            <a:endParaRPr lang="en-US" sz="2800" b="1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84611" y="4785997"/>
            <a:ext cx="2784578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>
                <a:solidFill>
                  <a:srgbClr val="0000FF"/>
                </a:solidFill>
                <a:ea typeface="#9Slide03 Roboto Medium" panose="02000000000000000000" pitchFamily="2" charset="0"/>
              </a:rPr>
              <a:t>NAM  CAO HƠN NỮ</a:t>
            </a:r>
            <a:endParaRPr lang="en-US" sz="2400" b="1" kern="0" dirty="0">
              <a:solidFill>
                <a:srgbClr val="0000FF"/>
              </a:solidFill>
              <a:ea typeface="#9Slide03 Roboto Medium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515" y="5849970"/>
            <a:ext cx="721813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b="1">
                <a:solidFill>
                  <a:srgbClr val="0000FF"/>
                </a:solidFill>
                <a:ea typeface="#9Slide03 Roboto Medium" panose="02000000000000000000" pitchFamily="2" charset="0"/>
              </a:rPr>
              <a:t>Thành phố 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có số dân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3 Roboto Medium" panose="02000000000000000000" pitchFamily="2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a typeface="#9Slide03 Roboto Medium" panose="02000000000000000000" pitchFamily="2" charset="0"/>
              </a:rPr>
              <a:t> ở nước ta là</a:t>
            </a: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8684611" y="5794658"/>
            <a:ext cx="2764061" cy="590843"/>
          </a:xfrm>
          <a:prstGeom prst="roundRect">
            <a:avLst/>
          </a:prstGeom>
          <a:solidFill>
            <a:srgbClr val="FFAA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0000FF"/>
                </a:solidFill>
                <a:ea typeface="#9Slide03 Roboto Medium" panose="02000000000000000000" pitchFamily="2" charset="0"/>
              </a:rPr>
              <a:t>TP. HỒ CHÍ MINH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52645" y="598398"/>
            <a:ext cx="51331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Ai là </a:t>
            </a:r>
            <a:r>
              <a:rPr lang="en-US" altLang="zh-CN" sz="4500" b="1" dirty="0" err="1">
                <a:solidFill>
                  <a:srgbClr val="0000FF"/>
                </a:solidFill>
                <a:ea typeface="微软雅黑" pitchFamily="34" charset="-122"/>
              </a:rPr>
              <a:t>nhà</a:t>
            </a: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 thông </a:t>
            </a:r>
            <a:r>
              <a:rPr lang="en-US" altLang="zh-CN" sz="4500" b="1" dirty="0" err="1">
                <a:solidFill>
                  <a:srgbClr val="0000FF"/>
                </a:solidFill>
                <a:ea typeface="微软雅黑" pitchFamily="34" charset="-122"/>
              </a:rPr>
              <a:t>thái</a:t>
            </a:r>
            <a:r>
              <a:rPr lang="en-US" altLang="zh-CN" sz="4500" b="1" dirty="0">
                <a:solidFill>
                  <a:srgbClr val="0000FF"/>
                </a:solidFill>
                <a:ea typeface="微软雅黑" pitchFamily="34" charset="-122"/>
              </a:rPr>
              <a:t>?</a:t>
            </a:r>
          </a:p>
        </p:txBody>
      </p:sp>
      <p:pic>
        <p:nvPicPr>
          <p:cNvPr id="34" name="Picture 2" descr="Dàn Karaoke Gia Đình Năm 2019 Có Điểm Gì Đặc Biệt? – VIDIA">
            <a:extLst>
              <a:ext uri="{FF2B5EF4-FFF2-40B4-BE49-F238E27FC236}">
                <a16:creationId xmlns:a16="http://schemas.microsoft.com/office/drawing/2014/main" id="{453B0282-1531-4906-8342-883D6375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23" y="259978"/>
            <a:ext cx="1185098" cy="11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2884" y="1589655"/>
            <a:ext cx="62741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 Đê-li,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945" y="2011680"/>
            <a:ext cx="2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Thượng Hải,</a:t>
            </a:r>
          </a:p>
        </p:txBody>
      </p:sp>
      <p:pic>
        <p:nvPicPr>
          <p:cNvPr id="17" name="Picture 2" descr="Những thành phố thương mại lớn nhất thế giới (Phần 1) (2)">
            <a:extLst>
              <a:ext uri="{FF2B5EF4-FFF2-40B4-BE49-F238E27FC236}">
                <a16:creationId xmlns:a16="http://schemas.microsoft.com/office/drawing/2014/main" id="{BC8CECF3-1D01-455F-B1A5-981A0E16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6" y="3024554"/>
            <a:ext cx="5727604" cy="3727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2" y="6376279"/>
            <a:ext cx="41077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</a:rPr>
              <a:t>Thành phố Thượng Hải (Trung Quốc)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3196" y="1570439"/>
            <a:ext cx="62741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- Một số đô thị lớn ở châu Á: Tô-ky-ô, Đê-li, Thượng</a:t>
            </a:r>
            <a:r>
              <a:rPr kumimoji="0" lang="pt-BR" sz="28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charset="0"/>
                <a:cs typeface="Times New Roman" pitchFamily="18" charset="0"/>
              </a:rPr>
              <a:t> Hải,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2644" y="1992458"/>
            <a:ext cx="2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Đắc-ca,…</a:t>
            </a:r>
          </a:p>
        </p:txBody>
      </p:sp>
      <p:pic>
        <p:nvPicPr>
          <p:cNvPr id="65538" name="Picture 2" descr="C:\Users\PTS\Desktop\GADT ĐL7 (KNTTCS, kì 1)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3" y="2862218"/>
            <a:ext cx="5816835" cy="38531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708035-5BA5-4D70-B328-98CF8861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2" y="6376279"/>
            <a:ext cx="41077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</a:rPr>
              <a:t>Thành phố Đắc-ca (Băng-la-đét)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8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58" y="1683444"/>
            <a:ext cx="5908430" cy="18334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>
                <a:solidFill>
                  <a:srgbClr val="0000FF"/>
                </a:solidFill>
                <a:cs typeface="Arial" pitchFamily="34" charset="0"/>
              </a:rPr>
              <a:t>      Em có biết tên 2 đô thị lớn nhất nước ta và có số dân là bao nhiêu không?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98476" y="1251631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1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6595" y="749665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c. Các đô thị lớn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1843706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Tôn giáo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745588" y="2147679"/>
            <a:ext cx="10536701" cy="1214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*</a:t>
            </a:r>
            <a:r>
              <a:rPr lang="vi-VN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Dựa vào thông tin mục 1.b, trình bày đặc điểm tôn giáo ở châu Á, theo bảng sau:</a:t>
            </a:r>
            <a:endParaRPr lang="en-US" sz="2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39156" y="1715867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2140"/>
              </p:ext>
            </p:extLst>
          </p:nvPr>
        </p:nvGraphicFramePr>
        <p:xfrm>
          <a:off x="1839203" y="3700503"/>
          <a:ext cx="7262594" cy="2664460"/>
        </p:xfrm>
        <a:graphic>
          <a:graphicData uri="http://schemas.openxmlformats.org/drawingml/2006/table">
            <a:tbl>
              <a:tblPr/>
              <a:tblGrid>
                <a:gridCol w="375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Tôn giáo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Nơi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Ấn Độ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Phật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Kitô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Hồi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47342"/>
              </p:ext>
            </p:extLst>
          </p:nvPr>
        </p:nvGraphicFramePr>
        <p:xfrm>
          <a:off x="1828801" y="1927986"/>
          <a:ext cx="8692808" cy="2664460"/>
        </p:xfrm>
        <a:graphic>
          <a:graphicData uri="http://schemas.openxmlformats.org/drawingml/2006/table">
            <a:tbl>
              <a:tblPr/>
              <a:tblGrid>
                <a:gridCol w="191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Tôn giáo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Thời gian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Nơi ra đời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Hơn 1000 năm trước CN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Phật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Thế kỉ VI trước CN</a:t>
                      </a:r>
                      <a:endParaRPr lang="en-US" sz="26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Kitô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Đầu CN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Pa-le-xtin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Hồi giáo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Thế kỉ VII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Arập Xê-út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8476" y="5120632"/>
            <a:ext cx="11686789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Hiện nay, các tôn giáo lan truyền khắp thế giới, thu hút số lượng lớn tín đồ.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2741" y="1207461"/>
            <a:ext cx="87132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Châu Á là nơi ra đời của bốn tôn giáo lớn trên thế giới.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dogiao2">
            <a:extLst>
              <a:ext uri="{FF2B5EF4-FFF2-40B4-BE49-F238E27FC236}">
                <a16:creationId xmlns:a16="http://schemas.microsoft.com/office/drawing/2014/main" id="{188281F6-481A-417E-A0DB-62D7F1F4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3847"/>
          <a:stretch>
            <a:fillRect/>
          </a:stretch>
        </p:blipFill>
        <p:spPr bwMode="auto">
          <a:xfrm>
            <a:off x="6034314" y="43542"/>
            <a:ext cx="3121025" cy="3178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5" name="Picture 3" descr="andogiao5">
            <a:extLst>
              <a:ext uri="{FF2B5EF4-FFF2-40B4-BE49-F238E27FC236}">
                <a16:creationId xmlns:a16="http://schemas.microsoft.com/office/drawing/2014/main" id="{E2B0E3A9-25BC-4417-85EA-49FB1804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"/>
          <a:stretch>
            <a:fillRect/>
          </a:stretch>
        </p:blipFill>
        <p:spPr bwMode="auto">
          <a:xfrm>
            <a:off x="827320" y="3307787"/>
            <a:ext cx="3810000" cy="332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6" name="Picture 4" descr="andogiao1">
            <a:extLst>
              <a:ext uri="{FF2B5EF4-FFF2-40B4-BE49-F238E27FC236}">
                <a16:creationId xmlns:a16="http://schemas.microsoft.com/office/drawing/2014/main" id="{D7ED07D8-492C-4706-A3EB-48006F7C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58" y="29028"/>
            <a:ext cx="3033486" cy="3153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7" name="Picture 5" descr="angco-vat">
            <a:extLst>
              <a:ext uri="{FF2B5EF4-FFF2-40B4-BE49-F238E27FC236}">
                <a16:creationId xmlns:a16="http://schemas.microsoft.com/office/drawing/2014/main" id="{D8B3014E-A811-414A-891E-12A6C55B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"/>
          <a:stretch>
            <a:fillRect/>
          </a:stretch>
        </p:blipFill>
        <p:spPr bwMode="auto">
          <a:xfrm>
            <a:off x="58056" y="43541"/>
            <a:ext cx="5892801" cy="3154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4720CAB5-B08E-44FB-B625-3D4A674E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49" y="2848428"/>
            <a:ext cx="396965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thánh địa của Ấn Độ giáo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FC613B58-EA1D-4C2D-8A90-C3B3414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54" y="6356352"/>
            <a:ext cx="36576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nghi lễ của Ấn Độ giáo</a:t>
            </a:r>
          </a:p>
        </p:txBody>
      </p:sp>
      <p:pic>
        <p:nvPicPr>
          <p:cNvPr id="59394" name="Picture 2" descr="C:\Users\PTS\Desktop\GADT ĐL7 (KNTTCS, kì 1)\208096_27-4-an-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0882" y="3417655"/>
            <a:ext cx="6096000" cy="3353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12D38837-76BE-4ADD-8809-D41C8F35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886" y="2905133"/>
            <a:ext cx="3505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vị thần của Ấn Độ giáo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C613B58-EA1D-4C2D-8A90-C3B3414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772" y="6414408"/>
            <a:ext cx="627017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Nghi lễ tắm trên sông Hằng của tín đồ Ấn Độ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igiao7">
            <a:extLst>
              <a:ext uri="{FF2B5EF4-FFF2-40B4-BE49-F238E27FC236}">
                <a16:creationId xmlns:a16="http://schemas.microsoft.com/office/drawing/2014/main" id="{2053D57A-7DA7-4656-890E-C98ABFC2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1"/>
          <a:stretch>
            <a:fillRect/>
          </a:stretch>
        </p:blipFill>
        <p:spPr bwMode="auto">
          <a:xfrm>
            <a:off x="5738691" y="3381829"/>
            <a:ext cx="6264623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oi giao mec ca">
            <a:extLst>
              <a:ext uri="{FF2B5EF4-FFF2-40B4-BE49-F238E27FC236}">
                <a16:creationId xmlns:a16="http://schemas.microsoft.com/office/drawing/2014/main" id="{BCC58DC2-BF06-4840-927E-271D65A1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05" y="46602"/>
            <a:ext cx="6250113" cy="314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oi giao">
            <a:extLst>
              <a:ext uri="{FF2B5EF4-FFF2-40B4-BE49-F238E27FC236}">
                <a16:creationId xmlns:a16="http://schemas.microsoft.com/office/drawing/2014/main" id="{46CC6879-48BF-435A-BD2F-3EAD6BC4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2272"/>
          <a:stretch>
            <a:fillRect/>
          </a:stretch>
        </p:blipFill>
        <p:spPr bwMode="auto">
          <a:xfrm>
            <a:off x="188687" y="3367313"/>
            <a:ext cx="5366536" cy="329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i giao 4">
            <a:extLst>
              <a:ext uri="{FF2B5EF4-FFF2-40B4-BE49-F238E27FC236}">
                <a16:creationId xmlns:a16="http://schemas.microsoft.com/office/drawing/2014/main" id="{85D5288F-62EE-41B7-9E4B-0556E897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 b="20088"/>
          <a:stretch>
            <a:fillRect/>
          </a:stretch>
        </p:blipFill>
        <p:spPr bwMode="auto">
          <a:xfrm>
            <a:off x="188686" y="114650"/>
            <a:ext cx="5357647" cy="309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5062F382-8439-4502-BA55-F28F039A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01" y="2988228"/>
            <a:ext cx="25908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 thờ Hồi giáo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A6984D1-01E0-4E11-91BD-D8ACC389C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2993231"/>
            <a:ext cx="2362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Thánh địa Mec-ca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F039B15-79C8-4392-97EE-35419042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34" y="6447676"/>
            <a:ext cx="4267200" cy="4000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 đồ đạo Hồi đang cầu nguyện</a:t>
            </a:r>
          </a:p>
        </p:txBody>
      </p:sp>
    </p:spTree>
    <p:extLst>
      <p:ext uri="{BB962C8B-B14F-4D97-AF65-F5344CB8AC3E}">
        <p14:creationId xmlns:p14="http://schemas.microsoft.com/office/powerpoint/2010/main" val="87163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 descr="Kết quả hình ảnh cho hinh anh chua hoang phap o Viet nam">
            <a:extLst>
              <a:ext uri="{FF2B5EF4-FFF2-40B4-BE49-F238E27FC236}">
                <a16:creationId xmlns:a16="http://schemas.microsoft.com/office/drawing/2014/main" id="{143A3297-4DA3-4226-8CB7-06DBF424A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4579" name="Picture 5" descr="Kết quả hình ảnh cho hinh anh chua hoang phap o Viet nam">
            <a:extLst>
              <a:ext uri="{FF2B5EF4-FFF2-40B4-BE49-F238E27FC236}">
                <a16:creationId xmlns:a16="http://schemas.microsoft.com/office/drawing/2014/main" id="{CB6D6659-6FDD-4135-8330-77B44793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2" y="56273"/>
            <a:ext cx="6162414" cy="3305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7" descr="thumbnail">
            <a:extLst>
              <a:ext uri="{FF2B5EF4-FFF2-40B4-BE49-F238E27FC236}">
                <a16:creationId xmlns:a16="http://schemas.microsoft.com/office/drawing/2014/main" id="{318C1BCF-D378-413F-8D9F-C1EC9C8D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91" y="3418448"/>
            <a:ext cx="5675106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9" descr="Kết quả hình ảnh cho hinh anh chua hoang phap o Viet nam">
            <a:extLst>
              <a:ext uri="{FF2B5EF4-FFF2-40B4-BE49-F238E27FC236}">
                <a16:creationId xmlns:a16="http://schemas.microsoft.com/office/drawing/2014/main" id="{C5C961B7-3DEE-4F97-80F7-C18DCDCA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4" y="3404382"/>
            <a:ext cx="6007670" cy="335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Picture 34" descr="dao phat">
            <a:extLst>
              <a:ext uri="{FF2B5EF4-FFF2-40B4-BE49-F238E27FC236}">
                <a16:creationId xmlns:a16="http://schemas.microsoft.com/office/drawing/2014/main" id="{4297DE8F-9284-4BFB-A5A6-9762A6C1FB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10" y="14069"/>
            <a:ext cx="5675106" cy="317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60D7705-27D7-4AAC-876A-DC4AB7C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379" y="3127134"/>
            <a:ext cx="531858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nét đặc trưng của Phật giáo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Lebanon4">
            <a:extLst>
              <a:ext uri="{FF2B5EF4-FFF2-40B4-BE49-F238E27FC236}">
                <a16:creationId xmlns:a16="http://schemas.microsoft.com/office/drawing/2014/main" id="{A98DB30E-9972-4C5F-92CE-FCB0F3B5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2" y="56273"/>
            <a:ext cx="5742408" cy="322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6" descr="ThanhTam_0">
            <a:extLst>
              <a:ext uri="{FF2B5EF4-FFF2-40B4-BE49-F238E27FC236}">
                <a16:creationId xmlns:a16="http://schemas.microsoft.com/office/drawing/2014/main" id="{C75449D0-C77F-4D09-AD47-0EB6B2F0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48" y="56273"/>
            <a:ext cx="5742407" cy="322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8" descr="Kết quả hình ảnh cho hinh anh hanh lễ thien chua giao">
            <a:extLst>
              <a:ext uri="{FF2B5EF4-FFF2-40B4-BE49-F238E27FC236}">
                <a16:creationId xmlns:a16="http://schemas.microsoft.com/office/drawing/2014/main" id="{4CE709B1-ED4C-4208-97C8-44A21475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9" y="3352924"/>
            <a:ext cx="5742408" cy="3413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10" descr="IMG_6773-600x422">
            <a:extLst>
              <a:ext uri="{FF2B5EF4-FFF2-40B4-BE49-F238E27FC236}">
                <a16:creationId xmlns:a16="http://schemas.microsoft.com/office/drawing/2014/main" id="{01474D7D-BE80-4B6A-BB71-66268CBD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88" y="3235568"/>
            <a:ext cx="5742407" cy="3502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7F6B3328-0E24-46AF-B44D-70BCF733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150" y="3258467"/>
            <a:ext cx="450350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nét đặc trưng của đạo Ki - tô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6399" y="1373560"/>
            <a:ext cx="11354191" cy="52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/>
              <a:t>Câu 1: </a:t>
            </a:r>
            <a:r>
              <a:rPr lang="fr-FR" sz="3200"/>
              <a:t>Mật độ dân số trung bình chưa đến 1 người/km</a:t>
            </a:r>
            <a:r>
              <a:rPr lang="fr-FR" sz="3200" baseline="30000"/>
              <a:t>2 </a:t>
            </a:r>
            <a:r>
              <a:rPr lang="fr-FR" sz="3200"/>
              <a:t>tập trung chủ yếu ở:</a:t>
            </a:r>
            <a:endParaRPr lang="en-US" sz="3200"/>
          </a:p>
          <a:p>
            <a:pPr algn="just">
              <a:lnSpc>
                <a:spcPct val="150000"/>
              </a:lnSpc>
            </a:pPr>
            <a:r>
              <a:rPr lang="en-US" sz="3200"/>
              <a:t>A. Bắc Á.					B. Tây Nam Á.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C. Nam Á.					D. Đông Á.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Câu 2:</a:t>
            </a:r>
            <a:r>
              <a:rPr lang="en-US" sz="3200"/>
              <a:t> Vùng có mật độ dân số cao nhất châu Á là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A. Tây Nam Á.				B. Bắc Á.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C. Nam Á.        				D. Đông Nam Á.</a:t>
            </a:r>
          </a:p>
        </p:txBody>
      </p:sp>
      <p:sp>
        <p:nvSpPr>
          <p:cNvPr id="15" name="Oval 14"/>
          <p:cNvSpPr/>
          <p:nvPr/>
        </p:nvSpPr>
        <p:spPr>
          <a:xfrm>
            <a:off x="365760" y="3010501"/>
            <a:ext cx="650240" cy="712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2031" y="6012765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69" grpId="0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41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00" b="1"/>
              <a:t>Câu 3:</a:t>
            </a:r>
            <a:r>
              <a:rPr lang="en-US" sz="3100"/>
              <a:t> Nơi có nhiều thuận lợi cho dân cư sinh sống ở châu Á là khu vực</a:t>
            </a:r>
          </a:p>
          <a:p>
            <a:pPr algn="just">
              <a:lnSpc>
                <a:spcPct val="150000"/>
              </a:lnSpc>
            </a:pPr>
            <a:r>
              <a:rPr lang="en-US" sz="3100"/>
              <a:t>A. Khí hậu gió mùa.				B. Khí hậu lục địa.</a:t>
            </a:r>
          </a:p>
          <a:p>
            <a:pPr algn="just">
              <a:lnSpc>
                <a:spcPct val="150000"/>
              </a:lnSpc>
            </a:pPr>
            <a:r>
              <a:rPr lang="en-US" sz="3100"/>
              <a:t>C. Khí hậu hàn đới. 				D. Khí hậu núi cao.</a:t>
            </a:r>
          </a:p>
          <a:p>
            <a:pPr algn="just">
              <a:lnSpc>
                <a:spcPct val="150000"/>
              </a:lnSpc>
            </a:pPr>
            <a:r>
              <a:rPr lang="en-US" sz="3100" b="1"/>
              <a:t>Câu 4:</a:t>
            </a:r>
            <a:r>
              <a:rPr lang="en-US" sz="3100"/>
              <a:t> Miền địa hình có dân cư đông đúc nhất châu Á</a:t>
            </a:r>
          </a:p>
          <a:p>
            <a:pPr algn="just">
              <a:lnSpc>
                <a:spcPct val="150000"/>
              </a:lnSpc>
            </a:pPr>
            <a:r>
              <a:rPr lang="en-US" sz="3100"/>
              <a:t>A. đồng bằng Tây-xi-bia.			B. các đồng bằng châu thổ.</a:t>
            </a:r>
          </a:p>
          <a:p>
            <a:pPr algn="just">
              <a:lnSpc>
                <a:spcPct val="150000"/>
              </a:lnSpc>
            </a:pPr>
            <a:r>
              <a:rPr lang="en-US" sz="3100"/>
              <a:t>C. các bồn địa.					D. cao nguyên, sơn nguyên.</a:t>
            </a:r>
          </a:p>
        </p:txBody>
      </p:sp>
      <p:sp>
        <p:nvSpPr>
          <p:cNvPr id="15" name="Oval 14"/>
          <p:cNvSpPr/>
          <p:nvPr/>
        </p:nvSpPr>
        <p:spPr>
          <a:xfrm>
            <a:off x="253216" y="2222695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97748" y="4310575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1067188"/>
            <a:ext cx="9707880" cy="2862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6. ĐẶC ĐIỂM DÂN CƯ,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HỘI CHÂU Á (tiết 2)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Câu 5:</a:t>
            </a:r>
            <a:r>
              <a:rPr lang="en-US" sz="3200"/>
              <a:t> Tên một thành phố đông dân nhất châu Á là</a:t>
            </a:r>
          </a:p>
          <a:p>
            <a:pPr>
              <a:lnSpc>
                <a:spcPct val="150000"/>
              </a:lnSpc>
            </a:pPr>
            <a:r>
              <a:rPr lang="en-US" sz="3200"/>
              <a:t>	A. Bắc Kinh.				B. Thượng Hải.	</a:t>
            </a:r>
          </a:p>
          <a:p>
            <a:pPr>
              <a:lnSpc>
                <a:spcPct val="150000"/>
              </a:lnSpc>
            </a:pPr>
            <a:r>
              <a:rPr lang="en-US" sz="3200"/>
              <a:t>	C. Tô-ki-ô.					D. Mum-bai.</a:t>
            </a:r>
          </a:p>
          <a:p>
            <a:pPr>
              <a:lnSpc>
                <a:spcPct val="150000"/>
              </a:lnSpc>
            </a:pPr>
            <a:r>
              <a:rPr lang="en-US" sz="3200" b="1"/>
              <a:t>Câu 6:</a:t>
            </a:r>
            <a:r>
              <a:rPr lang="en-US" sz="3200"/>
              <a:t> Quốc gia có nhiều đô thị lớn trên 10 triệu dân của châu Á là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/>
              <a:t>		A. Nhật Bản.				B. Trung Quốc.	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/>
              <a:t>		C. In-đô-nê-xi-a.				D. Ấn Độ.</a:t>
            </a:r>
          </a:p>
        </p:txBody>
      </p:sp>
      <p:sp>
        <p:nvSpPr>
          <p:cNvPr id="15" name="Oval 14"/>
          <p:cNvSpPr/>
          <p:nvPr/>
        </p:nvSpPr>
        <p:spPr>
          <a:xfrm>
            <a:off x="1167616" y="2954215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5883" y="4437189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Câu 7:</a:t>
            </a:r>
            <a:r>
              <a:rPr lang="en-US" sz="3200"/>
              <a:t> Tên thành phố đông dân nhất Việt Nam</a:t>
            </a:r>
          </a:p>
          <a:p>
            <a:pPr>
              <a:lnSpc>
                <a:spcPct val="150000"/>
              </a:lnSpc>
            </a:pPr>
            <a:r>
              <a:rPr lang="en-US" sz="3200"/>
              <a:t>	A. Hà Nội.				B. TP. Hồ Chí Minh.</a:t>
            </a:r>
          </a:p>
          <a:p>
            <a:pPr>
              <a:lnSpc>
                <a:spcPct val="150000"/>
              </a:lnSpc>
            </a:pPr>
            <a:r>
              <a:rPr lang="en-US" sz="3200"/>
              <a:t>	C. Hải Phòng.			D. Đà Nẵng.</a:t>
            </a:r>
          </a:p>
          <a:p>
            <a:pPr>
              <a:lnSpc>
                <a:spcPct val="150000"/>
              </a:lnSpc>
            </a:pPr>
            <a:r>
              <a:rPr lang="en-US" sz="3200" b="1"/>
              <a:t>Câu 8:</a:t>
            </a:r>
            <a:r>
              <a:rPr lang="en-US" sz="3200"/>
              <a:t> Trung Á là vùng có mật độ dân cư rất thưa thớt vì</a:t>
            </a:r>
          </a:p>
          <a:p>
            <a:pPr>
              <a:lnSpc>
                <a:spcPct val="150000"/>
              </a:lnSpc>
            </a:pPr>
            <a:r>
              <a:rPr lang="en-US" sz="3200"/>
              <a:t>	A. có nhiều đầm lầy.		B. Khí hậu nóng, ẩm.</a:t>
            </a:r>
          </a:p>
          <a:p>
            <a:pPr>
              <a:lnSpc>
                <a:spcPct val="150000"/>
              </a:lnSpc>
            </a:pPr>
            <a:r>
              <a:rPr lang="en-US" sz="3200"/>
              <a:t>	C. Khí hậu khắc nghiệt.	D. Ít tài nguyên khoáng sản.</a:t>
            </a:r>
          </a:p>
        </p:txBody>
      </p:sp>
      <p:sp>
        <p:nvSpPr>
          <p:cNvPr id="15" name="Oval 14"/>
          <p:cNvSpPr/>
          <p:nvPr/>
        </p:nvSpPr>
        <p:spPr>
          <a:xfrm>
            <a:off x="5753682" y="2236762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97276" y="5168710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08000" y="177800"/>
            <a:ext cx="11277600" cy="1117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SỰ PHÂN BỐ DÂN CƯ VÀ ĐÔ THỊ CHÂU Á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7286" y="1289152"/>
            <a:ext cx="11619913" cy="45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Câu 9:</a:t>
            </a:r>
            <a:r>
              <a:rPr lang="en-US" sz="3200"/>
              <a:t> Quốc gia có diện tích trải rộng cả châu Á và châu Âu là</a:t>
            </a:r>
          </a:p>
          <a:p>
            <a:pPr>
              <a:lnSpc>
                <a:spcPct val="150000"/>
              </a:lnSpc>
            </a:pPr>
            <a:r>
              <a:rPr lang="en-US" sz="3200"/>
              <a:t>	A. Trung Quốc.				B. Mông Cổ.</a:t>
            </a:r>
          </a:p>
          <a:p>
            <a:pPr>
              <a:lnSpc>
                <a:spcPct val="150000"/>
              </a:lnSpc>
            </a:pPr>
            <a:r>
              <a:rPr lang="en-US" sz="3200"/>
              <a:t>	C. Ả-rập Xê-út.				D. Liên Bang Nga.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 </a:t>
            </a:r>
            <a:r>
              <a:rPr lang="en-US" sz="3200" b="1"/>
              <a:t>Câu 10</a:t>
            </a:r>
            <a:r>
              <a:rPr lang="en-US" sz="3200"/>
              <a:t>: Việt Nam nằm trong  khu vực có mật độ dân số là</a:t>
            </a:r>
          </a:p>
          <a:p>
            <a:pPr>
              <a:lnSpc>
                <a:spcPct val="150000"/>
              </a:lnSpc>
            </a:pPr>
            <a:r>
              <a:rPr lang="en-US" sz="3200"/>
              <a:t>	A. trên 100 người/ km</a:t>
            </a:r>
            <a:r>
              <a:rPr lang="en-US" sz="3200" baseline="30000"/>
              <a:t>2</a:t>
            </a:r>
            <a:r>
              <a:rPr lang="en-US" sz="3200"/>
              <a:t>.		B. từ 51 - 100 người/km</a:t>
            </a:r>
            <a:r>
              <a:rPr lang="en-US" sz="3200" baseline="30000"/>
              <a:t>2</a:t>
            </a:r>
            <a:r>
              <a:rPr lang="en-US" sz="3200"/>
              <a:t>.</a:t>
            </a:r>
          </a:p>
          <a:p>
            <a:pPr>
              <a:lnSpc>
                <a:spcPct val="150000"/>
              </a:lnSpc>
            </a:pPr>
            <a:r>
              <a:rPr lang="en-US" sz="3200"/>
              <a:t>	C. từ 1 - 51 người/ km</a:t>
            </a:r>
            <a:r>
              <a:rPr lang="en-US" sz="3200" baseline="30000"/>
              <a:t>2</a:t>
            </a:r>
            <a:r>
              <a:rPr lang="en-US" sz="3200"/>
              <a:t>.		D. chưa đến 1 người/km</a:t>
            </a:r>
            <a:r>
              <a:rPr lang="en-US" sz="3200" baseline="30000"/>
              <a:t>2</a:t>
            </a:r>
            <a:r>
              <a:rPr lang="en-US" sz="3200"/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6639947" y="2982350"/>
            <a:ext cx="565831" cy="599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69140" y="4423122"/>
            <a:ext cx="590843" cy="59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73724" y="1217414"/>
            <a:ext cx="101937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Cho bảng số liệu sau: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SỐ DÂN VÀ TỈ LỆ DÂN THÀNH THỊ CỦA CHÂU Á,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GIAI ĐOẠN 2005 - 2020 </a:t>
            </a:r>
            <a:r>
              <a:rPr kumimoji="0" lang="en-US" sz="26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(Không tính Liên bang Nga)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2196" y="2835808"/>
          <a:ext cx="11043138" cy="1462024"/>
        </p:xfrm>
        <a:graphic>
          <a:graphicData uri="http://schemas.openxmlformats.org/drawingml/2006/table">
            <a:tbl>
              <a:tblPr/>
              <a:tblGrid>
                <a:gridCol w="367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Năm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2005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2010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2015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2020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Số dân </a:t>
                      </a:r>
                      <a:r>
                        <a:rPr lang="en-US" sz="2600" i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(triệu người)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3978,1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4209,6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4433,5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4641,1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Tỉ lệ dân thành thị </a:t>
                      </a:r>
                      <a:r>
                        <a:rPr lang="en-US" sz="2600" i="1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(%)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41,0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44,6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47,8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+mj-lt"/>
                          <a:ea typeface="Cambria"/>
                        </a:rPr>
                        <a:t>50,9</a:t>
                      </a:r>
                      <a:endParaRPr lang="en-US" sz="26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95422" y="4487594"/>
            <a:ext cx="11301492" cy="12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Về nhà, từ bảng số liệu trên hãy nhận xét sự thay đổi số dân và tỉ lệ dân thành thị của châu Á, giai đoạn 2005 - 2020.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5777" grpId="0"/>
      <p:bldP spid="757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34568" y="2203951"/>
            <a:ext cx="5655211" cy="1214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*Quan sát H.6.1, nhận xét về mật độ dân số ở châu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39156" y="1715867"/>
            <a:ext cx="1000545" cy="1086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175" y="1185647"/>
            <a:ext cx="6064759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i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1.b, H.6.1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</a:t>
            </a:r>
            <a:r>
              <a:rPr lang="en-US" sz="2800" b="1" i="1">
                <a:solidFill>
                  <a:srgbClr val="0000FF"/>
                </a:solidFill>
                <a:cs typeface="Tahoma" pitchFamily="34" charset="0"/>
              </a:rPr>
              <a:t>: </a:t>
            </a:r>
            <a:r>
              <a:rPr lang="en-US" sz="2800" b="1" i="1">
                <a:solidFill>
                  <a:srgbClr val="0000FF"/>
                </a:solidFill>
              </a:rPr>
              <a:t>tìm hiểu sự phân bố dân cư châu Á</a:t>
            </a:r>
            <a:r>
              <a:rPr lang="en-US" sz="2800" b="1" i="1">
                <a:solidFill>
                  <a:srgbClr val="0000FF"/>
                </a:solidFill>
                <a:ea typeface="Calibri" charset="0"/>
                <a:cs typeface="Tahoma" pitchFamily="34" charset="0"/>
              </a:rPr>
              <a:t>.</a:t>
            </a:r>
            <a:endParaRPr lang="en-US" sz="2800" b="1" i="1" dirty="0">
              <a:solidFill>
                <a:srgbClr val="0000FF"/>
              </a:solidFill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8628" y="3561425"/>
            <a:ext cx="2876461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>
                <a:solidFill>
                  <a:srgbClr val="0070C0"/>
                </a:solidFill>
              </a:rPr>
              <a:t>Nhóm 1: </a:t>
            </a:r>
            <a:r>
              <a:rPr lang="en-US" sz="3000" b="1">
                <a:solidFill>
                  <a:srgbClr val="0070C0"/>
                </a:solidFill>
                <a:ea typeface="Calibri"/>
                <a:cs typeface="Times New Roman"/>
              </a:rPr>
              <a:t>Dưới 25 người/km</a:t>
            </a:r>
            <a:r>
              <a:rPr lang="en-US" sz="3000" b="1" baseline="30000">
                <a:solidFill>
                  <a:srgbClr val="0070C0"/>
                </a:solidFill>
                <a:ea typeface="Calibri"/>
                <a:cs typeface="Times New Roman"/>
              </a:rPr>
              <a:t>2</a:t>
            </a:r>
            <a:endParaRPr lang="en-US" sz="3000" b="1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99253" y="84409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8504" y="5142146"/>
            <a:ext cx="2894917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>
                <a:solidFill>
                  <a:srgbClr val="7030A0"/>
                </a:solidFill>
              </a:rPr>
              <a:t>Nhóm 2: </a:t>
            </a:r>
            <a:r>
              <a:rPr lang="en-US" sz="3000" b="1">
                <a:solidFill>
                  <a:srgbClr val="7030A0"/>
                </a:solidFill>
                <a:ea typeface="Calibri"/>
                <a:cs typeface="Times New Roman"/>
              </a:rPr>
              <a:t>Từ 25 - 50 người/km</a:t>
            </a:r>
            <a:r>
              <a:rPr lang="en-US" sz="3000" b="1" baseline="30000">
                <a:solidFill>
                  <a:srgbClr val="7030A0"/>
                </a:solidFill>
                <a:ea typeface="Calibri"/>
                <a:cs typeface="Times New Roman"/>
              </a:rPr>
              <a:t>2</a:t>
            </a:r>
            <a:endParaRPr lang="en-US" sz="3000" b="1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25096" y="3556125"/>
            <a:ext cx="2960913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>
                <a:solidFill>
                  <a:srgbClr val="002060"/>
                </a:solidFill>
              </a:rPr>
              <a:t>Nhóm 3: </a:t>
            </a:r>
            <a:r>
              <a:rPr lang="en-US" sz="3000" b="1">
                <a:solidFill>
                  <a:srgbClr val="002060"/>
                </a:solidFill>
                <a:ea typeface="Calibri"/>
                <a:cs typeface="Times New Roman"/>
              </a:rPr>
              <a:t>Từ 51 - 100 người/km</a:t>
            </a:r>
            <a:r>
              <a:rPr lang="en-US" sz="3000" b="1" baseline="30000">
                <a:solidFill>
                  <a:srgbClr val="002060"/>
                </a:solidFill>
                <a:ea typeface="Calibri"/>
                <a:cs typeface="Times New Roman"/>
              </a:rPr>
              <a:t>2</a:t>
            </a:r>
            <a:r>
              <a:rPr lang="it-IT" sz="3000" b="1">
                <a:solidFill>
                  <a:srgbClr val="002060"/>
                </a:solidFill>
              </a:rPr>
              <a:t> 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77597" y="5089354"/>
            <a:ext cx="3024251" cy="12311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>
                <a:solidFill>
                  <a:srgbClr val="FF0000"/>
                </a:solidFill>
              </a:rPr>
              <a:t>Nhóm 4: </a:t>
            </a:r>
            <a:r>
              <a:rPr lang="en-US" sz="3000" b="1">
                <a:solidFill>
                  <a:srgbClr val="FF0000"/>
                </a:solidFill>
                <a:ea typeface="Calibri"/>
                <a:cs typeface="Times New Roman"/>
              </a:rPr>
              <a:t>Trên 100 người/km</a:t>
            </a:r>
            <a:r>
              <a:rPr lang="en-US" sz="3000" b="1" baseline="30000">
                <a:solidFill>
                  <a:srgbClr val="FF0000"/>
                </a:solidFill>
                <a:ea typeface="Calibri"/>
                <a:cs typeface="Times New Roman"/>
              </a:rPr>
              <a:t>2</a:t>
            </a:r>
            <a:endParaRPr lang="en-US" sz="3000" b="1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97747" y="626518"/>
          <a:ext cx="5397426" cy="5259580"/>
        </p:xfrm>
        <a:graphic>
          <a:graphicData uri="http://schemas.openxmlformats.org/drawingml/2006/table">
            <a:tbl>
              <a:tblPr/>
              <a:tblGrid>
                <a:gridCol w="180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+mj-lt"/>
                          <a:ea typeface="Cambria"/>
                          <a:cs typeface="Times New Roman"/>
                        </a:rPr>
                        <a:t>Lí do mức độ tập trung dân cư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Dưới 25 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Từ 25 - 50 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Từ 51 - 100 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Trên 100 người/km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76049" y="6133511"/>
            <a:ext cx="49799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088" y="1364565"/>
            <a:ext cx="4932789" cy="474785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719742" cy="4008120"/>
        </p:xfrm>
        <a:graphic>
          <a:graphicData uri="http://schemas.openxmlformats.org/drawingml/2006/table">
            <a:tbl>
              <a:tblPr/>
              <a:tblGrid>
                <a:gridCol w="117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mức độ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Dưới 25 người/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LB. Nga, Mông Cổ, Ca-dắc-xtan, Tuốc-mê-ni-xtan, Ả-rập Xê-út, Ô-man, Bu-tan…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hậu khắc nghiệt, lạnh giá, khô hạn.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Nhiều núi cao, hoang mạc, đầm lầy.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2996" y="6133511"/>
            <a:ext cx="478301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996" y="1322363"/>
            <a:ext cx="4754881" cy="47900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846351" cy="3474720"/>
        </p:xfrm>
        <a:graphic>
          <a:graphicData uri="http://schemas.openxmlformats.org/drawingml/2006/table">
            <a:tbl>
              <a:tblPr/>
              <a:tblGrid>
                <a:gridCol w="104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mức độ 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25 - 50 người/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Mi-an-ma, Lào, Cam-pu-chia, Ma-lay-xi-a, Y-ê-men, I-ran,     I-rắc, Xi-ri,…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Điều kiện sản xuất còn nhiều khó khăn.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Khí hậu tương đối khắc nghiệt.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65033" y="6133511"/>
            <a:ext cx="517691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102" y="1156677"/>
            <a:ext cx="5148776" cy="49557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508727" cy="2560320"/>
        </p:xfrm>
        <a:graphic>
          <a:graphicData uri="http://schemas.openxmlformats.org/drawingml/2006/table">
            <a:tbl>
              <a:tblPr/>
              <a:tblGrid>
                <a:gridCol w="113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mức độ 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51 - 100 người/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n-US" sz="2100" baseline="30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Thổ Nhĩ Kì, Trung Quốc, Thái Lan, In-đô-nê-xi-a, Nê-pan…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Các cao nguyên thấp, các vùng tương đối thuận lợi cho sản xuất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6. ĐẶC ĐIỂM DÂN CƯ, XÃ HỘI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3680" y="6133511"/>
            <a:ext cx="55004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H.6.1. Bản đồ phân bố dân cư và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một số đô thị lớn ở châu Á, năm 2020</a:t>
            </a:r>
          </a:p>
        </p:txBody>
      </p:sp>
      <p:pic>
        <p:nvPicPr>
          <p:cNvPr id="12" name="Picture 2" descr="C:\Users\PTS\Desktop\Ảnh\c9f6a95d987b57250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48" y="885871"/>
            <a:ext cx="5430130" cy="5226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6595" y="805937"/>
            <a:ext cx="305884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b. Phân bố dân cư</a:t>
            </a:r>
            <a:endParaRPr lang="en-US" sz="2800" i="1" u="sng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7495" y="1855293"/>
          <a:ext cx="6105525" cy="3825240"/>
        </p:xfrm>
        <a:graphic>
          <a:graphicData uri="http://schemas.openxmlformats.org/drawingml/2006/table">
            <a:tbl>
              <a:tblPr/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Mật độ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dân số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Quốc gia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Lí do của mức độ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tập trung dân cư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Trên 100 người/km</a:t>
                      </a:r>
                      <a:r>
                        <a:rPr lang="en-US" sz="2100" baseline="30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Độ, Pa-ki-xtan, Băng-la-đet, Việt Nam, Phi-lip-pin, Nhật Bản…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Nhiều đồng bằng rộng, đất đai màu mỡ.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 Khí hậu nhiệt đới và ôn đới hải dương mát mẻ.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2590</Words>
  <Application>Microsoft Office PowerPoint</Application>
  <PresentationFormat>Widescreen</PresentationFormat>
  <Paragraphs>305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#9Slide03 HelveBold</vt:lpstr>
      <vt:lpstr>Arial</vt:lpstr>
      <vt:lpstr>Calibri</vt:lpstr>
      <vt:lpstr>Calibri Light</vt:lpstr>
      <vt:lpstr>Impact MT Std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Thị Thanh Tâm</cp:lastModifiedBy>
  <cp:revision>236</cp:revision>
  <dcterms:created xsi:type="dcterms:W3CDTF">2021-06-28T12:43:46Z</dcterms:created>
  <dcterms:modified xsi:type="dcterms:W3CDTF">2022-07-29T17:35:36Z</dcterms:modified>
</cp:coreProperties>
</file>