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40" r:id="rId2"/>
    <p:sldId id="658" r:id="rId3"/>
    <p:sldId id="644" r:id="rId4"/>
    <p:sldId id="643" r:id="rId5"/>
    <p:sldId id="645" r:id="rId6"/>
    <p:sldId id="646" r:id="rId7"/>
    <p:sldId id="659" r:id="rId8"/>
    <p:sldId id="647" r:id="rId9"/>
    <p:sldId id="648" r:id="rId10"/>
    <p:sldId id="650" r:id="rId11"/>
    <p:sldId id="651" r:id="rId12"/>
    <p:sldId id="652" r:id="rId13"/>
    <p:sldId id="653" r:id="rId14"/>
    <p:sldId id="655" r:id="rId15"/>
    <p:sldId id="656" r:id="rId16"/>
    <p:sldId id="6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EE1D23"/>
    <a:srgbClr val="F9A64A"/>
    <a:srgbClr val="FECA0A"/>
    <a:srgbClr val="FFF8AE"/>
    <a:srgbClr val="FFFF99"/>
    <a:srgbClr val="FFB989"/>
    <a:srgbClr val="F19E65"/>
    <a:srgbClr val="D47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99.jpg" descr="Related 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14" y="203268"/>
            <a:ext cx="2657672" cy="28447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image106.jpg" descr="Related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7660" y="3643087"/>
            <a:ext cx="2772226" cy="28883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image103.jpg" descr="Related 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630" y="246811"/>
            <a:ext cx="2906255" cy="28883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image113.jpg" descr="Related imag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5599" y="203267"/>
            <a:ext cx="2627085" cy="29609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image116.jpg" descr="Image result for Dress laos ico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12" y="3657600"/>
            <a:ext cx="2641598" cy="2859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" name="image121.jpg" descr="Related imag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3153" y="232231"/>
            <a:ext cx="2757713" cy="28593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image110.jpg" descr="Related imag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9543" y="3657600"/>
            <a:ext cx="2859316" cy="2859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" name="Picture 17" descr="C:\Users\PTS\Desktop\Ảnh\0000000085-con-nguoi-voi-trang-phuc-truyen-thong-nuoc-malaysia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0114" y="3628571"/>
            <a:ext cx="2612571" cy="29028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496458" y="20320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0687" y="360680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8972" y="365760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7337" y="3663520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9944" y="232230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1" y="195945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21487" y="261259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7258" y="3643088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574523-18A0-49A2-8663-7F343FBDB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21" y="3052698"/>
            <a:ext cx="11591779" cy="55399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 b="1" i="1">
                <a:solidFill>
                  <a:srgbClr val="007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ảnh đoán tên quốc gia liên quan đến nội dung bức ảnh.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89" y="1437203"/>
            <a:ext cx="3835071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>
                <a:solidFill>
                  <a:srgbClr val="0000FF"/>
                </a:solidFill>
              </a:rPr>
              <a:t>Nhóm 5: </a:t>
            </a:r>
            <a:r>
              <a:rPr lang="en-US" sz="3000" b="1">
                <a:solidFill>
                  <a:srgbClr val="0000FF"/>
                </a:solidFill>
                <a:cs typeface="Times New Roman"/>
              </a:rPr>
              <a:t>Đông Nam Á.</a:t>
            </a:r>
            <a:endParaRPr lang="en-US" sz="3000" b="1">
              <a:solidFill>
                <a:srgbClr val="0000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394574"/>
          <a:ext cx="5779133" cy="4206367"/>
        </p:xfrm>
        <a:graphic>
          <a:graphicData uri="http://schemas.openxmlformats.org/drawingml/2006/table">
            <a:tbl>
              <a:tblPr/>
              <a:tblGrid>
                <a:gridCol w="131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Đông Nam Á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Việt Nam, Cam-pu-chia, Thái Lan, Đông Ti-mo, Lào, Mi-an-ma, Bru-nây, Ma-lay-xia, In-đô-nê-xia, Xin-ga-po,      Phi-lip-pin.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39156" y="1294218"/>
            <a:ext cx="58521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Hiện nay, châu Á có 49 quốc gia và vùng lãnh thổ.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Trên bản đồ chính  trị, châu Á được chia thành 6 khu vực khác nhau.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0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95428" y="1294218"/>
            <a:ext cx="64443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Trình độ phát triển kinh tế</a:t>
            </a:r>
            <a:r>
              <a:rPr kumimoji="0" lang="pt-BR" sz="28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- xã hội </a:t>
            </a: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của các quốc</a:t>
            </a:r>
            <a:r>
              <a:rPr kumimoji="0" lang="pt-BR" sz="2800" b="1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gia</a:t>
            </a: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 châu Á rất khác nhau, nhưng phần lớn là các nước đang phát triển.</a:t>
            </a:r>
            <a:endParaRPr kumimoji="0" lang="en-US" sz="2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68610" name="Picture 2" descr="C:\Users\PTS\Desktop\GADT ĐL7 (KNTTCS, kì 1)\thu-do-nhat-ban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335" y="1654713"/>
            <a:ext cx="4600135" cy="287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1" name="Picture 3" descr="C:\Users\PTS\Desktop\GADT ĐL7 (KNTTCS, kì 1)\vna_potal_bangladesh_hoa_hoan_tai_khu_nha_o_chuot_gay_thuong_vong__st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8323" y="3827593"/>
            <a:ext cx="4234587" cy="28273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21637" y="4698604"/>
            <a:ext cx="40092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Một góc thủ đô Tô-ki-ô (Nhật Bản)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2518" y="5962347"/>
            <a:ext cx="35052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Một góc khu nhà ổ chuột 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ở Đắc-ca (Băng-la-đét)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67293" y="1294218"/>
            <a:ext cx="5908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ea typeface="Calibri" charset="0"/>
                <a:cs typeface="Times New Roman" pitchFamily="18" charset="0"/>
              </a:rPr>
              <a:t>- Tình hình phát triển kinh tế - xã hội có nhiều chuyển biến tích cực.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69635" name="Picture 3" descr="C:\Users\PTS\Desktop\GADT ĐL7 (KNTTCS, kì 1)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370" y="3362178"/>
            <a:ext cx="4844259" cy="272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6" name="Picture 4" descr="C:\Users\PTS\Desktop\GADT ĐL7 (KNTTCS, kì 1)\u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8842" y="1336431"/>
            <a:ext cx="5568550" cy="334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7" name="Picture 5" descr="C:\Users\PTS\Desktop\GADT ĐL7 (KNTTCS, kì 1)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6732" y="1332435"/>
            <a:ext cx="5558525" cy="325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8" name="Picture 6" descr="C:\Users\PTS\Desktop\GADT ĐL7 (KNTTCS, kì 1)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7438" y="3393420"/>
            <a:ext cx="4888276" cy="285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821637" y="4698604"/>
            <a:ext cx="40092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Thủ đô Xin-ga-po (Xin-ga-po)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3582" y="6397798"/>
            <a:ext cx="35052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Thượng Hải (Trung Quốc)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0012" y="6400797"/>
            <a:ext cx="40092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Hà Nội (Việt Nam)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2571" y="4630057"/>
            <a:ext cx="423672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14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00360" y="1083187"/>
            <a:ext cx="4724856" cy="21523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u="sng">
                <a:solidFill>
                  <a:srgbClr val="0000FF"/>
                </a:solidFill>
                <a:cs typeface="Arial" pitchFamily="34" charset="0"/>
              </a:rPr>
              <a:t>Câu hỏi  thảo luận:</a:t>
            </a:r>
          </a:p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Xác định tên của các khu vực của châu Á được đánh số trên lược đồ sau: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158196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4700" b="1" u="sng" dirty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pic>
        <p:nvPicPr>
          <p:cNvPr id="4" name="Picture 3" descr="C:\Users\PTS\Desktop\Ảnh\z3521638919114_e9299462a1ebb9d33e716edb808c79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828" y="309489"/>
            <a:ext cx="7240171" cy="654851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02510" y="6429754"/>
            <a:ext cx="400929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Lược đồ các khu vực châu Á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38355" y="1397000"/>
            <a:ext cx="11210300" cy="189483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900" b="1" i="1">
                <a:solidFill>
                  <a:srgbClr val="0000FF"/>
                </a:solidFill>
                <a:cs typeface="Arial" pitchFamily="34" charset="0"/>
              </a:rPr>
              <a:t> HS về nhà tìm hiểu về nhà tìm hiểu thông tin về địa hình, khí hậu, sông ngòi và cảnh quan của các khu vực ở châu Á, gồm: Bắc Á, Trung Á, Đông Á, Tây Nam Á, Nam Á và Đông Nam Á).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90020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99.jpg" descr="Related ima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14" y="132928"/>
            <a:ext cx="2657672" cy="28447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image106.jpg" descr="Related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7660" y="3572747"/>
            <a:ext cx="2772226" cy="28883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image103.jpg" descr="Related 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1630" y="176471"/>
            <a:ext cx="2906255" cy="28883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image113.jpg" descr="Related imag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5599" y="132927"/>
            <a:ext cx="2627085" cy="296091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image116.jpg" descr="Image result for Dress laos ico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12" y="3587260"/>
            <a:ext cx="2641598" cy="2859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" name="image121.jpg" descr="Related imag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3153" y="161891"/>
            <a:ext cx="2757713" cy="285931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" name="image110.jpg" descr="Related imag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9543" y="3587260"/>
            <a:ext cx="2859316" cy="28593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" name="Picture 17" descr="C:\Users\PTS\Desktop\Ảnh\0000000085-con-nguoi-voi-trang-phuc-truyen-thong-nuoc-malaysia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0114" y="3558231"/>
            <a:ext cx="2612571" cy="29028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496458" y="13286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0687" y="353646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8972" y="3587262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7337" y="3593180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9944" y="161890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30001" y="125605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21487" y="190919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7258" y="3572748"/>
            <a:ext cx="420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2370" y="3044874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1. Việt Nam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72376" y="3084733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2. Cam-pu-chia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54727" y="3070664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3. Hàn Quốc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08942" y="3126936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4. Ấn Độ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2229" y="6418328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5. Lào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10709" y="6418328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6. Thái Lan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2241" y="6418328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7. Nhật Bản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01908" y="6418328"/>
            <a:ext cx="218585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8. Ma-lai-xi-a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898244"/>
            <a:ext cx="9707880" cy="33932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7. </a:t>
            </a:r>
          </a:p>
          <a:p>
            <a:pPr algn="ctr">
              <a:lnSpc>
                <a:spcPct val="130000"/>
              </a:lnSpc>
            </a:pPr>
            <a:r>
              <a:rPr lang="en-US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 ĐỒ CHÍNH TRỊ CHÂU Á,</a:t>
            </a:r>
          </a:p>
          <a:p>
            <a:pPr algn="ctr">
              <a:lnSpc>
                <a:spcPct val="130000"/>
              </a:lnSpc>
            </a:pPr>
            <a:r>
              <a:rPr lang="en-US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KHU VỰC CỦA CHÂU Á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1" y="1835253"/>
            <a:ext cx="6032991" cy="117523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800" b="1" i="1">
                <a:solidFill>
                  <a:srgbClr val="0000FF"/>
                </a:solidFill>
                <a:cs typeface="Arial" pitchFamily="34" charset="0"/>
              </a:rPr>
              <a:t>    Quan sát H.7.1.SGK, xác định trên bản đồ các khu vực của châu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89373"/>
            <a:ext cx="1000545" cy="108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64176" y="1185647"/>
            <a:ext cx="5684932" cy="1415768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800" b="1" i="1" u="sng" dirty="0">
                <a:solidFill>
                  <a:srgbClr val="FF0000"/>
                </a:solidFill>
                <a:cs typeface="Tahoma" pitchFamily="34" charset="0"/>
              </a:rPr>
              <a:t>Yêu cầu</a:t>
            </a:r>
            <a:r>
              <a:rPr lang="en-US" sz="2800" b="1" i="1" u="sng">
                <a:solidFill>
                  <a:srgbClr val="FF0000"/>
                </a:solidFill>
                <a:cs typeface="Tahoma" pitchFamily="34" charset="0"/>
              </a:rPr>
              <a:t>:</a:t>
            </a:r>
            <a:r>
              <a:rPr lang="en-US" sz="2800" b="1" i="1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Khai thác thông tin mục </a:t>
            </a:r>
            <a:r>
              <a:rPr lang="en-US" sz="2800" b="1" i="1">
                <a:solidFill>
                  <a:srgbClr val="0000FF"/>
                </a:solidFill>
                <a:cs typeface="Tahoma" pitchFamily="34" charset="0"/>
              </a:rPr>
              <a:t>1, H.7.1</a:t>
            </a:r>
            <a:r>
              <a:rPr lang="vi-VN" sz="2800" b="1" i="1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SGK</a:t>
            </a:r>
            <a:r>
              <a:rPr lang="en-US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tìm hiểu sự phân bố dân cư châu Á.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8629" y="2745481"/>
            <a:ext cx="2568978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>
                <a:solidFill>
                  <a:srgbClr val="0070C0"/>
                </a:solidFill>
              </a:rPr>
              <a:t>Nhóm 1: </a:t>
            </a:r>
            <a:r>
              <a:rPr lang="en-US" sz="3000" b="1">
                <a:solidFill>
                  <a:srgbClr val="0070C0"/>
                </a:solidFill>
                <a:ea typeface="Calibri"/>
                <a:cs typeface="Times New Roman"/>
              </a:rPr>
              <a:t>Bắc Á và Trung Á.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699253" y="84409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8504" y="4157386"/>
            <a:ext cx="2562831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>
                <a:solidFill>
                  <a:srgbClr val="7030A0"/>
                </a:solidFill>
              </a:rPr>
              <a:t>Nhóm 2: </a:t>
            </a:r>
          </a:p>
          <a:p>
            <a:pPr algn="ctr"/>
            <a:r>
              <a:rPr lang="it-IT" sz="3000" b="1">
                <a:solidFill>
                  <a:srgbClr val="7030A0"/>
                </a:solidFill>
              </a:rPr>
              <a:t>Đông</a:t>
            </a:r>
            <a:r>
              <a:rPr lang="en-US" sz="3000" b="1">
                <a:solidFill>
                  <a:srgbClr val="7030A0"/>
                </a:solidFill>
                <a:ea typeface="Calibri"/>
                <a:cs typeface="Times New Roman"/>
              </a:rPr>
              <a:t> Á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043736" y="2740181"/>
            <a:ext cx="2960913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>
                <a:solidFill>
                  <a:srgbClr val="002060"/>
                </a:solidFill>
              </a:rPr>
              <a:t>Nhóm 3: </a:t>
            </a:r>
          </a:p>
          <a:p>
            <a:pPr algn="ctr"/>
            <a:r>
              <a:rPr lang="it-IT" sz="3000" b="1">
                <a:solidFill>
                  <a:srgbClr val="002060"/>
                </a:solidFill>
              </a:rPr>
              <a:t>Tây</a:t>
            </a:r>
            <a:r>
              <a:rPr lang="en-US" sz="3000" b="1">
                <a:solidFill>
                  <a:srgbClr val="002060"/>
                </a:solidFill>
                <a:ea typeface="Calibri"/>
                <a:cs typeface="Times New Roman"/>
              </a:rPr>
              <a:t> Á</a:t>
            </a:r>
            <a:endParaRPr lang="en-US" sz="3000" b="1">
              <a:solidFill>
                <a:srgbClr val="00206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6768" y="5551287"/>
            <a:ext cx="2588636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>
                <a:solidFill>
                  <a:srgbClr val="FF0000"/>
                </a:solidFill>
              </a:rPr>
              <a:t>Nhóm 4: </a:t>
            </a:r>
          </a:p>
          <a:p>
            <a:pPr algn="ctr"/>
            <a:r>
              <a:rPr lang="it-IT" sz="3000" b="1">
                <a:solidFill>
                  <a:srgbClr val="FF0000"/>
                </a:solidFill>
              </a:rPr>
              <a:t>Nam</a:t>
            </a:r>
            <a:r>
              <a:rPr lang="en-US" sz="3000" b="1">
                <a:solidFill>
                  <a:srgbClr val="FF0000"/>
                </a:solidFill>
                <a:cs typeface="Times New Roman"/>
              </a:rPr>
              <a:t> Á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92366" y="4253580"/>
            <a:ext cx="3024251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>
                <a:solidFill>
                  <a:srgbClr val="0000FF"/>
                </a:solidFill>
              </a:rPr>
              <a:t>Nhóm 5: </a:t>
            </a:r>
          </a:p>
          <a:p>
            <a:pPr algn="ctr"/>
            <a:r>
              <a:rPr lang="en-US" sz="3000" b="1">
                <a:solidFill>
                  <a:srgbClr val="0000FF"/>
                </a:solidFill>
                <a:cs typeface="Times New Roman"/>
              </a:rPr>
              <a:t>Đông Nam Á</a:t>
            </a:r>
            <a:endParaRPr lang="en-US" sz="3000" b="1">
              <a:solidFill>
                <a:srgbClr val="0000FF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73830" y="545749"/>
          <a:ext cx="5300828" cy="5393563"/>
        </p:xfrm>
        <a:graphic>
          <a:graphicData uri="http://schemas.openxmlformats.org/drawingml/2006/table">
            <a:tbl>
              <a:tblPr/>
              <a:tblGrid>
                <a:gridCol w="253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Các quốc gia và 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Bắc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Trung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b-NO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Đông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Tây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Nam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Đông Nam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b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89" y="1437203"/>
            <a:ext cx="4468117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>
                <a:solidFill>
                  <a:srgbClr val="0070C0"/>
                </a:solidFill>
              </a:rPr>
              <a:t>Nhóm 1: </a:t>
            </a:r>
            <a:r>
              <a:rPr lang="en-US" sz="3000" b="1">
                <a:solidFill>
                  <a:srgbClr val="0070C0"/>
                </a:solidFill>
                <a:ea typeface="Calibri"/>
                <a:cs typeface="Times New Roman"/>
              </a:rPr>
              <a:t>Bắc Á và Trung Á.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515229"/>
          <a:ext cx="5835401" cy="3613658"/>
        </p:xfrm>
        <a:graphic>
          <a:graphicData uri="http://schemas.openxmlformats.org/drawingml/2006/table">
            <a:tbl>
              <a:tblPr/>
              <a:tblGrid>
                <a:gridCol w="132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Bắc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8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lãnh thổ châu Á của Liên bang Nga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Trung 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Ca-dắc-xtan, Cư-rơ-gư-xtan, U-dơ-bê-ki-xtan, Tát-gi-ki-xtan, Tuốc-mê-ni-xtan…</a:t>
                      </a:r>
                      <a:endParaRPr lang="nb-NO" sz="2800" b="1" kern="1200" baseline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89" y="1437203"/>
            <a:ext cx="3033213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>
                <a:solidFill>
                  <a:srgbClr val="FF0000"/>
                </a:solidFill>
              </a:rPr>
              <a:t>Nhóm 2: </a:t>
            </a:r>
            <a:r>
              <a:rPr lang="en-US" sz="3000" b="1">
                <a:solidFill>
                  <a:srgbClr val="FF0000"/>
                </a:solidFill>
                <a:cs typeface="Times New Roman"/>
              </a:rPr>
              <a:t>Đông Á</a:t>
            </a:r>
            <a:endParaRPr lang="en-US" sz="3000" b="1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515229"/>
          <a:ext cx="5750998" cy="2217547"/>
        </p:xfrm>
        <a:graphic>
          <a:graphicData uri="http://schemas.openxmlformats.org/drawingml/2006/table">
            <a:tbl>
              <a:tblPr/>
              <a:tblGrid>
                <a:gridCol w="130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Đông Á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Trung Quốc, Mông Cổ, Triều Tiên, Hàn Quốc, Nhật Bản…</a:t>
                      </a:r>
                      <a:endParaRPr lang="nb-NO" sz="2900" b="1" kern="1200" baseline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44914" y="1437203"/>
            <a:ext cx="3750664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>
                <a:solidFill>
                  <a:srgbClr val="7030A0"/>
                </a:solidFill>
              </a:rPr>
              <a:t>Nhóm 3: </a:t>
            </a:r>
            <a:r>
              <a:rPr lang="en-US" sz="3000" b="1">
                <a:solidFill>
                  <a:srgbClr val="7030A0"/>
                </a:solidFill>
                <a:ea typeface="Calibri"/>
                <a:cs typeface="Times New Roman"/>
              </a:rPr>
              <a:t>Tây Á.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515229"/>
          <a:ext cx="5835401" cy="2217547"/>
        </p:xfrm>
        <a:graphic>
          <a:graphicData uri="http://schemas.openxmlformats.org/drawingml/2006/table">
            <a:tbl>
              <a:tblPr/>
              <a:tblGrid>
                <a:gridCol w="132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Tây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Á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Ô-man, Y-ê-men, Thổ Nhĩ Kì, A-rập Xê-út, I-rắc, UAE,…</a:t>
                      </a:r>
                      <a:endParaRPr lang="nb-NO" sz="2900" b="1" kern="1200" baseline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648" y="76203"/>
            <a:ext cx="11963400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000" b="1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6" y="805937"/>
            <a:ext cx="4769250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Bản đồ chính trị châu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8290" y="1437203"/>
            <a:ext cx="2976942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3000" b="1">
                <a:solidFill>
                  <a:srgbClr val="002060"/>
                </a:solidFill>
              </a:rPr>
              <a:t>Nhóm 4: </a:t>
            </a:r>
            <a:r>
              <a:rPr lang="en-US" sz="3000" b="1">
                <a:solidFill>
                  <a:srgbClr val="002060"/>
                </a:solidFill>
                <a:ea typeface="Calibri"/>
                <a:cs typeface="Times New Roman"/>
              </a:rPr>
              <a:t>Nam Á.</a:t>
            </a:r>
            <a:endParaRPr lang="en-US" sz="3000" b="1">
              <a:solidFill>
                <a:srgbClr val="00206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0313" y="2515229"/>
          <a:ext cx="5877607" cy="2880487"/>
        </p:xfrm>
        <a:graphic>
          <a:graphicData uri="http://schemas.openxmlformats.org/drawingml/2006/table">
            <a:tbl>
              <a:tblPr/>
              <a:tblGrid>
                <a:gridCol w="133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Khu vực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Các quốc gia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và vùng lãnh thổ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Nam Á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Ấn Độ, Bu-tan, I-ran, Nê-pan, Pa-ki-xtan, Áp-ga-ni-xtan, Xri Lan-ca,…</a:t>
                      </a:r>
                      <a:endParaRPr lang="nb-NO" sz="2900" b="1" kern="1200" baseline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6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864</Words>
  <Application>Microsoft Office PowerPoint</Application>
  <PresentationFormat>Widescreen</PresentationFormat>
  <Paragraphs>134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#9Slide03 HelveBold</vt:lpstr>
      <vt:lpstr>Arial</vt:lpstr>
      <vt:lpstr>Calibri</vt:lpstr>
      <vt:lpstr>Calibri Light</vt:lpstr>
      <vt:lpstr>Impact MT Std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Hồ Thị Thanh Tâm</cp:lastModifiedBy>
  <cp:revision>55</cp:revision>
  <dcterms:created xsi:type="dcterms:W3CDTF">2021-09-01T09:20:17Z</dcterms:created>
  <dcterms:modified xsi:type="dcterms:W3CDTF">2022-07-30T01:44:05Z</dcterms:modified>
</cp:coreProperties>
</file>