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5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267" r:id="rId24"/>
    <p:sldId id="268" r:id="rId25"/>
    <p:sldId id="269" r:id="rId26"/>
    <p:sldId id="271" r:id="rId27"/>
    <p:sldId id="270" r:id="rId28"/>
    <p:sldId id="272" r:id="rId29"/>
    <p:sldId id="298" r:id="rId30"/>
    <p:sldId id="299" r:id="rId31"/>
    <p:sldId id="273" r:id="rId32"/>
    <p:sldId id="310" r:id="rId33"/>
    <p:sldId id="311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800000"/>
    <a:srgbClr val="FFFF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05B56-20B4-490B-84FB-C14021D21BC1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08EF5-66E4-4788-AEE3-829F84FBC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72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7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7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3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openxmlformats.org/officeDocument/2006/relationships/image" Target="../media/image17.png"/><Relationship Id="rId3" Type="http://schemas.openxmlformats.org/officeDocument/2006/relationships/image" Target="../media/image13.png"/><Relationship Id="rId21" Type="http://schemas.microsoft.com/office/2007/relationships/hdphoto" Target="../media/hdphoto9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slide" Target="slide7.xml"/><Relationship Id="rId2" Type="http://schemas.openxmlformats.org/officeDocument/2006/relationships/image" Target="../media/image11.gif"/><Relationship Id="rId16" Type="http://schemas.openxmlformats.org/officeDocument/2006/relationships/slide" Target="slide4.xml"/><Relationship Id="rId20" Type="http://schemas.openxmlformats.org/officeDocument/2006/relationships/image" Target="../media/image15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slide" Target="slide8.xml"/><Relationship Id="rId10" Type="http://schemas.microsoft.com/office/2007/relationships/hdphoto" Target="../media/hdphoto3.wdp"/><Relationship Id="rId19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slide" Target="slide6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20" y="393624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2987" y="415817"/>
            <a:ext cx="6378670" cy="861774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c. Khu vực Đông Á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8551" y="1835252"/>
            <a:ext cx="6032991" cy="1555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Quan sát H.7.1.SGK, cho biết vị trí của khu vực Đông Á và Tây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71771" y="6282417"/>
            <a:ext cx="5617029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H.7.1. Bản đồ chính trị châu Á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1" name="Picture 2" descr="C:\Users\PTS\Desktop\Ảnh\7af0189276b4b9eae0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6730" y="934259"/>
            <a:ext cx="5613012" cy="53329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64176" y="803503"/>
            <a:ext cx="5333240" cy="1415768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indent="601118" algn="just"/>
            <a:r>
              <a:rPr lang="en-US" sz="2800" b="1" i="1" u="sng" dirty="0">
                <a:solidFill>
                  <a:srgbClr val="FF0000"/>
                </a:solidFill>
                <a:cs typeface="Tahoma" pitchFamily="34" charset="0"/>
              </a:rPr>
              <a:t>Yêu cầu</a:t>
            </a:r>
            <a:r>
              <a:rPr lang="en-US" sz="2800" b="1" i="1" u="sng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2800" b="1" i="1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mục</a:t>
            </a:r>
            <a:r>
              <a:rPr lang="vi-VN" sz="2800" b="1" i="1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cs typeface="Tahoma" pitchFamily="34" charset="0"/>
              </a:rPr>
              <a:t>2e, H.5</a:t>
            </a:r>
            <a:r>
              <a:rPr lang="vi-VN" sz="2800" b="1" i="1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SGK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800" b="1" i="1">
                <a:solidFill>
                  <a:srgbClr val="0000FF"/>
                </a:solidFill>
              </a:rPr>
              <a:t>tìm hiểu đặc điểm tự nhiên khu vực Đông Á</a:t>
            </a:r>
            <a:r>
              <a:rPr lang="en-US" sz="2800" b="1" i="1">
                <a:solidFill>
                  <a:srgbClr val="0000FF"/>
                </a:solidFill>
                <a:latin typeface="Tahoma" pitchFamily="34" charset="0"/>
                <a:ea typeface="Calibri" charset="0"/>
                <a:cs typeface="Tahoma" pitchFamily="34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8629" y="2455937"/>
            <a:ext cx="5452854" cy="12311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>
                <a:solidFill>
                  <a:srgbClr val="0070C0"/>
                </a:solidFill>
              </a:rPr>
              <a:t>Nhóm 1,4: 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solidFill>
                  <a:srgbClr val="0070C0"/>
                </a:solidFill>
              </a:rPr>
              <a:t>Vị trí, lãnh thổ và địa hình.</a:t>
            </a: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4435522" y="136473"/>
            <a:ext cx="4384426" cy="513865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3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43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43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64776" y="3947838"/>
            <a:ext cx="5460775" cy="11941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>
                <a:solidFill>
                  <a:srgbClr val="7030A0"/>
                </a:solidFill>
              </a:rPr>
              <a:t>Nhóm 2, 5:  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solidFill>
                  <a:srgbClr val="7030A0"/>
                </a:solidFill>
              </a:rPr>
              <a:t>Khí hậu và sông ngòi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150" y="5468370"/>
            <a:ext cx="5500468" cy="12311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b="1">
                <a:solidFill>
                  <a:srgbClr val="0000FF"/>
                </a:solidFill>
              </a:rPr>
              <a:t>Nhóm 3,6: </a:t>
            </a:r>
          </a:p>
          <a:p>
            <a:pPr algn="ctr">
              <a:lnSpc>
                <a:spcPct val="120000"/>
              </a:lnSpc>
            </a:pPr>
            <a:r>
              <a:rPr lang="en-US" sz="3000" b="1">
                <a:solidFill>
                  <a:srgbClr val="0000FF"/>
                </a:solidFill>
              </a:rPr>
              <a:t>Tài nguyên và cảnh quan</a:t>
            </a:r>
          </a:p>
        </p:txBody>
      </p:sp>
      <p:pic>
        <p:nvPicPr>
          <p:cNvPr id="1026" name="Picture 2" descr="C:\Users\PTS\Desktop\Ảnh\z3579312716619_9e35110239fc7d8510d6411cea9218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994" y="749586"/>
            <a:ext cx="5651500" cy="55499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373505" y="6308421"/>
            <a:ext cx="5682016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H.7.3. Bản đồ tự nhiên khu vực Đông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9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4)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4555" y="1704454"/>
            <a:ext cx="5978824" cy="40441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0070C0"/>
                </a:solidFill>
              </a:rPr>
              <a:t>Nhóm 1,4: Vị trí, lãnh thổ và địa hình </a:t>
            </a:r>
          </a:p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</a:rPr>
              <a:t>- Kể tên các bộ phận; các quốc gia trên từng bộ phận.</a:t>
            </a:r>
          </a:p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</a:rPr>
              <a:t>- Đặc điểm địa hình; một số dãy núi, đồng bằng, cao nguyên, sơn nguyên.</a:t>
            </a:r>
          </a:p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</a:rPr>
              <a:t>- So sánh sự khác biệt giữa địa hình trên đất liền và hải đảo.</a:t>
            </a:r>
          </a:p>
        </p:txBody>
      </p:sp>
      <p:pic>
        <p:nvPicPr>
          <p:cNvPr id="8" name="Picture 2" descr="C:\Users\PTS\Desktop\Ảnh\z3579312716619_9e35110239fc7d8510d6411cea9218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994" y="887104"/>
            <a:ext cx="5651500" cy="54123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373505" y="6308421"/>
            <a:ext cx="5682016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H.7.3. Bản đồ tự nhiên khu vực Đông Á</a:t>
            </a:r>
            <a:endParaRPr lang="en-US" sz="220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c. Khu vực Đông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4)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81354" y="1810565"/>
          <a:ext cx="11507371" cy="4027302"/>
        </p:xfrm>
        <a:graphic>
          <a:graphicData uri="http://schemas.openxmlformats.org/drawingml/2006/table">
            <a:tbl>
              <a:tblPr/>
              <a:tblGrid>
                <a:gridCol w="1900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6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692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Địa hình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257888" y="2550293"/>
            <a:ext cx="9207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- Bao gồm phần lục địa và hải đảo.</a:t>
            </a:r>
            <a:endParaRPr lang="en-US" sz="2600" b="1"/>
          </a:p>
        </p:txBody>
      </p:sp>
      <p:sp>
        <p:nvSpPr>
          <p:cNvPr id="28" name="TextBox 27"/>
          <p:cNvSpPr txBox="1"/>
          <p:nvPr/>
        </p:nvSpPr>
        <p:spPr>
          <a:xfrm>
            <a:off x="2199266" y="3172550"/>
            <a:ext cx="961759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800" b="1"/>
              <a:t>+ Phần lục địa:</a:t>
            </a:r>
            <a:endParaRPr lang="en-US" sz="2800" b="1"/>
          </a:p>
          <a:p>
            <a:pPr>
              <a:lnSpc>
                <a:spcPct val="150000"/>
              </a:lnSpc>
            </a:pPr>
            <a:r>
              <a:rPr lang="nb-NO" sz="2800" b="1"/>
              <a:t>- Phía tây: núi, sơn nguyên đồ sộ, các bồn địa rộng lớn.</a:t>
            </a:r>
            <a:endParaRPr lang="en-US" sz="2800" b="1"/>
          </a:p>
          <a:p>
            <a:pPr>
              <a:lnSpc>
                <a:spcPct val="150000"/>
              </a:lnSpc>
            </a:pPr>
            <a:r>
              <a:rPr lang="nb-NO" sz="2800" b="1"/>
              <a:t>- Phía đông: đồi núi thấp, xen kẽ đồng bằng rộng.</a:t>
            </a:r>
            <a:endParaRPr lang="en-US" sz="2800" b="1"/>
          </a:p>
        </p:txBody>
      </p:sp>
      <p:sp>
        <p:nvSpPr>
          <p:cNvPr id="29" name="TextBox 28"/>
          <p:cNvSpPr txBox="1"/>
          <p:nvPr/>
        </p:nvSpPr>
        <p:spPr>
          <a:xfrm>
            <a:off x="2168786" y="5157865"/>
            <a:ext cx="964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/>
              <a:t>+ Phần hải đảo: có nhiều núi lửa hoạt động.</a:t>
            </a:r>
            <a:endParaRPr lang="en-US" sz="2800" b="1"/>
          </a:p>
        </p:txBody>
      </p:sp>
      <p:sp>
        <p:nvSpPr>
          <p:cNvPr id="10" name="Rectangle 9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c. Khu vực Đông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8552" y="695770"/>
            <a:ext cx="5137723" cy="300277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Quan sát H.7.3, xác định:</a:t>
            </a:r>
          </a:p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+ 2 bộ phận của Đông Á.</a:t>
            </a:r>
          </a:p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+ Một số dãy núi, bồn địa, cao nguyên, sơn nguyên, đồng bằng ở Đông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249890"/>
            <a:ext cx="1000545" cy="1086608"/>
          </a:xfrm>
          <a:prstGeom prst="rect">
            <a:avLst/>
          </a:prstGeom>
        </p:spPr>
      </p:pic>
      <p:pic>
        <p:nvPicPr>
          <p:cNvPr id="6" name="Picture 2" descr="C:\Users\PTS\Desktop\Ảnh\z3579312716619_9e35110239fc7d8510d6411cea92187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7594" y="205153"/>
            <a:ext cx="6205900" cy="60943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373505" y="6308421"/>
            <a:ext cx="5682016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H.7.3. Bản đồ tự nhiên khu vực Đông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PTS\Desktop\GADT ĐL7 (KNTTCS, kì 1)\download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79" y="41564"/>
            <a:ext cx="5527964" cy="338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5" name="Picture 3" descr="C:\Users\PTS\Desktop\GADT ĐL7 (KNTTCS, kì 1)\1200px-Wfm_tarim_bas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346" y="41566"/>
            <a:ext cx="6345380" cy="3449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7090118" y="3083659"/>
            <a:ext cx="413165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Bồn địa Ta-rim</a:t>
            </a:r>
          </a:p>
        </p:txBody>
      </p:sp>
      <p:pic>
        <p:nvPicPr>
          <p:cNvPr id="74756" name="Picture 4" descr="C:\Users\PTS\Desktop\GADT ĐL7 (KNTTCS, kì 1)\download (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45" y="3546760"/>
            <a:ext cx="5529700" cy="321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7" name="Picture 5" descr="C:\Users\PTS\Desktop\GADT ĐL7 (KNTTCS, kì 1)\071423-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1" y="3583574"/>
            <a:ext cx="6289964" cy="32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7702774" y="6323990"/>
            <a:ext cx="349321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Tây Tạng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1181866" y="3037307"/>
            <a:ext cx="349321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Phú Sĩ (Nhật Bản)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665017" y="6359277"/>
            <a:ext cx="4378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 Hoa Bắc (Trung Quốc)</a:t>
            </a:r>
          </a:p>
        </p:txBody>
      </p:sp>
    </p:spTree>
    <p:extLst>
      <p:ext uri="{BB962C8B-B14F-4D97-AF65-F5344CB8AC3E}">
        <p14:creationId xmlns:p14="http://schemas.microsoft.com/office/powerpoint/2010/main" val="252679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1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1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1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4)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232" y="1642994"/>
            <a:ext cx="6030204" cy="46443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>
                <a:solidFill>
                  <a:srgbClr val="7030A0"/>
                </a:solidFill>
              </a:rPr>
              <a:t>Nhóm 2, 5:  Khí hậu và sông ngòi</a:t>
            </a:r>
            <a:endParaRPr lang="en-US" sz="2800"/>
          </a:p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</a:rPr>
              <a:t>- Trình bày đặc điểm khí hậu; sự khác biệt khí hậu giữa các khu vực.</a:t>
            </a:r>
          </a:p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</a:rPr>
              <a:t>- Giải thích nguyên nhân.</a:t>
            </a:r>
          </a:p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</a:rPr>
              <a:t>- Kể tên và xác định các con sông lớn trong khu vực trên lược đồ.</a:t>
            </a:r>
          </a:p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</a:rPr>
              <a:t>- Nêu đặc điểm chế độ nước của các sông lớn.</a:t>
            </a:r>
          </a:p>
        </p:txBody>
      </p:sp>
      <p:pic>
        <p:nvPicPr>
          <p:cNvPr id="10" name="Picture 2" descr="C:\Users\PTS\Desktop\Ảnh\z3579312716619_9e35110239fc7d8510d6411cea9218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994" y="900752"/>
            <a:ext cx="5651500" cy="539873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373505" y="6308421"/>
            <a:ext cx="5682016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H.7.3. Bản đồ tự nhiên khu vực Đông Á</a:t>
            </a:r>
            <a:endParaRPr lang="en-US" sz="220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c. Khu vực Đông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4)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81354" y="1810565"/>
          <a:ext cx="11507371" cy="3456281"/>
        </p:xfrm>
        <a:graphic>
          <a:graphicData uri="http://schemas.openxmlformats.org/drawingml/2006/table">
            <a:tbl>
              <a:tblPr/>
              <a:tblGrid>
                <a:gridCol w="156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6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527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hậu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10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ngòi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848448" y="2482053"/>
            <a:ext cx="9943218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- Phần lớn thuộc đới ôn hòa.</a:t>
            </a:r>
          </a:p>
          <a:p>
            <a:pPr>
              <a:lnSpc>
                <a:spcPct val="130000"/>
              </a:lnSpc>
            </a:pPr>
            <a:r>
              <a:rPr lang="en-US" sz="2800" b="1"/>
              <a:t>- Phía nam: khí hậu cận nhiệt đới.</a:t>
            </a:r>
          </a:p>
          <a:p>
            <a:pPr>
              <a:lnSpc>
                <a:spcPct val="130000"/>
              </a:lnSpc>
            </a:pPr>
            <a:r>
              <a:rPr lang="en-US" sz="2800" b="1"/>
              <a:t>- Phía đông và hải đảo: chịu ảnh hưởng của gió mùa</a:t>
            </a:r>
            <a:r>
              <a:rPr lang="en-US" b="1"/>
              <a:t>.</a:t>
            </a:r>
            <a:endParaRPr lang="en-US" sz="2600" b="1"/>
          </a:p>
        </p:txBody>
      </p:sp>
      <p:sp>
        <p:nvSpPr>
          <p:cNvPr id="29" name="TextBox 28"/>
          <p:cNvSpPr txBox="1"/>
          <p:nvPr/>
        </p:nvSpPr>
        <p:spPr>
          <a:xfrm>
            <a:off x="1787858" y="4155889"/>
            <a:ext cx="10029004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- Rất phát triển, nguồn nước dồi dào.</a:t>
            </a:r>
          </a:p>
          <a:p>
            <a:pPr>
              <a:lnSpc>
                <a:spcPct val="130000"/>
              </a:lnSpc>
            </a:pPr>
            <a:r>
              <a:rPr lang="en-US" sz="2800" b="1"/>
              <a:t>- Sông lớn: Hoàng Hà, Trường Giang.</a:t>
            </a:r>
            <a:endParaRPr lang="en-US" sz="2600" b="1"/>
          </a:p>
        </p:txBody>
      </p:sp>
      <p:sp>
        <p:nvSpPr>
          <p:cNvPr id="8" name="Rectangle 7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c. Khu vực Đông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Cận cảnh sông Trường Giang dài nhất Trung Quốc - Địa điểm du lịch">
            <a:extLst>
              <a:ext uri="{FF2B5EF4-FFF2-40B4-BE49-F238E27FC236}">
                <a16:creationId xmlns:a16="http://schemas.microsoft.com/office/drawing/2014/main" id="{264766C1-CCCA-4BD8-A557-14D3372CF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3" r="15946" b="1"/>
          <a:stretch/>
        </p:blipFill>
        <p:spPr bwMode="auto">
          <a:xfrm>
            <a:off x="54438" y="3474719"/>
            <a:ext cx="5966534" cy="331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326.jpg" descr="Image result for yellow River">
            <a:extLst>
              <a:ext uri="{FF2B5EF4-FFF2-40B4-BE49-F238E27FC236}">
                <a16:creationId xmlns:a16="http://schemas.microsoft.com/office/drawing/2014/main" id="{D82A0B95-04C5-4D12-B7BF-842346186EC8}"/>
              </a:ext>
            </a:extLst>
          </p:cNvPr>
          <p:cNvPicPr/>
          <p:nvPr/>
        </p:nvPicPr>
        <p:blipFill rotWithShape="1">
          <a:blip r:embed="rId4"/>
          <a:srcRect l="18139" r="16158" b="2"/>
          <a:stretch/>
        </p:blipFill>
        <p:spPr>
          <a:xfrm>
            <a:off x="6147583" y="3460651"/>
            <a:ext cx="5989978" cy="331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1212350" y="6331567"/>
            <a:ext cx="349321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</a:t>
            </a:r>
            <a:r>
              <a:rPr lang="vi-VN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Giang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7702774" y="6323990"/>
            <a:ext cx="349321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Hoàng Hà</a:t>
            </a:r>
          </a:p>
        </p:txBody>
      </p:sp>
      <p:pic>
        <p:nvPicPr>
          <p:cNvPr id="73730" name="Picture 2" descr="C:\Users\PTS\Desktop\GADT ĐL7 (KNTTCS, kì 1)\download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9446" y="56272"/>
            <a:ext cx="6002214" cy="3327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1" name="Picture 3" descr="C:\Users\PTS\Desktop\GADT ĐL7 (KNTTCS, kì 1)\download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71" y="68856"/>
            <a:ext cx="5992835" cy="330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1181866" y="3037307"/>
            <a:ext cx="349321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Đập thuỷ điện Tam Hiệp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7090118" y="2931254"/>
            <a:ext cx="413165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Hắc Long Giang (A-mua)</a:t>
            </a:r>
          </a:p>
        </p:txBody>
      </p:sp>
    </p:spTree>
    <p:extLst>
      <p:ext uri="{BB962C8B-B14F-4D97-AF65-F5344CB8AC3E}">
        <p14:creationId xmlns:p14="http://schemas.microsoft.com/office/powerpoint/2010/main" val="252679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4)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232" y="1670290"/>
            <a:ext cx="6030204" cy="46012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>
                <a:solidFill>
                  <a:srgbClr val="002060"/>
                </a:solidFill>
              </a:rPr>
              <a:t>Nhóm 3,6: Tài nguyên và cảnh quan</a:t>
            </a:r>
          </a:p>
          <a:p>
            <a:pPr algn="just"/>
            <a:endParaRPr lang="en-US" sz="2800" b="1" i="1">
              <a:solidFill>
                <a:srgbClr val="0000FF"/>
              </a:solidFill>
            </a:endParaRPr>
          </a:p>
          <a:p>
            <a:pPr algn="just"/>
            <a:r>
              <a:rPr lang="en-US" sz="2800" b="1" i="1">
                <a:solidFill>
                  <a:srgbClr val="0000FF"/>
                </a:solidFill>
              </a:rPr>
              <a:t>- Kể tên và xác định sự phân bố của khoáng sản; hải sản ở khu vực.</a:t>
            </a:r>
          </a:p>
          <a:p>
            <a:pPr algn="just"/>
            <a:r>
              <a:rPr lang="en-US" sz="2800" b="1" i="1">
                <a:solidFill>
                  <a:srgbClr val="0000FF"/>
                </a:solidFill>
              </a:rPr>
              <a:t>- Kể tên các kiểu cảnh quan tiêu biểu của Đông Á.</a:t>
            </a:r>
          </a:p>
          <a:p>
            <a:pPr algn="just"/>
            <a:r>
              <a:rPr lang="en-US" sz="2800" b="1" i="1">
                <a:solidFill>
                  <a:srgbClr val="0000FF"/>
                </a:solidFill>
              </a:rPr>
              <a:t>- Cảnh quan nào chiếm diện tích lớn? Giải thích tại sao?</a:t>
            </a:r>
          </a:p>
          <a:p>
            <a:pPr algn="just"/>
            <a:r>
              <a:rPr lang="en-US" sz="2800" b="1" i="1">
                <a:solidFill>
                  <a:srgbClr val="0000FF"/>
                </a:solidFill>
              </a:rPr>
              <a:t>- Lí giải tại sao cảnh quan Đông Á đa dạng.</a:t>
            </a:r>
          </a:p>
        </p:txBody>
      </p:sp>
      <p:pic>
        <p:nvPicPr>
          <p:cNvPr id="10" name="Picture 2" descr="C:\Users\PTS\Desktop\Ảnh\z3579312716619_9e35110239fc7d8510d6411cea9218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994" y="832512"/>
            <a:ext cx="5651500" cy="54669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373505" y="6308421"/>
            <a:ext cx="5682016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H.7.3. Bản đồ tự nhiên khu vực Đông Á</a:t>
            </a:r>
            <a:endParaRPr lang="en-US" sz="220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c. Khu vực Đông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4787" y="1240678"/>
            <a:ext cx="8411515" cy="3690241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5 </a:t>
            </a:r>
            <a:r>
              <a:rPr lang="en-US" sz="4000" b="1" dirty="0" err="1">
                <a:solidFill>
                  <a:schemeClr val="bg1"/>
                </a:solidFill>
              </a:rPr>
              <a:t>ngư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dân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gặp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nguy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hiểm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giữa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cơn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bão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Hãy giúp Đội cứu hộ cứu các ngư dân bằng cách trả lời đúng các câu hỏi.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4)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81354" y="1810566"/>
          <a:ext cx="11507371" cy="3219895"/>
        </p:xfrm>
        <a:graphic>
          <a:graphicData uri="http://schemas.openxmlformats.org/drawingml/2006/table">
            <a:tbl>
              <a:tblPr/>
              <a:tblGrid>
                <a:gridCol w="1410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6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3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92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Khoáng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800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sản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514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Cảnh</a:t>
                      </a:r>
                      <a:r>
                        <a:rPr lang="en-US" sz="2800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aseline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quan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33266" y="2550293"/>
            <a:ext cx="9731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- Phong phú: sắt, đồng, chì, kẽm, thiếc, than đá, dầu mỏ…</a:t>
            </a:r>
            <a:endParaRPr lang="en-US" sz="2600" b="1"/>
          </a:p>
        </p:txBody>
      </p:sp>
      <p:sp>
        <p:nvSpPr>
          <p:cNvPr id="29" name="TextBox 28"/>
          <p:cNvSpPr txBox="1"/>
          <p:nvPr/>
        </p:nvSpPr>
        <p:spPr>
          <a:xfrm>
            <a:off x="1733266" y="3652591"/>
            <a:ext cx="9921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/>
              <a:t>Đa dạng: thảo nguyên bán hoang mạc, hoang mạc, rừng cận nhiệt, rừng nhiệt đới ẩm…</a:t>
            </a:r>
            <a:endParaRPr lang="en-US" sz="2600" b="1"/>
          </a:p>
        </p:txBody>
      </p:sp>
      <p:sp>
        <p:nvSpPr>
          <p:cNvPr id="8" name="Rectangle 7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c. Khu vực Đông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8551" y="695770"/>
            <a:ext cx="5301497" cy="240227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Quan sát H.7.3 SGK, xác định:</a:t>
            </a:r>
          </a:p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+ Một số sông lớn;</a:t>
            </a:r>
          </a:p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+ Một số khoáng sản.</a:t>
            </a:r>
          </a:p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+ Hoang mạc, sa mạc.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249890"/>
            <a:ext cx="1000545" cy="1086608"/>
          </a:xfrm>
          <a:prstGeom prst="rect">
            <a:avLst/>
          </a:prstGeom>
        </p:spPr>
      </p:pic>
      <p:pic>
        <p:nvPicPr>
          <p:cNvPr id="6" name="Picture 2" descr="C:\Users\PTS\Desktop\Ảnh\z3579312716619_9e35110239fc7d8510d6411cea92187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4764" y="84531"/>
            <a:ext cx="6328730" cy="621495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704764" y="6308421"/>
            <a:ext cx="6337109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H.7.3. Bản đồ tự nhiên khu vực Đông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5778" name="Picture 2" descr="C:\Users\PTS\Desktop\GADT ĐL7 (KNTTCS, kì 1)\download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2" y="42864"/>
            <a:ext cx="5872161" cy="3251627"/>
          </a:xfrm>
          <a:prstGeom prst="rect">
            <a:avLst/>
          </a:prstGeom>
          <a:noFill/>
        </p:spPr>
      </p:pic>
      <p:pic>
        <p:nvPicPr>
          <p:cNvPr id="75779" name="Picture 3" descr="C:\Users\PTS\Desktop\GADT ĐL7 (KNTTCS, kì 1)\download (1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42864"/>
            <a:ext cx="6105523" cy="3228974"/>
          </a:xfrm>
          <a:prstGeom prst="rect">
            <a:avLst/>
          </a:prstGeom>
          <a:noFill/>
        </p:spPr>
      </p:pic>
      <p:pic>
        <p:nvPicPr>
          <p:cNvPr id="75780" name="Picture 4" descr="C:\Users\PTS\Desktop\GADT ĐL7 (KNTTCS, kì 1)\mong-co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04" y="3400425"/>
            <a:ext cx="5881695" cy="3354540"/>
          </a:xfrm>
          <a:prstGeom prst="rect">
            <a:avLst/>
          </a:prstGeom>
          <a:noFill/>
        </p:spPr>
      </p:pic>
      <p:pic>
        <p:nvPicPr>
          <p:cNvPr id="75781" name="Picture 5" descr="C:\Users\PTS\Desktop\GADT ĐL7 (KNTTCS, kì 1)\himalaya-keitar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7900" y="3371850"/>
            <a:ext cx="6038854" cy="338297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7702774" y="6352566"/>
            <a:ext cx="349321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cs typeface="Arial" panose="020B0604020202020204" pitchFamily="34" charset="0"/>
              </a:rPr>
              <a:t>Sông Hoàng Hà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795670" y="2888366"/>
            <a:ext cx="417638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cs typeface="Arial" panose="020B0604020202020204" pitchFamily="34" charset="0"/>
              </a:rPr>
              <a:t>Rừng phong lá đỏ ở Nhật Bản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FA7C1A-968F-42A8-B03F-BD76B04226D3}"/>
              </a:ext>
            </a:extLst>
          </p:cNvPr>
          <p:cNvSpPr txBox="1"/>
          <p:nvPr/>
        </p:nvSpPr>
        <p:spPr>
          <a:xfrm>
            <a:off x="6129339" y="2859814"/>
            <a:ext cx="58864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cs typeface="Arial" panose="020B0604020202020204" pitchFamily="34" charset="0"/>
              </a:rPr>
              <a:t>Rừng rậm trên n</a:t>
            </a:r>
            <a:r>
              <a:rPr lang="vi-VN" sz="2000" b="1">
                <a:solidFill>
                  <a:srgbClr val="0000FF"/>
                </a:solidFill>
                <a:cs typeface="Arial" panose="020B0604020202020204" pitchFamily="34" charset="0"/>
              </a:rPr>
              <a:t>úi Thanh Thành</a:t>
            </a:r>
            <a:r>
              <a:rPr lang="en-US" sz="2000" b="1">
                <a:solidFill>
                  <a:srgbClr val="0000FF"/>
                </a:solidFill>
                <a:cs typeface="Arial" panose="020B0604020202020204" pitchFamily="34" charset="0"/>
              </a:rPr>
              <a:t> (Trung Quốc)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49208E-29EC-4CB8-884A-DADD704C06AD}"/>
              </a:ext>
            </a:extLst>
          </p:cNvPr>
          <p:cNvSpPr txBox="1"/>
          <p:nvPr/>
        </p:nvSpPr>
        <p:spPr>
          <a:xfrm>
            <a:off x="228600" y="6360143"/>
            <a:ext cx="5057775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cs typeface="Arial" panose="020B0604020202020204" pitchFamily="34" charset="0"/>
              </a:rPr>
              <a:t>Ốc đảo, thiên đường giữa sa mạc Gô-bi</a:t>
            </a:r>
          </a:p>
        </p:txBody>
      </p:sp>
    </p:spTree>
    <p:extLst>
      <p:ext uri="{BB962C8B-B14F-4D97-AF65-F5344CB8AC3E}">
        <p14:creationId xmlns:p14="http://schemas.microsoft.com/office/powerpoint/2010/main" val="252679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3)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98551" y="1821185"/>
            <a:ext cx="6202249" cy="105453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Hoàn thành bảng kiến thức về đặc điểm tự nhiên khu vực Tây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61428" y="3082030"/>
          <a:ext cx="5695633" cy="3179064"/>
        </p:xfrm>
        <a:graphic>
          <a:graphicData uri="http://schemas.openxmlformats.org/drawingml/2006/table">
            <a:tbl>
              <a:tblPr/>
              <a:tblGrid>
                <a:gridCol w="2058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6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 hậu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 sản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 ngòi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d. Khu vực Tây Á</a:t>
            </a:r>
            <a:endParaRPr lang="en-US" sz="2900" u="sng"/>
          </a:p>
        </p:txBody>
      </p:sp>
      <p:pic>
        <p:nvPicPr>
          <p:cNvPr id="3074" name="Picture 2" descr="C:\Users\PTS\Desktop\Ảnh\z3579426039169_008179464880ec0437a95a6c5fa41c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634" y="887675"/>
            <a:ext cx="5588000" cy="541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455391" y="6308421"/>
            <a:ext cx="558648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H.7.4. Bản đồ tự nhiên khu vực Tây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3)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796972"/>
          <a:ext cx="5885547" cy="2280158"/>
        </p:xfrm>
        <a:graphic>
          <a:graphicData uri="http://schemas.openxmlformats.org/drawingml/2006/table">
            <a:tbl>
              <a:tblPr/>
              <a:tblGrid>
                <a:gridCol w="1104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1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1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71601" y="2381518"/>
            <a:ext cx="4728754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/>
              <a:t>- Bán đảo Ả-rập.</a:t>
            </a:r>
          </a:p>
          <a:p>
            <a:pPr algn="just">
              <a:lnSpc>
                <a:spcPct val="130000"/>
              </a:lnSpc>
            </a:pPr>
            <a:r>
              <a:rPr lang="en-US" sz="2800" b="1"/>
              <a:t>- Bán đảo Tiểu Á.</a:t>
            </a:r>
          </a:p>
          <a:p>
            <a:pPr algn="just">
              <a:lnSpc>
                <a:spcPct val="130000"/>
              </a:lnSpc>
            </a:pPr>
            <a:r>
              <a:rPr lang="en-US" sz="2800" b="1"/>
              <a:t>- Đồng bằng Lưỡng Hà.</a:t>
            </a:r>
            <a:endParaRPr lang="en-US" sz="2600" b="1"/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70416" y="4738705"/>
            <a:ext cx="6071358" cy="1555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Xác định trên H.7.4 SGK các bán đảo A-rập, Tiểu Á và đồng bằng Lưỡng Hà.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-28136" y="4292826"/>
            <a:ext cx="1000545" cy="1086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d. Khu vực Tây Á</a:t>
            </a:r>
            <a:endParaRPr lang="en-US" sz="2900" u="sng"/>
          </a:p>
        </p:txBody>
      </p:sp>
      <p:pic>
        <p:nvPicPr>
          <p:cNvPr id="19" name="Picture 2" descr="C:\Users\PTS\Desktop\Ảnh\z3579426039169_008179464880ec0437a95a6c5fa41c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634" y="887675"/>
            <a:ext cx="5588000" cy="541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6455391" y="6308421"/>
            <a:ext cx="558648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H.7.4. Bản đồ tự nhiên khu vực Tây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3)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07848"/>
          <a:ext cx="6064334" cy="2205291"/>
        </p:xfrm>
        <a:graphic>
          <a:graphicData uri="http://schemas.openxmlformats.org/drawingml/2006/table">
            <a:tbl>
              <a:tblPr/>
              <a:tblGrid>
                <a:gridCol w="113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0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hình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92072" y="2325366"/>
            <a:ext cx="48176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b-NO" sz="2800" b="1"/>
              <a:t>- Sơn nguyên ở bán đảo Ả-rập.</a:t>
            </a:r>
            <a:endParaRPr lang="en-US" sz="2800" b="1"/>
          </a:p>
          <a:p>
            <a:pPr>
              <a:lnSpc>
                <a:spcPct val="150000"/>
              </a:lnSpc>
            </a:pPr>
            <a:r>
              <a:rPr lang="nb-NO" sz="2800" b="1"/>
              <a:t>- Đồng bằng lưỡng Hà.</a:t>
            </a:r>
            <a:endParaRPr lang="en-US" sz="2800" b="1"/>
          </a:p>
          <a:p>
            <a:pPr>
              <a:lnSpc>
                <a:spcPct val="150000"/>
              </a:lnSpc>
            </a:pPr>
            <a:r>
              <a:rPr lang="nb-NO" sz="2800" b="1"/>
              <a:t>- Miền núi cao.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70416" y="4824157"/>
            <a:ext cx="6148497" cy="1555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 Xác định trên H.7.4. SGK dãy núi Cap-ca; SN. A-rap, SN. A-na-tô-li.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-28136" y="4378278"/>
            <a:ext cx="1000545" cy="1086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d. Khu vực Tây Á</a:t>
            </a:r>
            <a:endParaRPr lang="en-US" sz="2900" u="sng"/>
          </a:p>
        </p:txBody>
      </p:sp>
      <p:pic>
        <p:nvPicPr>
          <p:cNvPr id="19" name="Picture 2" descr="C:\Users\PTS\Desktop\Ảnh\z3579426039169_008179464880ec0437a95a6c5fa41c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634" y="887675"/>
            <a:ext cx="5588000" cy="541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6455391" y="6308421"/>
            <a:ext cx="558648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H.7.4. Bản đồ tự nhiên khu vực Tây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6118924" cy="1603311"/>
        </p:xfrm>
        <a:graphic>
          <a:graphicData uri="http://schemas.openxmlformats.org/drawingml/2006/table">
            <a:tbl>
              <a:tblPr/>
              <a:tblGrid>
                <a:gridCol w="110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8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hậu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97497" y="2435342"/>
            <a:ext cx="4807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- Phía bắc: cận nhiệt địa trung hải.</a:t>
            </a:r>
          </a:p>
          <a:p>
            <a:r>
              <a:rPr lang="en-US" sz="2800" b="1"/>
              <a:t>- Phía nam: nhiệt đới khô.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3" y="5056753"/>
            <a:ext cx="5966455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Giải thích vì sao ven Địa Trung Hải có mưa nhiều?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610874"/>
            <a:ext cx="1000545" cy="1086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d. Khu vực Tây Á</a:t>
            </a:r>
            <a:endParaRPr lang="en-US" sz="2900" u="sng"/>
          </a:p>
        </p:txBody>
      </p:sp>
      <p:pic>
        <p:nvPicPr>
          <p:cNvPr id="19" name="Picture 2" descr="C:\Users\PTS\Desktop\Ảnh\z3579426039169_008179464880ec0437a95a6c5fa41c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634" y="887675"/>
            <a:ext cx="5588000" cy="541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6455391" y="6308421"/>
            <a:ext cx="558648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H.7.4. Bản đồ tự nhiên khu vực Tây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S\Desktop\GADT ĐL7 (KNTTCS, kì 1)\trip14.com_2b3ae083b6bd2578268ca44215a99f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958" y="3671249"/>
            <a:ext cx="6105098" cy="3145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PTS\Desktop\GADT ĐL7 (KNTTCS, kì 1)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4" y="40943"/>
            <a:ext cx="5927124" cy="35347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PTS\Desktop\GADT ĐL7 (KNTTCS, kì 1)\Svaneti,_georg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44" y="3657600"/>
            <a:ext cx="5923128" cy="3159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PTS\Desktop\GADT ĐL7 (KNTTCS, kì 1)\thoi_tiet_tho_nhi_ky_6-600x4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605" y="40943"/>
            <a:ext cx="6091451" cy="3548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774208" y="6358890"/>
            <a:ext cx="260672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Vùng núi Cap-ca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5594" y="3120583"/>
            <a:ext cx="4121624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Mùa hè khô hạn trên bán đảo Ả-rập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4191" y="6376002"/>
            <a:ext cx="265958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Sơn nguyên A-rap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0610" y="3122778"/>
            <a:ext cx="403973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Mùa đông lạnh giá ở bán đảo Tiểu 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777192"/>
          <a:ext cx="6105276" cy="2970466"/>
        </p:xfrm>
        <a:graphic>
          <a:graphicData uri="http://schemas.openxmlformats.org/drawingml/2006/table">
            <a:tbl>
              <a:tblPr/>
              <a:tblGrid>
                <a:gridCol w="1047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7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ngòi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0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0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12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37481" y="2349302"/>
            <a:ext cx="4954137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/>
              <a:t>- Kém phát triển, nguồn nước rất hiếm: Ti-grơ, Ơ-phrat.</a:t>
            </a:r>
          </a:p>
          <a:p>
            <a:pPr algn="just">
              <a:lnSpc>
                <a:spcPct val="120000"/>
              </a:lnSpc>
            </a:pPr>
            <a:r>
              <a:rPr lang="en-US" sz="2800" b="1"/>
              <a:t>- Biển Chết là hồ nước mặn nổi tiếng thế giới.</a:t>
            </a: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3" y="5322785"/>
            <a:ext cx="6034693" cy="115991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5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Xác định trên H.7.4 SGK sông Ti-grơ và sông Ơ-phrat ở Tây Nam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876906"/>
            <a:ext cx="1000545" cy="1086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d. Khu vực Tây Á</a:t>
            </a:r>
            <a:endParaRPr lang="en-US" sz="2900" u="sng"/>
          </a:p>
        </p:txBody>
      </p:sp>
      <p:pic>
        <p:nvPicPr>
          <p:cNvPr id="19" name="Picture 2" descr="C:\Users\PTS\Desktop\Ảnh\z3579426039169_008179464880ec0437a95a6c5fa41c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634" y="887675"/>
            <a:ext cx="5588000" cy="541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6455391" y="6308421"/>
            <a:ext cx="558648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H.7.4. Bản đồ tự nhiên khu vực Tây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2" y="1777192"/>
          <a:ext cx="6091629" cy="2669603"/>
        </p:xfrm>
        <a:graphic>
          <a:graphicData uri="http://schemas.openxmlformats.org/drawingml/2006/table">
            <a:tbl>
              <a:tblPr/>
              <a:tblGrid>
                <a:gridCol w="1219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2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sản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0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05715" y="2349302"/>
            <a:ext cx="492684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/>
              <a:t>- Dầu mỏ, khí đốt, than đá, sắt...</a:t>
            </a:r>
          </a:p>
          <a:p>
            <a:pPr algn="just">
              <a:lnSpc>
                <a:spcPct val="120000"/>
              </a:lnSpc>
            </a:pPr>
            <a:r>
              <a:rPr lang="en-US" sz="2800" b="1"/>
              <a:t>- Trữ lượng dầu mỏ chiếm khoảng hơn một nửa thế giới.</a:t>
            </a: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4" y="4763217"/>
            <a:ext cx="5884567" cy="163758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Xác định trên H.3 SGK khu vực phân bố nhiều dầu mỏ, khí đốt ở Tây Nam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317338"/>
            <a:ext cx="1000545" cy="1086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d. Khu vực Tây Á</a:t>
            </a:r>
            <a:endParaRPr lang="en-US" sz="2900" u="sng"/>
          </a:p>
        </p:txBody>
      </p:sp>
      <p:pic>
        <p:nvPicPr>
          <p:cNvPr id="19" name="Picture 2" descr="C:\Users\PTS\Desktop\Ảnh\z3579426039169_008179464880ec0437a95a6c5fa41c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634" y="887675"/>
            <a:ext cx="5588000" cy="541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6455391" y="6308421"/>
            <a:ext cx="558648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H.7.4. Bản đồ tự nhiên khu vực Tây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2" y="1859080"/>
          <a:ext cx="6282697" cy="2669603"/>
        </p:xfrm>
        <a:graphic>
          <a:graphicData uri="http://schemas.openxmlformats.org/drawingml/2006/table">
            <a:tbl>
              <a:tblPr/>
              <a:tblGrid>
                <a:gridCol w="1282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</a:t>
                      </a:r>
                      <a:r>
                        <a:rPr lang="en-US" sz="2300" baseline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quan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000" baseline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96787" y="2431190"/>
            <a:ext cx="4858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- Hoang mạc và bán hoang mạc.</a:t>
            </a:r>
          </a:p>
          <a:p>
            <a:pPr algn="just"/>
            <a:r>
              <a:rPr lang="en-US" sz="2800" b="1"/>
              <a:t>- Vùng núi cao: phát triển rừng thưa, cây bụi.</a:t>
            </a: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5164" y="5008881"/>
            <a:ext cx="5980102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Xác định trên H.3 SGK các hoang mạc ở Tây Nam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563002"/>
            <a:ext cx="1000545" cy="1086608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27438" y="5011157"/>
            <a:ext cx="5977827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Giải thích vì sao sông ngòi ở khu vực Tây Nam Á kém phát triển?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4818" y="4565278"/>
            <a:ext cx="1000545" cy="10866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6596" y="75134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>
                <a:solidFill>
                  <a:srgbClr val="002060"/>
                </a:solidFill>
                <a:cs typeface="Arial" pitchFamily="34" charset="0"/>
              </a:rPr>
              <a:t>d. Khu vực Tây Á</a:t>
            </a:r>
            <a:endParaRPr lang="en-US" sz="2900" u="sng"/>
          </a:p>
        </p:txBody>
      </p:sp>
      <p:pic>
        <p:nvPicPr>
          <p:cNvPr id="21" name="Picture 2" descr="C:\Users\PTS\Desktop\Ảnh\z3579426039169_008179464880ec0437a95a6c5fa41c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4634" y="887675"/>
            <a:ext cx="5588000" cy="541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6455391" y="6308421"/>
            <a:ext cx="5586482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H.7.4. Bản đồ tự nhiên khu vực Tây Á</a:t>
            </a:r>
            <a:endParaRPr lang="en-US" sz="2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6" grpId="1" animBg="1"/>
      <p:bldP spid="18" grpId="0" animBg="1"/>
      <p:bldP spid="1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S\Desktop\GADT ĐL7 (KNTTCS, kì 1)\song-3008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2060" y="40944"/>
            <a:ext cx="5981700" cy="3600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PTS\Desktop\GADT ĐL7 (KNTTCS, kì 1)\trip14.com_2b3ae083b6bd2578268ca44215a99f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788" y="3739867"/>
            <a:ext cx="5968621" cy="30865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PTS\Desktop\GADT ĐL7 (KNTTCS, kì 1)\AUH75107K-AF_S2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92" y="54589"/>
            <a:ext cx="5964071" cy="3562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PTS\Desktop\GADT ĐL7 (KNTTCS, kì 1)\imag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44" y="3692861"/>
            <a:ext cx="5991366" cy="3124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7820167" y="6382722"/>
            <a:ext cx="305709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Hoang mạc Rup El Kha-li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03934" y="6354560"/>
            <a:ext cx="175839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Sông Ti-grơ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97239" y="3117909"/>
            <a:ext cx="238034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Hoang mạc Xi-ri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46573" y="3201529"/>
            <a:ext cx="165462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Sông  Ơ-phrat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87799" y="1057594"/>
            <a:ext cx="10567147" cy="239528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300" b="1" i="1" u="sng">
                <a:solidFill>
                  <a:srgbClr val="FF0000"/>
                </a:solidFill>
                <a:cs typeface="Arial" pitchFamily="34" charset="0"/>
              </a:rPr>
              <a:t>Câu hỏi thảo luận: </a:t>
            </a:r>
            <a:r>
              <a:rPr lang="en-US" sz="3300" b="1" i="1">
                <a:solidFill>
                  <a:srgbClr val="0000FF"/>
                </a:solidFill>
                <a:cs typeface="Arial" pitchFamily="34" charset="0"/>
              </a:rPr>
              <a:t>Giải thích tại sao cùng vĩ độ với Miền Bắc Việt Nam mà khu vực Tây Á có mùa đông ấm hơn?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</a:t>
            </a:r>
            <a:r>
              <a:rPr lang="en-US" sz="4700" b="1" u="sng" dirty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38355" y="1741726"/>
            <a:ext cx="11210300" cy="14109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300" b="1" i="1">
                <a:solidFill>
                  <a:srgbClr val="0000FF"/>
                </a:solidFill>
                <a:cs typeface="Arial" pitchFamily="34" charset="0"/>
              </a:rPr>
              <a:t> Về nhà </a:t>
            </a:r>
            <a:r>
              <a:rPr lang="fr-FR" sz="3300" b="1" i="1">
                <a:solidFill>
                  <a:srgbClr val="0000FF"/>
                </a:solidFill>
                <a:cs typeface="Arial" pitchFamily="34" charset="0"/>
              </a:rPr>
              <a:t>về nhà thiết kế 1 sản phẩm sáng tạo thể hiện đặc trưng nổi bật về khu vực Tây Á hoặc Đông Á</a:t>
            </a:r>
            <a:r>
              <a:rPr lang="en-US" sz="3300" b="1" i="1">
                <a:solidFill>
                  <a:srgbClr val="0000FF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190020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1326878" y="2647132"/>
            <a:ext cx="10072913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  <p:pic>
        <p:nvPicPr>
          <p:cNvPr id="57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2794" y="4171927"/>
            <a:ext cx="4590722" cy="208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8061" y="1029166"/>
            <a:ext cx="6681092" cy="1624676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>
                <a:solidFill>
                  <a:srgbClr val="FFFF00"/>
                </a:solidFill>
              </a:rPr>
              <a:t>Câu 1</a:t>
            </a:r>
            <a:r>
              <a:rPr lang="en-US" sz="3500" b="1">
                <a:solidFill>
                  <a:srgbClr val="FFFF00"/>
                </a:solidFill>
              </a:rPr>
              <a:t>. Nằm ở phía nam của khu vực Bắc Á là khu vực nào?</a:t>
            </a:r>
            <a:endParaRPr lang="en-US" sz="35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6741" y="4861111"/>
            <a:ext cx="151836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Đông Á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41052" y="4035448"/>
            <a:ext cx="4716111" cy="2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4393" y="1385622"/>
            <a:ext cx="7585407" cy="900246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srgbClr val="FFFF00"/>
                </a:solidFill>
              </a:rPr>
              <a:t>Câu 2</a:t>
            </a:r>
            <a:r>
              <a:rPr lang="en-US" sz="3500" b="1">
                <a:solidFill>
                  <a:srgbClr val="FFFF00"/>
                </a:solidFill>
              </a:rPr>
              <a:t>. Tên một hoang mạc ở Trung Á là</a:t>
            </a:r>
            <a:endParaRPr lang="en-US" sz="35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5529" y="4679768"/>
            <a:ext cx="2198038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Ca-ra Cưm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69998" y="4076393"/>
            <a:ext cx="4718670" cy="21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9292" y="1340458"/>
            <a:ext cx="7212250" cy="900246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srgbClr val="FFFF00"/>
                </a:solidFill>
              </a:rPr>
              <a:t>Câu 3</a:t>
            </a:r>
            <a:r>
              <a:rPr lang="en-US" sz="3500" b="1">
                <a:solidFill>
                  <a:srgbClr val="FFFF00"/>
                </a:solidFill>
              </a:rPr>
              <a:t>. Sông Lê-na có hướng chảy là</a:t>
            </a:r>
            <a:endParaRPr lang="en-US" sz="35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9025" y="4820771"/>
            <a:ext cx="292740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Từ nam lên bắc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12532" y="3980856"/>
            <a:ext cx="4558024" cy="207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6319" y="1069507"/>
            <a:ext cx="7361288" cy="1624676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>
                <a:solidFill>
                  <a:srgbClr val="FFFF00"/>
                </a:solidFill>
              </a:rPr>
              <a:t>Câu 4</a:t>
            </a:r>
            <a:r>
              <a:rPr lang="en-US" sz="3500" b="1">
                <a:solidFill>
                  <a:srgbClr val="FFFF00"/>
                </a:solidFill>
              </a:rPr>
              <a:t>. Lượng mưa của Trung Á không vượt quá bao nhiêu mm/năm? </a:t>
            </a:r>
            <a:endParaRPr lang="en-US" sz="35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0293" y="4699747"/>
            <a:ext cx="2408032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600mm/năm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84148" y="4285390"/>
            <a:ext cx="4527572" cy="205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1543" y="1053448"/>
            <a:ext cx="7579804" cy="1624676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>
                <a:solidFill>
                  <a:srgbClr val="FFFF00"/>
                </a:solidFill>
              </a:rPr>
              <a:t>Câu 5</a:t>
            </a:r>
            <a:r>
              <a:rPr lang="en-US" sz="3500" b="1">
                <a:solidFill>
                  <a:srgbClr val="FFFF00"/>
                </a:solidFill>
              </a:rPr>
              <a:t>. So với Trung Á, khu vực Bắc Á không có cảnh quan nào?</a:t>
            </a:r>
            <a:endParaRPr lang="en-US" sz="35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2695" y="4784271"/>
            <a:ext cx="3350982" cy="107721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</a:rPr>
              <a:t>Hoang mạc</a:t>
            </a:r>
          </a:p>
          <a:p>
            <a:pPr algn="ctr"/>
            <a:r>
              <a:rPr lang="en-US" sz="3200" b="1">
                <a:solidFill>
                  <a:srgbClr val="FFFFFF"/>
                </a:solidFill>
              </a:rPr>
              <a:t> và bán hoang mạc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067060"/>
            <a:ext cx="9707880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7. Bản đồ chính trị châu Á, </a:t>
            </a:r>
          </a:p>
          <a:p>
            <a:pPr algn="ctr">
              <a:lnSpc>
                <a:spcPct val="120000"/>
              </a:lnSpc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khu vực của châu Á </a:t>
            </a:r>
          </a:p>
          <a:p>
            <a:pPr algn="ctr">
              <a:lnSpc>
                <a:spcPct val="120000"/>
              </a:lnSpc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1833</Words>
  <Application>Microsoft Office PowerPoint</Application>
  <PresentationFormat>Widescreen</PresentationFormat>
  <Paragraphs>227</Paragraphs>
  <Slides>34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#9Slide03 HelveBold</vt:lpstr>
      <vt:lpstr>Arial</vt:lpstr>
      <vt:lpstr>Calibri</vt:lpstr>
      <vt:lpstr>Calibri Light</vt:lpstr>
      <vt:lpstr>Impact MT Std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Hồ Thị Thanh Tâm</cp:lastModifiedBy>
  <cp:revision>106</cp:revision>
  <dcterms:created xsi:type="dcterms:W3CDTF">2018-10-29T16:24:23Z</dcterms:created>
  <dcterms:modified xsi:type="dcterms:W3CDTF">2022-07-29T18:13:05Z</dcterms:modified>
</cp:coreProperties>
</file>