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20" r:id="rId2"/>
    <p:sldMasterId id="2147483732" r:id="rId3"/>
  </p:sldMasterIdLst>
  <p:notesMasterIdLst>
    <p:notesMasterId r:id="rId24"/>
  </p:notesMasterIdLst>
  <p:sldIdLst>
    <p:sldId id="3262" r:id="rId4"/>
    <p:sldId id="3324" r:id="rId5"/>
    <p:sldId id="3325" r:id="rId6"/>
    <p:sldId id="3328" r:id="rId7"/>
    <p:sldId id="3329" r:id="rId8"/>
    <p:sldId id="1082" r:id="rId9"/>
    <p:sldId id="3258" r:id="rId10"/>
    <p:sldId id="3330" r:id="rId11"/>
    <p:sldId id="3333" r:id="rId12"/>
    <p:sldId id="3334" r:id="rId13"/>
    <p:sldId id="3331" r:id="rId14"/>
    <p:sldId id="3341" r:id="rId15"/>
    <p:sldId id="3342" r:id="rId16"/>
    <p:sldId id="3335" r:id="rId17"/>
    <p:sldId id="3337" r:id="rId18"/>
    <p:sldId id="3343" r:id="rId19"/>
    <p:sldId id="3338" r:id="rId20"/>
    <p:sldId id="3339" r:id="rId21"/>
    <p:sldId id="3336" r:id="rId22"/>
    <p:sldId id="3268" r:id="rId23"/>
  </p:sldIdLst>
  <p:sldSz cx="9144000" cy="5143500" type="screen16x9"/>
  <p:notesSz cx="6858000" cy="9144000"/>
  <p:embeddedFontLst>
    <p:embeddedFont>
      <p:font typeface="#9Slide03 HelveBold" panose="02040603050506020204" charset="0"/>
      <p:bold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Tahoma" panose="020B0604030504040204" pitchFamily="34" charset="0"/>
      <p:regular r:id="rId32"/>
      <p:bold r:id="rId33"/>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d="{5FBFF653-342B-4E77-A5A1-062F21AA8891}">
          <p14:sldIdLst>
            <p14:sldId id="3262"/>
            <p14:sldId id="3324"/>
            <p14:sldId id="3325"/>
            <p14:sldId id="3328"/>
            <p14:sldId id="3329"/>
            <p14:sldId id="1082"/>
            <p14:sldId id="3258"/>
            <p14:sldId id="3330"/>
            <p14:sldId id="3333"/>
            <p14:sldId id="3334"/>
            <p14:sldId id="3331"/>
            <p14:sldId id="3341"/>
            <p14:sldId id="3342"/>
            <p14:sldId id="3335"/>
            <p14:sldId id="3337"/>
            <p14:sldId id="3343"/>
            <p14:sldId id="3338"/>
            <p14:sldId id="3339"/>
            <p14:sldId id="3336"/>
            <p14:sldId id="3268"/>
          </p14:sldIdLst>
        </p14:section>
      </p14:sectionLst>
    </p:ex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004D86"/>
    <a:srgbClr val="007A37"/>
    <a:srgbClr val="FFE89F"/>
    <a:srgbClr val="EAE3D9"/>
    <a:srgbClr val="E3DFD6"/>
    <a:srgbClr val="99FF99"/>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85804" autoAdjust="0"/>
  </p:normalViewPr>
  <p:slideViewPr>
    <p:cSldViewPr snapToGrid="0">
      <p:cViewPr varScale="1">
        <p:scale>
          <a:sx n="75" d="100"/>
          <a:sy n="75" d="100"/>
        </p:scale>
        <p:origin x="1172" y="48"/>
      </p:cViewPr>
      <p:guideLst>
        <p:guide orient="horz" pos="1621"/>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9ABD760-337A-43D9-A801-1F467EAD9C62}" type="datetimeFigureOut">
              <a:rPr lang="en-US" smtClean="0"/>
              <a:pPr/>
              <a:t>7/30/2022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F3FDC-10BF-4693-BB83-6929064ABCF0}" type="slidenum">
              <a:rPr lang="en-US" smtClean="0"/>
              <a:pPr/>
              <a:t>‹#›</a:t>
            </a:fld>
            <a:endParaRPr lang="en-US"/>
          </a:p>
        </p:txBody>
      </p:sp>
    </p:spTree>
    <p:extLst>
      <p:ext uri="{BB962C8B-B14F-4D97-AF65-F5344CB8AC3E}">
        <p14:creationId xmlns:p14="http://schemas.microsoft.com/office/powerpoint/2010/main" val="79740148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6424-1E36-4C3D-953D-331C578F51C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75BE9E2-981D-420B-A49E-E39A280BF24F}"/>
              </a:ext>
            </a:extLst>
          </p:cNvPr>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58CF67C-A66B-42C4-ABDC-84E04B64BF27}"/>
              </a:ext>
            </a:extLst>
          </p:cNvPr>
          <p:cNvSpPr>
            <a:spLocks noGrp="1"/>
          </p:cNvSpPr>
          <p:nvPr>
            <p:ph type="dt" sz="half" idx="10"/>
          </p:nvPr>
        </p:nvSpPr>
        <p:spPr/>
        <p:txBody>
          <a:bodyPr/>
          <a:lstStyle/>
          <a:p>
            <a:fld id="{4383EF60-56E6-47A8-BC04-F5C09F869E17}" type="datetimeFigureOut">
              <a:rPr lang="en-US" smtClean="0"/>
              <a:pPr/>
              <a:t>7/30/2022</a:t>
            </a:fld>
            <a:endParaRPr lang="en-US"/>
          </a:p>
        </p:txBody>
      </p:sp>
      <p:sp>
        <p:nvSpPr>
          <p:cNvPr id="5" name="Footer Placeholder 4">
            <a:extLst>
              <a:ext uri="{FF2B5EF4-FFF2-40B4-BE49-F238E27FC236}">
                <a16:creationId xmlns:a16="http://schemas.microsoft.com/office/drawing/2014/main" id="{99CA0B76-4BD2-401F-AF07-BA493FDAB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A8BB8-DE20-44E7-B2DE-04CAAC34A8C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25312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B714-1D6B-4A20-9162-DAA6DF296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22AC05-61B3-4154-B717-4BBE39EABE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48E54-0092-481A-A3D1-BC8A1C5C2B34}"/>
              </a:ext>
            </a:extLst>
          </p:cNvPr>
          <p:cNvSpPr>
            <a:spLocks noGrp="1"/>
          </p:cNvSpPr>
          <p:nvPr>
            <p:ph type="dt" sz="half" idx="10"/>
          </p:nvPr>
        </p:nvSpPr>
        <p:spPr/>
        <p:txBody>
          <a:bodyPr/>
          <a:lstStyle/>
          <a:p>
            <a:fld id="{4383EF60-56E6-47A8-BC04-F5C09F869E17}" type="datetimeFigureOut">
              <a:rPr lang="en-US" smtClean="0"/>
              <a:pPr/>
              <a:t>7/30/2022</a:t>
            </a:fld>
            <a:endParaRPr lang="en-US"/>
          </a:p>
        </p:txBody>
      </p:sp>
      <p:sp>
        <p:nvSpPr>
          <p:cNvPr id="5" name="Footer Placeholder 4">
            <a:extLst>
              <a:ext uri="{FF2B5EF4-FFF2-40B4-BE49-F238E27FC236}">
                <a16:creationId xmlns:a16="http://schemas.microsoft.com/office/drawing/2014/main" id="{590CEE7A-77CA-446D-B4DB-0292D23C0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63AB6-170F-45C7-8BAE-14F1D748EC0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51584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DA5AFB-8BA1-42DA-9A05-F2935AA53AC8}"/>
              </a:ext>
            </a:extLst>
          </p:cNvPr>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367B42-B093-4872-A0DC-2B8C5638AC45}"/>
              </a:ext>
            </a:extLst>
          </p:cNvPr>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C7F28-DC48-4AA7-A790-921D07EE713A}"/>
              </a:ext>
            </a:extLst>
          </p:cNvPr>
          <p:cNvSpPr>
            <a:spLocks noGrp="1"/>
          </p:cNvSpPr>
          <p:nvPr>
            <p:ph type="dt" sz="half" idx="10"/>
          </p:nvPr>
        </p:nvSpPr>
        <p:spPr/>
        <p:txBody>
          <a:bodyPr/>
          <a:lstStyle/>
          <a:p>
            <a:fld id="{4383EF60-56E6-47A8-BC04-F5C09F869E17}" type="datetimeFigureOut">
              <a:rPr lang="en-US" smtClean="0"/>
              <a:pPr/>
              <a:t>7/30/2022</a:t>
            </a:fld>
            <a:endParaRPr lang="en-US"/>
          </a:p>
        </p:txBody>
      </p:sp>
      <p:sp>
        <p:nvSpPr>
          <p:cNvPr id="5" name="Footer Placeholder 4">
            <a:extLst>
              <a:ext uri="{FF2B5EF4-FFF2-40B4-BE49-F238E27FC236}">
                <a16:creationId xmlns:a16="http://schemas.microsoft.com/office/drawing/2014/main" id="{0264541C-3C90-4042-832C-1FB88C3E8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038DD-9699-45BF-AF50-F7B8B420402F}"/>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137617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B75A652-E43B-44E3-9B2D-D8C050503B0C}"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4127397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44506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75A652-E43B-44E3-9B2D-D8C050503B0C}"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1452932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75A652-E43B-44E3-9B2D-D8C050503B0C}"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393262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75A652-E43B-44E3-9B2D-D8C050503B0C}" type="datetimeFigureOut">
              <a:rPr lang="en-US" smtClean="0"/>
              <a:pPr/>
              <a:t>7/30/2022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260950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75A652-E43B-44E3-9B2D-D8C050503B0C}" type="datetimeFigureOut">
              <a:rPr lang="en-US" smtClean="0"/>
              <a:pPr/>
              <a:t>7/30/2022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1891330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5A652-E43B-44E3-9B2D-D8C050503B0C}" type="datetimeFigureOut">
              <a:rPr lang="en-US" smtClean="0"/>
              <a:pPr/>
              <a:t>7/30/2022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2181191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382454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2909-7E22-4C6B-BFEB-7D3CFAAEF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126CB-CDB7-4CF4-A2AD-0777448BF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FF142-95AA-4866-A5E0-4A0BA3C3E656}"/>
              </a:ext>
            </a:extLst>
          </p:cNvPr>
          <p:cNvSpPr>
            <a:spLocks noGrp="1"/>
          </p:cNvSpPr>
          <p:nvPr>
            <p:ph type="dt" sz="half" idx="10"/>
          </p:nvPr>
        </p:nvSpPr>
        <p:spPr/>
        <p:txBody>
          <a:bodyPr/>
          <a:lstStyle/>
          <a:p>
            <a:fld id="{4383EF60-56E6-47A8-BC04-F5C09F869E17}" type="datetimeFigureOut">
              <a:rPr lang="en-US" smtClean="0"/>
              <a:pPr/>
              <a:t>7/30/2022</a:t>
            </a:fld>
            <a:endParaRPr lang="en-US"/>
          </a:p>
        </p:txBody>
      </p:sp>
      <p:sp>
        <p:nvSpPr>
          <p:cNvPr id="5" name="Footer Placeholder 4">
            <a:extLst>
              <a:ext uri="{FF2B5EF4-FFF2-40B4-BE49-F238E27FC236}">
                <a16:creationId xmlns:a16="http://schemas.microsoft.com/office/drawing/2014/main" id="{7698FAF2-A100-498B-8EEF-A21A67C9F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D6EA7-EB1B-4E08-B080-EC4CAD2A504B}"/>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3599728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236856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3806257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198946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7/30/2022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6283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7/30/2022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71520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8" y="1282307"/>
            <a:ext cx="7886700" cy="2139553"/>
          </a:xfrm>
        </p:spPr>
        <p:txBody>
          <a:bodyPr anchor="b"/>
          <a:lstStyle>
            <a:lvl1pPr>
              <a:defRPr sz="45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7/30/2022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97488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6286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46291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7/30/2022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275186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273845"/>
            <a:ext cx="7886700" cy="99417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629842" y="1878807"/>
            <a:ext cx="3868340"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4629156" y="1878807"/>
            <a:ext cx="3887391"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146BC80E-E3F3-4757-805E-96AB3571BCF4}" type="datetimeFigureOut">
              <a:rPr lang="en-US" smtClean="0"/>
              <a:pPr/>
              <a:t>7/30/2022</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57409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146BC80E-E3F3-4757-805E-96AB3571BCF4}" type="datetimeFigureOut">
              <a:rPr lang="en-US" smtClean="0"/>
              <a:pPr/>
              <a:t>7/30/2022</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1475443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146BC80E-E3F3-4757-805E-96AB3571BCF4}" type="datetimeFigureOut">
              <a:rPr lang="en-US" smtClean="0"/>
              <a:pPr/>
              <a:t>7/30/2022</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141085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279-A853-4AE3-9F4C-AE894F6AD874}"/>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49791EB-B012-4A22-A917-4D25287A9965}"/>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9D3B4B-3311-45E6-B4D4-61F241FBD978}"/>
              </a:ext>
            </a:extLst>
          </p:cNvPr>
          <p:cNvSpPr>
            <a:spLocks noGrp="1"/>
          </p:cNvSpPr>
          <p:nvPr>
            <p:ph type="dt" sz="half" idx="10"/>
          </p:nvPr>
        </p:nvSpPr>
        <p:spPr/>
        <p:txBody>
          <a:bodyPr/>
          <a:lstStyle/>
          <a:p>
            <a:fld id="{4383EF60-56E6-47A8-BC04-F5C09F869E17}" type="datetimeFigureOut">
              <a:rPr lang="en-US" smtClean="0"/>
              <a:pPr/>
              <a:t>7/30/2022</a:t>
            </a:fld>
            <a:endParaRPr lang="en-US"/>
          </a:p>
        </p:txBody>
      </p:sp>
      <p:sp>
        <p:nvSpPr>
          <p:cNvPr id="5" name="Footer Placeholder 4">
            <a:extLst>
              <a:ext uri="{FF2B5EF4-FFF2-40B4-BE49-F238E27FC236}">
                <a16:creationId xmlns:a16="http://schemas.microsoft.com/office/drawing/2014/main" id="{A346F704-BDA6-4C25-8356-D648B389F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2FBE8-5A9E-49CE-9365-89706B42211E}"/>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554908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7/30/2022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378978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7/30/2022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970795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7/30/2022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058332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6" y="273848"/>
            <a:ext cx="1971675" cy="4358879"/>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628656"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7/30/2022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65155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1C46-2F6B-4669-9DEE-C6BEB5048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83CCB-83A5-4B7E-9EA1-30E745D64AB8}"/>
              </a:ext>
            </a:extLst>
          </p:cNvPr>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166C3B-101D-4375-8B62-1AF0337399F9}"/>
              </a:ext>
            </a:extLst>
          </p:cNvPr>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2597E9-C3A3-4332-B07A-EE42DDB129DC}"/>
              </a:ext>
            </a:extLst>
          </p:cNvPr>
          <p:cNvSpPr>
            <a:spLocks noGrp="1"/>
          </p:cNvSpPr>
          <p:nvPr>
            <p:ph type="dt" sz="half" idx="10"/>
          </p:nvPr>
        </p:nvSpPr>
        <p:spPr/>
        <p:txBody>
          <a:bodyPr/>
          <a:lstStyle/>
          <a:p>
            <a:fld id="{4383EF60-56E6-47A8-BC04-F5C09F869E17}" type="datetimeFigureOut">
              <a:rPr lang="en-US" smtClean="0"/>
              <a:pPr/>
              <a:t>7/30/2022</a:t>
            </a:fld>
            <a:endParaRPr lang="en-US"/>
          </a:p>
        </p:txBody>
      </p:sp>
      <p:sp>
        <p:nvSpPr>
          <p:cNvPr id="6" name="Footer Placeholder 5">
            <a:extLst>
              <a:ext uri="{FF2B5EF4-FFF2-40B4-BE49-F238E27FC236}">
                <a16:creationId xmlns:a16="http://schemas.microsoft.com/office/drawing/2014/main" id="{7C5E1FBD-24D1-4CCE-8791-A3C3DB1E6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49CD0-D1E9-4E12-9648-56EBCFB23857}"/>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69764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5238-45F9-4C75-AF10-094662CFA796}"/>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B1CA27-579B-4D78-8937-EC84CAD3B5B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1571CAE-DD56-4EDE-B3D0-531DC053B6BB}"/>
              </a:ext>
            </a:extLst>
          </p:cNvPr>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9EED1-8A68-4060-9EDD-2A15405EA6CE}"/>
              </a:ext>
            </a:extLst>
          </p:cNvPr>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28CCC4D-714A-4EE9-94F2-5D2A875CF194}"/>
              </a:ext>
            </a:extLst>
          </p:cNvPr>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C1A5F-46EC-4309-8069-3BF178F6CAD8}"/>
              </a:ext>
            </a:extLst>
          </p:cNvPr>
          <p:cNvSpPr>
            <a:spLocks noGrp="1"/>
          </p:cNvSpPr>
          <p:nvPr>
            <p:ph type="dt" sz="half" idx="10"/>
          </p:nvPr>
        </p:nvSpPr>
        <p:spPr/>
        <p:txBody>
          <a:bodyPr/>
          <a:lstStyle/>
          <a:p>
            <a:fld id="{4383EF60-56E6-47A8-BC04-F5C09F869E17}" type="datetimeFigureOut">
              <a:rPr lang="en-US" smtClean="0"/>
              <a:pPr/>
              <a:t>7/30/2022</a:t>
            </a:fld>
            <a:endParaRPr lang="en-US"/>
          </a:p>
        </p:txBody>
      </p:sp>
      <p:sp>
        <p:nvSpPr>
          <p:cNvPr id="8" name="Footer Placeholder 7">
            <a:extLst>
              <a:ext uri="{FF2B5EF4-FFF2-40B4-BE49-F238E27FC236}">
                <a16:creationId xmlns:a16="http://schemas.microsoft.com/office/drawing/2014/main" id="{32EE3529-C514-4301-B81C-12029FC30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7E9B87-6CF3-4A55-BE0C-9AAC9930B74D}"/>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377171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644B-014D-4278-B88D-7E9F9761B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37F0A-B2DF-4458-8898-2E94D823211D}"/>
              </a:ext>
            </a:extLst>
          </p:cNvPr>
          <p:cNvSpPr>
            <a:spLocks noGrp="1"/>
          </p:cNvSpPr>
          <p:nvPr>
            <p:ph type="dt" sz="half" idx="10"/>
          </p:nvPr>
        </p:nvSpPr>
        <p:spPr/>
        <p:txBody>
          <a:bodyPr/>
          <a:lstStyle/>
          <a:p>
            <a:fld id="{4383EF60-56E6-47A8-BC04-F5C09F869E17}" type="datetimeFigureOut">
              <a:rPr lang="en-US" smtClean="0"/>
              <a:pPr/>
              <a:t>7/30/2022</a:t>
            </a:fld>
            <a:endParaRPr lang="en-US"/>
          </a:p>
        </p:txBody>
      </p:sp>
      <p:sp>
        <p:nvSpPr>
          <p:cNvPr id="4" name="Footer Placeholder 3">
            <a:extLst>
              <a:ext uri="{FF2B5EF4-FFF2-40B4-BE49-F238E27FC236}">
                <a16:creationId xmlns:a16="http://schemas.microsoft.com/office/drawing/2014/main" id="{F92D529F-60E7-4CC8-A40A-C23E0771F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9CF6A-2142-4CAF-8BB6-075690D7FC78}"/>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49219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12B69-B764-4AD4-8EB0-3A7305DF9148}"/>
              </a:ext>
            </a:extLst>
          </p:cNvPr>
          <p:cNvSpPr>
            <a:spLocks noGrp="1"/>
          </p:cNvSpPr>
          <p:nvPr>
            <p:ph type="dt" sz="half" idx="10"/>
          </p:nvPr>
        </p:nvSpPr>
        <p:spPr/>
        <p:txBody>
          <a:bodyPr/>
          <a:lstStyle/>
          <a:p>
            <a:fld id="{4383EF60-56E6-47A8-BC04-F5C09F869E17}" type="datetimeFigureOut">
              <a:rPr lang="en-US" smtClean="0"/>
              <a:pPr/>
              <a:t>7/30/2022</a:t>
            </a:fld>
            <a:endParaRPr lang="en-US"/>
          </a:p>
        </p:txBody>
      </p:sp>
      <p:sp>
        <p:nvSpPr>
          <p:cNvPr id="3" name="Footer Placeholder 2">
            <a:extLst>
              <a:ext uri="{FF2B5EF4-FFF2-40B4-BE49-F238E27FC236}">
                <a16:creationId xmlns:a16="http://schemas.microsoft.com/office/drawing/2014/main" id="{5BFC1C82-4189-4CFD-94E6-5D105CF561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BEBADE-C984-4080-A8B5-A390A4293C93}"/>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88483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1B05-468B-40D4-85D3-C1AFAB888A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2EC8E4-BD92-4845-91DB-BF940751BA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748F2C-4F59-4B3D-B634-FD050B54D57D}"/>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CC23C80B-AB35-4550-8C0D-DBFA238C679F}"/>
              </a:ext>
            </a:extLst>
          </p:cNvPr>
          <p:cNvSpPr>
            <a:spLocks noGrp="1"/>
          </p:cNvSpPr>
          <p:nvPr>
            <p:ph type="dt" sz="half" idx="10"/>
          </p:nvPr>
        </p:nvSpPr>
        <p:spPr/>
        <p:txBody>
          <a:bodyPr/>
          <a:lstStyle/>
          <a:p>
            <a:fld id="{4383EF60-56E6-47A8-BC04-F5C09F869E17}" type="datetimeFigureOut">
              <a:rPr lang="en-US" smtClean="0"/>
              <a:pPr/>
              <a:t>7/30/2022</a:t>
            </a:fld>
            <a:endParaRPr lang="en-US"/>
          </a:p>
        </p:txBody>
      </p:sp>
      <p:sp>
        <p:nvSpPr>
          <p:cNvPr id="6" name="Footer Placeholder 5">
            <a:extLst>
              <a:ext uri="{FF2B5EF4-FFF2-40B4-BE49-F238E27FC236}">
                <a16:creationId xmlns:a16="http://schemas.microsoft.com/office/drawing/2014/main" id="{CCDD0186-70BB-4A65-BC3C-FA2D7A65E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1E5EA-0F1B-41F4-9997-36A21ABA674A}"/>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197140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E931-49DA-4C10-B8A1-B1A1A9A58E1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A1E59DA-7D80-4A6B-A3A5-3393C90793A6}"/>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A403E7C-D431-40DF-B552-C348B6662201}"/>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3747F896-94F9-401B-B3EB-641EC2AD1CDE}"/>
              </a:ext>
            </a:extLst>
          </p:cNvPr>
          <p:cNvSpPr>
            <a:spLocks noGrp="1"/>
          </p:cNvSpPr>
          <p:nvPr>
            <p:ph type="dt" sz="half" idx="10"/>
          </p:nvPr>
        </p:nvSpPr>
        <p:spPr/>
        <p:txBody>
          <a:bodyPr/>
          <a:lstStyle/>
          <a:p>
            <a:fld id="{4383EF60-56E6-47A8-BC04-F5C09F869E17}" type="datetimeFigureOut">
              <a:rPr lang="en-US" smtClean="0"/>
              <a:pPr/>
              <a:t>7/30/2022</a:t>
            </a:fld>
            <a:endParaRPr lang="en-US"/>
          </a:p>
        </p:txBody>
      </p:sp>
      <p:sp>
        <p:nvSpPr>
          <p:cNvPr id="6" name="Footer Placeholder 5">
            <a:extLst>
              <a:ext uri="{FF2B5EF4-FFF2-40B4-BE49-F238E27FC236}">
                <a16:creationId xmlns:a16="http://schemas.microsoft.com/office/drawing/2014/main" id="{FA183BEF-196A-494A-AD89-0BDB7DD13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CF7B7-3D7F-4A01-9E52-61BA94DA5CC4}"/>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21605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82474-3181-4072-B152-0604DC2EBEE3}"/>
              </a:ext>
            </a:extLst>
          </p:cNvPr>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ADAAE2-44AB-4334-B130-9E17D9A58569}"/>
              </a:ext>
            </a:extLst>
          </p:cNvPr>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A6E14-16C9-443F-93B3-9DE85C3A6DD7}"/>
              </a:ext>
            </a:extLst>
          </p:cNvPr>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383EF60-56E6-47A8-BC04-F5C09F869E17}" type="datetimeFigureOut">
              <a:rPr lang="en-US" smtClean="0"/>
              <a:pPr/>
              <a:t>7/30/2022</a:t>
            </a:fld>
            <a:endParaRPr lang="en-US"/>
          </a:p>
        </p:txBody>
      </p:sp>
      <p:sp>
        <p:nvSpPr>
          <p:cNvPr id="5" name="Footer Placeholder 4">
            <a:extLst>
              <a:ext uri="{FF2B5EF4-FFF2-40B4-BE49-F238E27FC236}">
                <a16:creationId xmlns:a16="http://schemas.microsoft.com/office/drawing/2014/main" id="{03F9E64D-FA52-4A49-8EE5-4355B7F21872}"/>
              </a:ext>
            </a:extLst>
          </p:cNvPr>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F954AA-6C06-4431-9400-55BA3CF99267}"/>
              </a:ext>
            </a:extLst>
          </p:cNvPr>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73C4294D-D472-461E-A4A3-58B1EAB13865}" type="slidenum">
              <a:rPr lang="en-US" smtClean="0"/>
              <a:pPr/>
              <a:t>‹#›</a:t>
            </a:fld>
            <a:endParaRPr lang="en-US"/>
          </a:p>
        </p:txBody>
      </p:sp>
    </p:spTree>
    <p:extLst>
      <p:ext uri="{BB962C8B-B14F-4D97-AF65-F5344CB8AC3E}">
        <p14:creationId xmlns:p14="http://schemas.microsoft.com/office/powerpoint/2010/main" val="27180472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0B75A652-E43B-44E3-9B2D-D8C050503B0C}" type="datetimeFigureOut">
              <a:rPr lang="en-US" smtClean="0"/>
              <a:pPr/>
              <a:t>7/30/2022</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3EBC552D-8CB7-40E9-B14C-0EB377EC3916}" type="slidenum">
              <a:rPr lang="en-US" smtClean="0"/>
              <a:pPr/>
              <a:t>‹#›</a:t>
            </a:fld>
            <a:endParaRPr lang="en-US"/>
          </a:p>
        </p:txBody>
      </p:sp>
    </p:spTree>
    <p:extLst>
      <p:ext uri="{BB962C8B-B14F-4D97-AF65-F5344CB8AC3E}">
        <p14:creationId xmlns:p14="http://schemas.microsoft.com/office/powerpoint/2010/main" val="830453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146BC80E-E3F3-4757-805E-96AB3571BCF4}" type="datetimeFigureOut">
              <a:rPr lang="en-US" smtClean="0"/>
              <a:pPr/>
              <a:t>7/30/2022</a:t>
            </a:fld>
            <a:endParaRPr lang="en-US"/>
          </a:p>
        </p:txBody>
      </p:sp>
      <p:sp>
        <p:nvSpPr>
          <p:cNvPr id="5" name="Chỗ dành sẵn cho Chân trang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DD7FF0D4-445E-4886-A858-EB1EBC8BAEE8}" type="slidenum">
              <a:rPr lang="en-US" smtClean="0"/>
              <a:pPr/>
              <a:t>‹#›</a:t>
            </a:fld>
            <a:endParaRPr lang="en-US"/>
          </a:p>
        </p:txBody>
      </p:sp>
    </p:spTree>
    <p:extLst>
      <p:ext uri="{BB962C8B-B14F-4D97-AF65-F5344CB8AC3E}">
        <p14:creationId xmlns:p14="http://schemas.microsoft.com/office/powerpoint/2010/main" val="3275543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vn/imgres?imgurl=http://www.agro.gov.vn/images/2008/02/R070705002.jpg&amp;imgrefurl=http://www.agro.gov.vn/news/groups_news.asp?CAT_ID=14&amp;usg=__T8qc3tVPHS6fRIZd5K5BhVJthyQ=&amp;h=333&amp;w=500&amp;sz=187&amp;hl=vi&amp;start=4&amp;zoom=1&amp;tbnid=OOQHE0NKqZ7UIM:&amp;tbnh=87&amp;tbnw=130&amp;prev=/images?q=N%C3%B4ng+nghi%E1%BB%87p+trung+Qu%E1%BB%91c&amp;hl=vi&amp;sa=X&amp;tbs=isch:1&amp;itbs=1" TargetMode="External"/><Relationship Id="rId7"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hyperlink" Target="http://www.khoahocphattrien.com.vn/dataimages/original3753_10a.jpg" TargetMode="Externa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3582B86B-BF97-4986-B5E7-3EF41E0CF4DB}"/>
              </a:ext>
            </a:extLst>
          </p:cNvPr>
          <p:cNvSpPr/>
          <p:nvPr/>
        </p:nvSpPr>
        <p:spPr>
          <a:xfrm>
            <a:off x="400050" y="2492501"/>
            <a:ext cx="2880360" cy="1266088"/>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a:solidFill>
                  <a:schemeClr val="tx1"/>
                </a:solidFill>
                <a:latin typeface="Tahoma" pitchFamily="34" charset="0"/>
                <a:cs typeface="Tahoma" pitchFamily="34" charset="0"/>
              </a:rPr>
              <a:t>Suy nghĩ</a:t>
            </a:r>
            <a:r>
              <a:rPr lang="en-US" sz="2000" b="1">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ghi</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err="1">
                <a:solidFill>
                  <a:schemeClr val="tx1"/>
                </a:solidFill>
                <a:latin typeface="Tahoma" pitchFamily="34" charset="0"/>
                <a:cs typeface="Tahoma" pitchFamily="34" charset="0"/>
                <a:sym typeface="Wingdings" panose="05000000000000000000" pitchFamily="2" charset="2"/>
              </a:rPr>
              <a:t>vào</a:t>
            </a:r>
            <a:r>
              <a:rPr lang="en-US" sz="2000" b="1">
                <a:solidFill>
                  <a:schemeClr val="tx1"/>
                </a:solidFill>
                <a:latin typeface="Tahoma" pitchFamily="34" charset="0"/>
                <a:cs typeface="Tahoma" pitchFamily="34" charset="0"/>
                <a:sym typeface="Wingdings" panose="05000000000000000000" pitchFamily="2" charset="2"/>
              </a:rPr>
              <a:t> giấy/bảng </a:t>
            </a:r>
            <a:r>
              <a:rPr lang="en-US" sz="2000" b="1" dirty="0" err="1">
                <a:solidFill>
                  <a:schemeClr val="tx1"/>
                </a:solidFill>
                <a:latin typeface="Tahoma" pitchFamily="34" charset="0"/>
                <a:cs typeface="Tahoma" pitchFamily="34" charset="0"/>
                <a:sym typeface="Wingdings" panose="05000000000000000000" pitchFamily="2" charset="2"/>
              </a:rPr>
              <a:t>nhóm</a:t>
            </a:r>
            <a:endParaRPr lang="en-US" sz="2000" b="1" dirty="0">
              <a:solidFill>
                <a:schemeClr val="tx1"/>
              </a:solidFill>
              <a:latin typeface="Tahoma" pitchFamily="34" charset="0"/>
              <a:cs typeface="Tahoma" pitchFamily="34" charset="0"/>
            </a:endParaRPr>
          </a:p>
        </p:txBody>
      </p:sp>
      <p:sp>
        <p:nvSpPr>
          <p:cNvPr id="7" name="Rectangle: Rounded Corners 7">
            <a:extLst>
              <a:ext uri="{FF2B5EF4-FFF2-40B4-BE49-F238E27FC236}">
                <a16:creationId xmlns:a16="http://schemas.microsoft.com/office/drawing/2014/main" id="{D5397E9F-57CE-4CBC-BF7D-C7F3ACC44961}"/>
              </a:ext>
            </a:extLst>
          </p:cNvPr>
          <p:cNvSpPr/>
          <p:nvPr/>
        </p:nvSpPr>
        <p:spPr>
          <a:xfrm>
            <a:off x="3646170" y="2561078"/>
            <a:ext cx="2239474" cy="1266090"/>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err="1">
                <a:solidFill>
                  <a:srgbClr val="002060"/>
                </a:solidFill>
                <a:latin typeface="Tahoma" pitchFamily="34" charset="0"/>
                <a:cs typeface="Tahoma" pitchFamily="34" charset="0"/>
              </a:rPr>
              <a:t>Thời</a:t>
            </a:r>
            <a:r>
              <a:rPr lang="en-US" sz="2000" b="1">
                <a:solidFill>
                  <a:srgbClr val="002060"/>
                </a:solidFill>
                <a:latin typeface="Tahoma" pitchFamily="34" charset="0"/>
                <a:cs typeface="Tahoma" pitchFamily="34" charset="0"/>
              </a:rPr>
              <a:t> gian:</a:t>
            </a:r>
          </a:p>
          <a:p>
            <a:pPr algn="ctr">
              <a:lnSpc>
                <a:spcPct val="130000"/>
              </a:lnSpc>
            </a:pPr>
            <a:r>
              <a:rPr lang="en-US" sz="2000" b="1">
                <a:solidFill>
                  <a:srgbClr val="002060"/>
                </a:solidFill>
                <a:latin typeface="Tahoma" pitchFamily="34" charset="0"/>
                <a:cs typeface="Tahoma" pitchFamily="34" charset="0"/>
              </a:rPr>
              <a:t>5 phút</a:t>
            </a:r>
            <a:endParaRPr lang="en-US" sz="2000" b="1" dirty="0">
              <a:solidFill>
                <a:srgbClr val="002060"/>
              </a:solidFill>
              <a:latin typeface="Tahoma" pitchFamily="34" charset="0"/>
              <a:cs typeface="Tahoma" pitchFamily="34" charset="0"/>
            </a:endParaRPr>
          </a:p>
        </p:txBody>
      </p:sp>
      <p:sp>
        <p:nvSpPr>
          <p:cNvPr id="8" name="Rectangle: Rounded Corners 7">
            <a:extLst>
              <a:ext uri="{FF2B5EF4-FFF2-40B4-BE49-F238E27FC236}">
                <a16:creationId xmlns:a16="http://schemas.microsoft.com/office/drawing/2014/main" id="{C22CBC91-7E69-41A0-A1C7-59D20020A212}"/>
              </a:ext>
            </a:extLst>
          </p:cNvPr>
          <p:cNvSpPr/>
          <p:nvPr/>
        </p:nvSpPr>
        <p:spPr>
          <a:xfrm>
            <a:off x="6297930" y="2492497"/>
            <a:ext cx="2480310" cy="126609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a:solidFill>
                  <a:schemeClr val="tx1"/>
                </a:solidFill>
                <a:latin typeface="Tahoma" pitchFamily="34" charset="0"/>
                <a:cs typeface="Tahoma" pitchFamily="34" charset="0"/>
              </a:rPr>
              <a:t>Ai </a:t>
            </a:r>
            <a:r>
              <a:rPr lang="en-US" sz="2000" b="1" dirty="0" err="1">
                <a:solidFill>
                  <a:schemeClr val="tx1"/>
                </a:solidFill>
                <a:latin typeface="Tahoma" pitchFamily="34" charset="0"/>
                <a:cs typeface="Tahoma" pitchFamily="34" charset="0"/>
              </a:rPr>
              <a:t>đúng</a:t>
            </a:r>
            <a:r>
              <a:rPr lang="en-US" sz="2000" b="1" dirty="0">
                <a:solidFill>
                  <a:schemeClr val="tx1"/>
                </a:solidFill>
                <a:latin typeface="Tahoma" pitchFamily="34" charset="0"/>
                <a:cs typeface="Tahoma" pitchFamily="34" charset="0"/>
              </a:rPr>
              <a:t> </a:t>
            </a:r>
            <a:r>
              <a:rPr lang="en-US" sz="2000" b="1" dirty="0" err="1">
                <a:solidFill>
                  <a:schemeClr val="tx1"/>
                </a:solidFill>
                <a:latin typeface="Tahoma" pitchFamily="34" charset="0"/>
                <a:cs typeface="Tahoma" pitchFamily="34" charset="0"/>
              </a:rPr>
              <a:t>nhiều</a:t>
            </a:r>
            <a:r>
              <a:rPr lang="en-US" sz="2000" b="1" dirty="0">
                <a:solidFill>
                  <a:schemeClr val="tx1"/>
                </a:solidFill>
                <a:latin typeface="Tahoma" pitchFamily="34" charset="0"/>
                <a:cs typeface="Tahoma" pitchFamily="34" charset="0"/>
              </a:rPr>
              <a:t> </a:t>
            </a:r>
            <a:r>
              <a:rPr lang="en-US" sz="2000" b="1" dirty="0" err="1">
                <a:solidFill>
                  <a:schemeClr val="tx1"/>
                </a:solidFill>
                <a:latin typeface="Tahoma" pitchFamily="34" charset="0"/>
                <a:cs typeface="Tahoma" pitchFamily="34" charset="0"/>
              </a:rPr>
              <a:t>nhất</a:t>
            </a:r>
            <a:r>
              <a:rPr lang="en-US" sz="2000" b="1" dirty="0">
                <a:solidFill>
                  <a:schemeClr val="tx1"/>
                </a:solidFill>
                <a:latin typeface="Tahoma" pitchFamily="34" charset="0"/>
                <a:cs typeface="Tahoma" pitchFamily="34" charset="0"/>
              </a:rPr>
              <a:t> </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chiến</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thắng</a:t>
            </a:r>
            <a:endParaRPr lang="en-US" sz="2000" b="1" dirty="0">
              <a:solidFill>
                <a:schemeClr val="tx1"/>
              </a:solidFill>
              <a:latin typeface="Tahoma" pitchFamily="34" charset="0"/>
              <a:cs typeface="Tahoma" pitchFamily="34" charset="0"/>
            </a:endParaRPr>
          </a:p>
        </p:txBody>
      </p:sp>
      <p:pic>
        <p:nvPicPr>
          <p:cNvPr id="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859" y="3758588"/>
            <a:ext cx="1195196" cy="11951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4584180" y="3937220"/>
            <a:ext cx="1074286" cy="105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4" cstate="print">
            <a:extLst>
              <a:ext uri="{BEBA8EAE-BF5A-486C-A8C5-ECC9F3942E4B}">
                <a14:imgProps xmlns:a14="http://schemas.microsoft.com/office/drawing/2010/main">
                  <a14:imgLayer>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7214223" y="3811490"/>
            <a:ext cx="1003484" cy="10837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7">
            <a:extLst>
              <a:ext uri="{FF2B5EF4-FFF2-40B4-BE49-F238E27FC236}">
                <a16:creationId xmlns:a16="http://schemas.microsoft.com/office/drawing/2014/main" id="{83943E22-6FC5-4857-96F1-DB4BDF369685}"/>
              </a:ext>
            </a:extLst>
          </p:cNvPr>
          <p:cNvSpPr/>
          <p:nvPr/>
        </p:nvSpPr>
        <p:spPr>
          <a:xfrm>
            <a:off x="750966" y="471051"/>
            <a:ext cx="7739897" cy="13716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lnSpc>
                <a:spcPct val="130000"/>
              </a:lnSpc>
              <a:defRPr/>
            </a:pPr>
            <a:r>
              <a:rPr lang="en-US" sz="2500" b="1" i="1">
                <a:solidFill>
                  <a:srgbClr val="002060"/>
                </a:solidFill>
                <a:latin typeface="Arial" pitchFamily="34" charset="0"/>
                <a:cs typeface="Arial" pitchFamily="34" charset="0"/>
              </a:rPr>
              <a:t>   	 Quan sát hình ảnh sau đây, đoán tên các công trình và thuộc quốc gia nào Á.</a:t>
            </a:r>
            <a:endParaRPr kumimoji="0" lang="en-US" sz="2500" b="1" i="1" u="none" strike="noStrike" kern="1200" cap="none" spc="0" normalizeH="0" baseline="0" noProof="0" dirty="0">
              <a:ln>
                <a:noFill/>
              </a:ln>
              <a:solidFill>
                <a:srgbClr val="002060"/>
              </a:solidFill>
              <a:uLnTx/>
              <a:uFillTx/>
              <a:latin typeface="Arial" pitchFamily="34" charset="0"/>
              <a:cs typeface="Arial" pitchFamily="34" charset="0"/>
            </a:endParaRPr>
          </a:p>
        </p:txBody>
      </p:sp>
      <p:grpSp>
        <p:nvGrpSpPr>
          <p:cNvPr id="16" name="Group 15"/>
          <p:cNvGrpSpPr/>
          <p:nvPr/>
        </p:nvGrpSpPr>
        <p:grpSpPr>
          <a:xfrm>
            <a:off x="274394" y="0"/>
            <a:ext cx="1518787" cy="1107197"/>
            <a:chOff x="6857346" y="857587"/>
            <a:chExt cx="4331139" cy="2454312"/>
          </a:xfrm>
        </p:grpSpPr>
        <p:pic>
          <p:nvPicPr>
            <p:cNvPr id="17" name="Picture 16"/>
            <p:cNvPicPr>
              <a:picLocks noChangeAspect="1"/>
            </p:cNvPicPr>
            <p:nvPr/>
          </p:nvPicPr>
          <p:blipFill>
            <a:blip r:embed="rId5" cstate="print"/>
            <a:stretch>
              <a:fillRect/>
            </a:stretch>
          </p:blipFill>
          <p:spPr>
            <a:xfrm>
              <a:off x="6857346" y="857587"/>
              <a:ext cx="4331139" cy="2454312"/>
            </a:xfrm>
            <a:prstGeom prst="rect">
              <a:avLst/>
            </a:prstGeom>
          </p:spPr>
        </p:pic>
        <p:pic>
          <p:nvPicPr>
            <p:cNvPr id="1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29"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ppt_x</p:attrName>
                                        </p:attrNameLst>
                                      </p:cBhvr>
                                      <p:tavLst>
                                        <p:tav tm="0">
                                          <p:val>
                                            <p:strVal val="#ppt_x-.2"/>
                                          </p:val>
                                        </p:tav>
                                        <p:tav tm="100000">
                                          <p:val>
                                            <p:strVal val="#ppt_x"/>
                                          </p:val>
                                        </p:tav>
                                      </p:tavLst>
                                    </p:anim>
                                    <p:anim calcmode="lin" valueType="num">
                                      <p:cBhvr>
                                        <p:cTn id="2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838691"/>
          </a:xfrm>
          <a:prstGeom prst="rect">
            <a:avLst/>
          </a:prstGeom>
          <a:noFill/>
        </p:spPr>
        <p:txBody>
          <a:bodyPr wrap="square" lIns="68580" tIns="34290" rIns="68580" bIns="34290" rtlCol="0">
            <a:spAutoFit/>
          </a:bodyPr>
          <a:lstStyle/>
          <a:p>
            <a:pPr algn="ctr"/>
            <a:r>
              <a:rPr lang="en-US" sz="2400" b="1">
                <a:solidFill>
                  <a:srgbClr val="007A37"/>
                </a:solidFill>
                <a:latin typeface="Arial" pitchFamily="34" charset="0"/>
                <a:cs typeface="Arial" pitchFamily="34" charset="0"/>
              </a:rPr>
              <a:t>Bài 8. THỰC HÀNH: TÌM HIỂU VỀ CÁC NỀN KINH TẾ LỚN VÀ KINH TẾ MỚI NỔI CỦA  CHÂU Á</a:t>
            </a:r>
          </a:p>
        </p:txBody>
      </p:sp>
      <p:sp>
        <p:nvSpPr>
          <p:cNvPr id="15" name="Rectangle 14"/>
          <p:cNvSpPr/>
          <p:nvPr/>
        </p:nvSpPr>
        <p:spPr>
          <a:xfrm>
            <a:off x="120573" y="889469"/>
            <a:ext cx="2113143"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3. Viết báo cáo</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8703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Rounded Corners 1">
            <a:extLst>
              <a:ext uri="{FF2B5EF4-FFF2-40B4-BE49-F238E27FC236}">
                <a16:creationId xmlns:a16="http://schemas.microsoft.com/office/drawing/2014/main" id="{BB819E4E-B5F0-44E5-8FE0-D0CCB4E1290D}"/>
              </a:ext>
            </a:extLst>
          </p:cNvPr>
          <p:cNvSpPr/>
          <p:nvPr/>
        </p:nvSpPr>
        <p:spPr>
          <a:xfrm>
            <a:off x="427629" y="1419745"/>
            <a:ext cx="4191000" cy="52322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5DC22F82-DD91-4305-8EC4-F315481612E5}"/>
              </a:ext>
            </a:extLst>
          </p:cNvPr>
          <p:cNvSpPr/>
          <p:nvPr/>
        </p:nvSpPr>
        <p:spPr>
          <a:xfrm>
            <a:off x="351429" y="1271801"/>
            <a:ext cx="778726" cy="770536"/>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C291AFB-6405-4624-9221-555C2E454F09}"/>
              </a:ext>
            </a:extLst>
          </p:cNvPr>
          <p:cNvSpPr txBox="1"/>
          <p:nvPr/>
        </p:nvSpPr>
        <p:spPr>
          <a:xfrm>
            <a:off x="884496" y="1419745"/>
            <a:ext cx="3657933" cy="52322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Viết báo cáo</a:t>
            </a:r>
          </a:p>
        </p:txBody>
      </p:sp>
      <p:sp>
        <p:nvSpPr>
          <p:cNvPr id="11" name="Rectangle 10">
            <a:extLst>
              <a:ext uri="{FF2B5EF4-FFF2-40B4-BE49-F238E27FC236}">
                <a16:creationId xmlns:a16="http://schemas.microsoft.com/office/drawing/2014/main" id="{32E37EAB-34DE-40E0-9356-BEB15DD933E6}"/>
              </a:ext>
            </a:extLst>
          </p:cNvPr>
          <p:cNvSpPr/>
          <p:nvPr/>
        </p:nvSpPr>
        <p:spPr>
          <a:xfrm>
            <a:off x="1135179" y="2127887"/>
            <a:ext cx="7415055" cy="487506"/>
          </a:xfrm>
          <a:prstGeom prst="rect">
            <a:avLst/>
          </a:prstGeom>
          <a:noFill/>
        </p:spPr>
        <p:txBody>
          <a:bodyPr wrap="square">
            <a:spAutoFit/>
          </a:bodyPr>
          <a:lstStyle/>
          <a:p>
            <a:pPr marL="342900" indent="-342900" algn="just">
              <a:lnSpc>
                <a:spcPct val="107000"/>
              </a:lnSpc>
              <a:spcAft>
                <a:spcPts val="0"/>
              </a:spcAft>
              <a:buFont typeface="Wingdings" panose="05000000000000000000" pitchFamily="2" charset="2"/>
              <a:buChar char="Ø"/>
            </a:pPr>
            <a:r>
              <a:rPr lang="en-US" sz="2400" b="1" dirty="0">
                <a:solidFill>
                  <a:srgbClr val="0000FF"/>
                </a:solidFill>
                <a:effectLst/>
                <a:latin typeface="Times New Roman" pitchFamily="18" charset="0"/>
                <a:ea typeface="Times New Roman" panose="02020603050405020304" pitchFamily="18" charset="0"/>
                <a:cs typeface="Times New Roman" pitchFamily="18" charset="0"/>
              </a:rPr>
              <a:t>Viết báo cáo</a:t>
            </a:r>
          </a:p>
        </p:txBody>
      </p:sp>
      <p:sp>
        <p:nvSpPr>
          <p:cNvPr id="14" name="Rectangle 13">
            <a:extLst>
              <a:ext uri="{FF2B5EF4-FFF2-40B4-BE49-F238E27FC236}">
                <a16:creationId xmlns:a16="http://schemas.microsoft.com/office/drawing/2014/main" id="{793E9885-C2D7-4C2F-97EA-7F08F3C90713}"/>
              </a:ext>
            </a:extLst>
          </p:cNvPr>
          <p:cNvSpPr/>
          <p:nvPr/>
        </p:nvSpPr>
        <p:spPr>
          <a:xfrm>
            <a:off x="1120014" y="2682681"/>
            <a:ext cx="7833981" cy="487506"/>
          </a:xfrm>
          <a:prstGeom prst="rect">
            <a:avLst/>
          </a:prstGeom>
          <a:noFill/>
        </p:spPr>
        <p:txBody>
          <a:bodyPr wrap="square">
            <a:spAutoFit/>
          </a:bodyPr>
          <a:lstStyle/>
          <a:p>
            <a:pPr marL="342900" indent="-342900" algn="just">
              <a:lnSpc>
                <a:spcPct val="107000"/>
              </a:lnSpc>
              <a:buFont typeface="Wingdings" panose="05000000000000000000" pitchFamily="2" charset="2"/>
              <a:buChar char="Ø"/>
            </a:pPr>
            <a:r>
              <a:rPr lang="en-US" sz="2400" b="1">
                <a:solidFill>
                  <a:srgbClr val="0000FF"/>
                </a:solidFill>
                <a:effectLst/>
                <a:latin typeface="Times New Roman" pitchFamily="18" charset="0"/>
                <a:ea typeface="Times New Roman" panose="02020603050405020304" pitchFamily="18" charset="0"/>
                <a:cs typeface="Times New Roman" pitchFamily="18" charset="0"/>
              </a:rPr>
              <a:t>Trình bày báo cáo</a:t>
            </a:r>
            <a:endParaRPr lang="en-US" sz="2400" b="1">
              <a:solidFill>
                <a:srgbClr val="0000FF"/>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5E5B431C-6783-470B-BED1-50763DE6FA89}"/>
              </a:ext>
            </a:extLst>
          </p:cNvPr>
          <p:cNvSpPr/>
          <p:nvPr/>
        </p:nvSpPr>
        <p:spPr>
          <a:xfrm>
            <a:off x="1135969" y="3062011"/>
            <a:ext cx="7445036" cy="1249125"/>
          </a:xfrm>
          <a:prstGeom prst="rect">
            <a:avLst/>
          </a:prstGeom>
          <a:noFill/>
        </p:spPr>
        <p:txBody>
          <a:bodyPr wrap="square">
            <a:spAutoFit/>
          </a:bodyPr>
          <a:lstStyle/>
          <a:p>
            <a:pPr marL="342900" indent="-342900" algn="just">
              <a:lnSpc>
                <a:spcPct val="107000"/>
              </a:lnSpc>
              <a:buFont typeface="Wingdings" panose="05000000000000000000" pitchFamily="2" charset="2"/>
              <a:buChar char="ü"/>
            </a:pPr>
            <a:r>
              <a:rPr lang="en-US" sz="2400">
                <a:solidFill>
                  <a:srgbClr val="0000FF"/>
                </a:solidFill>
                <a:effectLst/>
                <a:latin typeface="Times New Roman" pitchFamily="18" charset="0"/>
                <a:ea typeface="Times New Roman" panose="02020603050405020304" pitchFamily="18" charset="0"/>
                <a:cs typeface="Times New Roman" pitchFamily="18" charset="0"/>
              </a:rPr>
              <a:t>Phân công người báo cáo</a:t>
            </a:r>
          </a:p>
          <a:p>
            <a:pPr marL="342900" indent="-342900" algn="just">
              <a:lnSpc>
                <a:spcPct val="107000"/>
              </a:lnSpc>
              <a:buFont typeface="Wingdings" panose="05000000000000000000" pitchFamily="2" charset="2"/>
              <a:buChar char="ü"/>
            </a:pPr>
            <a:r>
              <a:rPr lang="en-US" sz="2400">
                <a:solidFill>
                  <a:srgbClr val="0000FF"/>
                </a:solidFill>
                <a:latin typeface="Times New Roman" pitchFamily="18" charset="0"/>
                <a:cs typeface="Times New Roman" pitchFamily="18" charset="0"/>
              </a:rPr>
              <a:t>Chuẩn bị nội dung kèm theo: tranh ảnh, bảng số liệu, biểu đồ..</a:t>
            </a:r>
            <a:endParaRPr lang="en-US" sz="2400">
              <a:solidFill>
                <a:srgbClr val="0000FF"/>
              </a:solidFill>
              <a:effectLst/>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wipe(left)">
                                      <p:cBhvr>
                                        <p:cTn id="2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838691"/>
          </a:xfrm>
          <a:prstGeom prst="rect">
            <a:avLst/>
          </a:prstGeom>
          <a:noFill/>
        </p:spPr>
        <p:txBody>
          <a:bodyPr wrap="square" lIns="68580" tIns="34290" rIns="68580" bIns="34290" rtlCol="0">
            <a:spAutoFit/>
          </a:bodyPr>
          <a:lstStyle/>
          <a:p>
            <a:pPr algn="ctr"/>
            <a:r>
              <a:rPr lang="en-US" sz="2400" b="1">
                <a:solidFill>
                  <a:srgbClr val="007A37"/>
                </a:solidFill>
                <a:latin typeface="Arial" pitchFamily="34" charset="0"/>
                <a:cs typeface="Arial" pitchFamily="34" charset="0"/>
              </a:rPr>
              <a:t>Bài 8. THỰC HÀNH: TÌM HIỂU VỀ CÁC NỀN KINH TẾ LỚN VÀ KINH TẾ MỚI NỔI CỦA  CHÂU Á</a:t>
            </a:r>
          </a:p>
        </p:txBody>
      </p:sp>
      <p:sp>
        <p:nvSpPr>
          <p:cNvPr id="15" name="Rectangle 14"/>
          <p:cNvSpPr/>
          <p:nvPr/>
        </p:nvSpPr>
        <p:spPr>
          <a:xfrm>
            <a:off x="120573" y="925094"/>
            <a:ext cx="2857642"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4. Trình bày báo cáo</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8703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48951F7-1003-4665-B1A8-6FACB1755D3F}"/>
              </a:ext>
            </a:extLst>
          </p:cNvPr>
          <p:cNvSpPr/>
          <p:nvPr/>
        </p:nvSpPr>
        <p:spPr>
          <a:xfrm>
            <a:off x="380000" y="1360980"/>
            <a:ext cx="8372114" cy="3693319"/>
          </a:xfrm>
          <a:prstGeom prst="rect">
            <a:avLst/>
          </a:prstGeom>
          <a:solidFill>
            <a:srgbClr val="FFFF00"/>
          </a:solidFill>
          <a:ln>
            <a:solidFill>
              <a:srgbClr val="0000FF"/>
            </a:solidFill>
          </a:ln>
        </p:spPr>
        <p:txBody>
          <a:bodyPr wrap="square">
            <a:spAutoFit/>
          </a:bodyPr>
          <a:lstStyle/>
          <a:p>
            <a:pPr>
              <a:lnSpc>
                <a:spcPct val="150000"/>
              </a:lnSpc>
            </a:pPr>
            <a:r>
              <a:rPr lang="vi-VN" sz="2600" b="1">
                <a:latin typeface="Calibri" pitchFamily="34" charset="0"/>
                <a:cs typeface="Calibri" pitchFamily="34" charset="0"/>
              </a:rPr>
              <a:t>+ Giới thiệu khái quát về nền kinh tế:</a:t>
            </a:r>
            <a:endParaRPr lang="en-US" sz="2600" b="1">
              <a:latin typeface="Calibri" pitchFamily="34" charset="0"/>
              <a:cs typeface="Calibri" pitchFamily="34" charset="0"/>
            </a:endParaRPr>
          </a:p>
          <a:p>
            <a:pPr>
              <a:lnSpc>
                <a:spcPct val="150000"/>
              </a:lnSpc>
            </a:pPr>
            <a:r>
              <a:rPr lang="vi-VN" sz="2600" b="1">
                <a:latin typeface="Calibri" pitchFamily="34" charset="0"/>
                <a:cs typeface="Calibri" pitchFamily="34" charset="0"/>
              </a:rPr>
              <a:t>- Trung Quốc là nền kinh tế lớn thứ </a:t>
            </a:r>
            <a:r>
              <a:rPr lang="en-US" sz="2600" b="1">
                <a:latin typeface="Calibri" pitchFamily="34" charset="0"/>
                <a:cs typeface="Calibri" pitchFamily="34" charset="0"/>
              </a:rPr>
              <a:t>……</a:t>
            </a:r>
            <a:r>
              <a:rPr lang="vi-VN" sz="2600" b="1">
                <a:latin typeface="Calibri" pitchFamily="34" charset="0"/>
                <a:cs typeface="Calibri" pitchFamily="34" charset="0"/>
              </a:rPr>
              <a:t> thế giới.</a:t>
            </a:r>
            <a:endParaRPr lang="en-US" sz="2600" b="1">
              <a:latin typeface="Calibri" pitchFamily="34" charset="0"/>
              <a:cs typeface="Calibri" pitchFamily="34" charset="0"/>
            </a:endParaRPr>
          </a:p>
          <a:p>
            <a:pPr>
              <a:lnSpc>
                <a:spcPct val="150000"/>
              </a:lnSpc>
            </a:pPr>
            <a:r>
              <a:rPr lang="vi-VN" sz="2600" b="1">
                <a:latin typeface="Calibri" pitchFamily="34" charset="0"/>
                <a:cs typeface="Calibri" pitchFamily="34" charset="0"/>
              </a:rPr>
              <a:t>- Tốc độ tăng trưởng kinh tế: </a:t>
            </a:r>
            <a:endParaRPr lang="en-US" sz="2600" b="1">
              <a:latin typeface="Calibri" pitchFamily="34" charset="0"/>
              <a:cs typeface="Calibri" pitchFamily="34" charset="0"/>
            </a:endParaRPr>
          </a:p>
          <a:p>
            <a:pPr>
              <a:lnSpc>
                <a:spcPct val="150000"/>
              </a:lnSpc>
            </a:pPr>
            <a:r>
              <a:rPr lang="vi-VN" sz="2600" b="1">
                <a:latin typeface="Calibri" pitchFamily="34" charset="0"/>
                <a:cs typeface="Calibri" pitchFamily="34" charset="0"/>
              </a:rPr>
              <a:t>- Tổng GDP: </a:t>
            </a:r>
            <a:endParaRPr lang="en-US" sz="2600" b="1">
              <a:latin typeface="Calibri" pitchFamily="34" charset="0"/>
              <a:cs typeface="Calibri" pitchFamily="34" charset="0"/>
            </a:endParaRPr>
          </a:p>
          <a:p>
            <a:pPr>
              <a:lnSpc>
                <a:spcPct val="150000"/>
              </a:lnSpc>
            </a:pPr>
            <a:r>
              <a:rPr lang="vi-VN" sz="2600" b="1">
                <a:latin typeface="Calibri" pitchFamily="34" charset="0"/>
                <a:cs typeface="Calibri" pitchFamily="34" charset="0"/>
              </a:rPr>
              <a:t>- GDP/người: </a:t>
            </a:r>
            <a:endParaRPr lang="en-US" sz="2600" b="1">
              <a:latin typeface="Calibri" pitchFamily="34" charset="0"/>
              <a:cs typeface="Calibri" pitchFamily="34" charset="0"/>
            </a:endParaRPr>
          </a:p>
          <a:p>
            <a:pPr>
              <a:lnSpc>
                <a:spcPct val="150000"/>
              </a:lnSpc>
            </a:pPr>
            <a:r>
              <a:rPr lang="vi-VN" sz="2600" b="1">
                <a:latin typeface="Calibri" pitchFamily="34" charset="0"/>
                <a:cs typeface="Calibri" pitchFamily="34" charset="0"/>
              </a:rPr>
              <a:t>- Các</a:t>
            </a:r>
            <a:r>
              <a:rPr lang="en-US" sz="2600" b="1">
                <a:latin typeface="Calibri" pitchFamily="34" charset="0"/>
                <a:cs typeface="Calibri" pitchFamily="34" charset="0"/>
              </a:rPr>
              <a:t> TTKT</a:t>
            </a:r>
            <a:r>
              <a:rPr lang="vi-VN" sz="2600" b="1">
                <a:latin typeface="Calibri" pitchFamily="34" charset="0"/>
                <a:cs typeface="Calibri" pitchFamily="34" charset="0"/>
              </a:rPr>
              <a:t> lớn: </a:t>
            </a:r>
            <a:endParaRPr lang="en-US" sz="2600" b="1" dirty="0">
              <a:latin typeface="Calibri" pitchFamily="34" charset="0"/>
              <a:cs typeface="Calibri" pitchFamily="34" charset="0"/>
            </a:endParaRPr>
          </a:p>
        </p:txBody>
      </p:sp>
      <p:sp>
        <p:nvSpPr>
          <p:cNvPr id="8" name="TextBox 7"/>
          <p:cNvSpPr txBox="1"/>
          <p:nvPr/>
        </p:nvSpPr>
        <p:spPr>
          <a:xfrm>
            <a:off x="5284527" y="2078184"/>
            <a:ext cx="605643" cy="492443"/>
          </a:xfrm>
          <a:prstGeom prst="rect">
            <a:avLst/>
          </a:prstGeom>
          <a:solidFill>
            <a:srgbClr val="FFFF00"/>
          </a:solidFill>
        </p:spPr>
        <p:txBody>
          <a:bodyPr wrap="square" rtlCol="0">
            <a:spAutoFit/>
          </a:bodyPr>
          <a:lstStyle/>
          <a:p>
            <a:r>
              <a:rPr lang="en-US" sz="2600">
                <a:solidFill>
                  <a:srgbClr val="FF0000"/>
                </a:solidFill>
              </a:rPr>
              <a:t>hai</a:t>
            </a:r>
          </a:p>
        </p:txBody>
      </p:sp>
      <p:sp>
        <p:nvSpPr>
          <p:cNvPr id="19" name="TextBox 18"/>
          <p:cNvSpPr txBox="1"/>
          <p:nvPr/>
        </p:nvSpPr>
        <p:spPr>
          <a:xfrm>
            <a:off x="2040595" y="3275612"/>
            <a:ext cx="6379018" cy="492443"/>
          </a:xfrm>
          <a:prstGeom prst="rect">
            <a:avLst/>
          </a:prstGeom>
          <a:solidFill>
            <a:srgbClr val="FFFF00"/>
          </a:solidFill>
        </p:spPr>
        <p:txBody>
          <a:bodyPr wrap="square" rtlCol="0">
            <a:spAutoFit/>
          </a:bodyPr>
          <a:lstStyle/>
          <a:p>
            <a:r>
              <a:rPr lang="vi-VN" sz="2600">
                <a:solidFill>
                  <a:srgbClr val="FF0000"/>
                </a:solidFill>
                <a:latin typeface="Calibri" pitchFamily="34" charset="0"/>
                <a:cs typeface="Calibri" pitchFamily="34" charset="0"/>
              </a:rPr>
              <a:t>14,37 nghìn tỉ </a:t>
            </a:r>
            <a:r>
              <a:rPr lang="en-US" sz="2600">
                <a:solidFill>
                  <a:srgbClr val="FF0000"/>
                </a:solidFill>
                <a:latin typeface="Calibri" pitchFamily="34" charset="0"/>
                <a:cs typeface="Calibri" pitchFamily="34" charset="0"/>
              </a:rPr>
              <a:t>NDT</a:t>
            </a:r>
            <a:r>
              <a:rPr lang="vi-VN" sz="2600">
                <a:solidFill>
                  <a:srgbClr val="FF0000"/>
                </a:solidFill>
                <a:latin typeface="Calibri" pitchFamily="34" charset="0"/>
                <a:cs typeface="Calibri" pitchFamily="34" charset="0"/>
              </a:rPr>
              <a:t>(18 nghìn tỉ USD)</a:t>
            </a:r>
            <a:endParaRPr lang="en-US" sz="2600">
              <a:solidFill>
                <a:srgbClr val="FF0000"/>
              </a:solidFill>
              <a:latin typeface="Calibri" pitchFamily="34" charset="0"/>
              <a:cs typeface="Calibri" pitchFamily="34" charset="0"/>
            </a:endParaRPr>
          </a:p>
        </p:txBody>
      </p:sp>
      <p:sp>
        <p:nvSpPr>
          <p:cNvPr id="20" name="TextBox 19"/>
          <p:cNvSpPr txBox="1"/>
          <p:nvPr/>
        </p:nvSpPr>
        <p:spPr>
          <a:xfrm>
            <a:off x="2394857" y="3831781"/>
            <a:ext cx="4860968" cy="492443"/>
          </a:xfrm>
          <a:prstGeom prst="rect">
            <a:avLst/>
          </a:prstGeom>
          <a:solidFill>
            <a:srgbClr val="FFFF00"/>
          </a:solidFill>
        </p:spPr>
        <p:txBody>
          <a:bodyPr wrap="square" rtlCol="0">
            <a:spAutoFit/>
          </a:bodyPr>
          <a:lstStyle/>
          <a:p>
            <a:r>
              <a:rPr lang="vi-VN" sz="2600">
                <a:solidFill>
                  <a:srgbClr val="FF0000"/>
                </a:solidFill>
                <a:latin typeface="Calibri" pitchFamily="34" charset="0"/>
                <a:cs typeface="Calibri" pitchFamily="34" charset="0"/>
              </a:rPr>
              <a:t>11 216 USD/người.</a:t>
            </a:r>
            <a:endParaRPr lang="en-US" sz="2600">
              <a:solidFill>
                <a:srgbClr val="FF0000"/>
              </a:solidFill>
              <a:latin typeface="Calibri" pitchFamily="34" charset="0"/>
              <a:cs typeface="Calibri" pitchFamily="34" charset="0"/>
            </a:endParaRPr>
          </a:p>
        </p:txBody>
      </p:sp>
      <p:sp>
        <p:nvSpPr>
          <p:cNvPr id="22" name="TextBox 21"/>
          <p:cNvSpPr txBox="1"/>
          <p:nvPr/>
        </p:nvSpPr>
        <p:spPr>
          <a:xfrm>
            <a:off x="4445341" y="2687778"/>
            <a:ext cx="3131130" cy="492443"/>
          </a:xfrm>
          <a:prstGeom prst="rect">
            <a:avLst/>
          </a:prstGeom>
          <a:solidFill>
            <a:srgbClr val="FFFF00"/>
          </a:solidFill>
        </p:spPr>
        <p:txBody>
          <a:bodyPr wrap="square" rtlCol="0">
            <a:spAutoFit/>
          </a:bodyPr>
          <a:lstStyle/>
          <a:p>
            <a:r>
              <a:rPr lang="vi-VN" sz="2600">
                <a:solidFill>
                  <a:srgbClr val="FF0000"/>
                </a:solidFill>
                <a:latin typeface="Calibri" pitchFamily="34" charset="0"/>
                <a:cs typeface="Calibri" pitchFamily="34" charset="0"/>
              </a:rPr>
              <a:t>8,1%</a:t>
            </a:r>
            <a:r>
              <a:rPr lang="en-US" sz="2600">
                <a:solidFill>
                  <a:srgbClr val="FF0000"/>
                </a:solidFill>
                <a:latin typeface="Calibri" pitchFamily="34" charset="0"/>
                <a:cs typeface="Calibri" pitchFamily="34" charset="0"/>
              </a:rPr>
              <a:t>/năm</a:t>
            </a:r>
            <a:r>
              <a:rPr lang="vi-VN" sz="2600">
                <a:solidFill>
                  <a:srgbClr val="FF0000"/>
                </a:solidFill>
                <a:latin typeface="Calibri" pitchFamily="34" charset="0"/>
                <a:cs typeface="Calibri" pitchFamily="34" charset="0"/>
              </a:rPr>
              <a:t> (2021).</a:t>
            </a:r>
            <a:endParaRPr lang="en-US" sz="2600">
              <a:solidFill>
                <a:srgbClr val="FF0000"/>
              </a:solidFill>
              <a:latin typeface="Calibri" pitchFamily="34" charset="0"/>
              <a:cs typeface="Calibri" pitchFamily="34" charset="0"/>
            </a:endParaRPr>
          </a:p>
        </p:txBody>
      </p:sp>
      <p:sp>
        <p:nvSpPr>
          <p:cNvPr id="23" name="TextBox 22"/>
          <p:cNvSpPr txBox="1"/>
          <p:nvPr/>
        </p:nvSpPr>
        <p:spPr>
          <a:xfrm>
            <a:off x="2481947" y="4459194"/>
            <a:ext cx="6092041" cy="492443"/>
          </a:xfrm>
          <a:prstGeom prst="rect">
            <a:avLst/>
          </a:prstGeom>
          <a:solidFill>
            <a:srgbClr val="FFFF00"/>
          </a:solidFill>
        </p:spPr>
        <p:txBody>
          <a:bodyPr wrap="square" rtlCol="0">
            <a:spAutoFit/>
          </a:bodyPr>
          <a:lstStyle/>
          <a:p>
            <a:r>
              <a:rPr lang="vi-VN" sz="2600">
                <a:solidFill>
                  <a:srgbClr val="FF0000"/>
                </a:solidFill>
                <a:latin typeface="Calibri" pitchFamily="34" charset="0"/>
                <a:cs typeface="Calibri" pitchFamily="34" charset="0"/>
              </a:rPr>
              <a:t>Bắc Kinh, Thượng Hải, Ma Cao,...</a:t>
            </a:r>
            <a:endParaRPr lang="en-US" sz="260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ppt_x</p:attrName>
                                        </p:attrNameLst>
                                      </p:cBhvr>
                                      <p:tavLst>
                                        <p:tav tm="0">
                                          <p:val>
                                            <p:strVal val="#ppt_x-.2"/>
                                          </p:val>
                                        </p:tav>
                                        <p:tav tm="100000">
                                          <p:val>
                                            <p:strVal val="#ppt_x"/>
                                          </p:val>
                                        </p:tav>
                                      </p:tavLst>
                                    </p:anim>
                                    <p:anim calcmode="lin" valueType="num">
                                      <p:cBhvr>
                                        <p:cTn id="22"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ppt_x</p:attrName>
                                        </p:attrNameLst>
                                      </p:cBhvr>
                                      <p:tavLst>
                                        <p:tav tm="0">
                                          <p:val>
                                            <p:strVal val="#ppt_x-.2"/>
                                          </p:val>
                                        </p:tav>
                                        <p:tav tm="100000">
                                          <p:val>
                                            <p:strVal val="#ppt_x"/>
                                          </p:val>
                                        </p:tav>
                                      </p:tavLst>
                                    </p:anim>
                                    <p:anim calcmode="lin" valueType="num">
                                      <p:cBhvr>
                                        <p:cTn id="29"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ppt_x</p:attrName>
                                        </p:attrNameLst>
                                      </p:cBhvr>
                                      <p:tavLst>
                                        <p:tav tm="0">
                                          <p:val>
                                            <p:strVal val="#ppt_x-.2"/>
                                          </p:val>
                                        </p:tav>
                                        <p:tav tm="100000">
                                          <p:val>
                                            <p:strVal val="#ppt_x"/>
                                          </p:val>
                                        </p:tav>
                                      </p:tavLst>
                                    </p:anim>
                                    <p:anim calcmode="lin" valueType="num">
                                      <p:cBhvr>
                                        <p:cTn id="36"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000" fill="hold"/>
                                        <p:tgtEl>
                                          <p:spTgt spid="23"/>
                                        </p:tgtEl>
                                        <p:attrNameLst>
                                          <p:attrName>ppt_x</p:attrName>
                                        </p:attrNameLst>
                                      </p:cBhvr>
                                      <p:tavLst>
                                        <p:tav tm="0">
                                          <p:val>
                                            <p:strVal val="#ppt_x-.2"/>
                                          </p:val>
                                        </p:tav>
                                        <p:tav tm="100000">
                                          <p:val>
                                            <p:strVal val="#ppt_x"/>
                                          </p:val>
                                        </p:tav>
                                      </p:tavLst>
                                    </p:anim>
                                    <p:anim calcmode="lin" valueType="num">
                                      <p:cBhvr>
                                        <p:cTn id="43"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19" grpId="0" animBg="1"/>
      <p:bldP spid="20"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5418D6AF-D8AA-4884-BF33-E2D702FCE95C}"/>
              </a:ext>
            </a:extLst>
          </p:cNvPr>
          <p:cNvSpPr txBox="1">
            <a:spLocks noChangeArrowheads="1"/>
          </p:cNvSpPr>
          <p:nvPr/>
        </p:nvSpPr>
        <p:spPr bwMode="auto">
          <a:xfrm>
            <a:off x="1645444" y="317897"/>
            <a:ext cx="13811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2700">
              <a:cs typeface="Arial" panose="020B0604020202020204" pitchFamily="34" charset="0"/>
            </a:endParaRPr>
          </a:p>
        </p:txBody>
      </p:sp>
      <p:pic>
        <p:nvPicPr>
          <p:cNvPr id="27651" name="Picture 3" descr="chuhai">
            <a:extLst>
              <a:ext uri="{FF2B5EF4-FFF2-40B4-BE49-F238E27FC236}">
                <a16:creationId xmlns:a16="http://schemas.microsoft.com/office/drawing/2014/main" id="{0D5D74DA-4AA8-4FC0-A6A5-5283FC400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17" y="2735461"/>
            <a:ext cx="3728877" cy="207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hainam">
            <a:extLst>
              <a:ext uri="{FF2B5EF4-FFF2-40B4-BE49-F238E27FC236}">
                <a16:creationId xmlns:a16="http://schemas.microsoft.com/office/drawing/2014/main" id="{3153EAE5-07EF-4D17-99D2-37CFF0E69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17" y="685800"/>
            <a:ext cx="264302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hamôn">
            <a:extLst>
              <a:ext uri="{FF2B5EF4-FFF2-40B4-BE49-F238E27FC236}">
                <a16:creationId xmlns:a16="http://schemas.microsoft.com/office/drawing/2014/main" id="{A46CF32C-77C1-4441-9FAF-3A202EF01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407" y="2720580"/>
            <a:ext cx="3432211" cy="205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sandau">
            <a:extLst>
              <a:ext uri="{FF2B5EF4-FFF2-40B4-BE49-F238E27FC236}">
                <a16:creationId xmlns:a16="http://schemas.microsoft.com/office/drawing/2014/main" id="{8798476A-BD23-4B29-8742-BA52C09C20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732" y="681038"/>
            <a:ext cx="2643027" cy="167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thamquyen">
            <a:extLst>
              <a:ext uri="{FF2B5EF4-FFF2-40B4-BE49-F238E27FC236}">
                <a16:creationId xmlns:a16="http://schemas.microsoft.com/office/drawing/2014/main" id="{DFB9D206-F2E3-4465-B29B-427D8AF2B0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0160" y="685800"/>
            <a:ext cx="2482493"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 Box 8">
            <a:extLst>
              <a:ext uri="{FF2B5EF4-FFF2-40B4-BE49-F238E27FC236}">
                <a16:creationId xmlns:a16="http://schemas.microsoft.com/office/drawing/2014/main" id="{BF17452B-2237-4DF3-B51D-EE7C8803D3F8}"/>
              </a:ext>
            </a:extLst>
          </p:cNvPr>
          <p:cNvSpPr txBox="1">
            <a:spLocks noChangeArrowheads="1"/>
          </p:cNvSpPr>
          <p:nvPr/>
        </p:nvSpPr>
        <p:spPr bwMode="auto">
          <a:xfrm>
            <a:off x="2057400" y="114300"/>
            <a:ext cx="5321008"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cs typeface="Arial" panose="020B0604020202020204" pitchFamily="34" charset="0"/>
              </a:rPr>
              <a:t>5 ĐẶC KHU KINH TẾ TRUNG QUỐC</a:t>
            </a:r>
          </a:p>
        </p:txBody>
      </p:sp>
      <p:sp>
        <p:nvSpPr>
          <p:cNvPr id="27657" name="Text Box 9">
            <a:extLst>
              <a:ext uri="{FF2B5EF4-FFF2-40B4-BE49-F238E27FC236}">
                <a16:creationId xmlns:a16="http://schemas.microsoft.com/office/drawing/2014/main" id="{74C314BC-3CC1-41C2-BDB1-DAACEE795EBB}"/>
              </a:ext>
            </a:extLst>
          </p:cNvPr>
          <p:cNvSpPr txBox="1">
            <a:spLocks noChangeArrowheads="1"/>
          </p:cNvSpPr>
          <p:nvPr/>
        </p:nvSpPr>
        <p:spPr bwMode="auto">
          <a:xfrm>
            <a:off x="3931444" y="2392829"/>
            <a:ext cx="1335943"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2A08B8"/>
                </a:solidFill>
                <a:cs typeface="Arial" panose="020B0604020202020204" pitchFamily="34" charset="0"/>
              </a:rPr>
              <a:t>THẨM QUYẾN</a:t>
            </a:r>
          </a:p>
        </p:txBody>
      </p:sp>
      <p:sp>
        <p:nvSpPr>
          <p:cNvPr id="27658" name="Text Box 10">
            <a:extLst>
              <a:ext uri="{FF2B5EF4-FFF2-40B4-BE49-F238E27FC236}">
                <a16:creationId xmlns:a16="http://schemas.microsoft.com/office/drawing/2014/main" id="{12BA6E72-1EB3-4046-A6CE-01BAC4F2CB70}"/>
              </a:ext>
            </a:extLst>
          </p:cNvPr>
          <p:cNvSpPr txBox="1">
            <a:spLocks noChangeArrowheads="1"/>
          </p:cNvSpPr>
          <p:nvPr/>
        </p:nvSpPr>
        <p:spPr bwMode="auto">
          <a:xfrm>
            <a:off x="1228029" y="2417259"/>
            <a:ext cx="887102"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2A08B8"/>
                </a:solidFill>
                <a:cs typeface="Arial" panose="020B0604020202020204" pitchFamily="34" charset="0"/>
              </a:rPr>
              <a:t>HẢI NAM</a:t>
            </a:r>
          </a:p>
        </p:txBody>
      </p:sp>
      <p:sp>
        <p:nvSpPr>
          <p:cNvPr id="27659" name="Text Box 11">
            <a:extLst>
              <a:ext uri="{FF2B5EF4-FFF2-40B4-BE49-F238E27FC236}">
                <a16:creationId xmlns:a16="http://schemas.microsoft.com/office/drawing/2014/main" id="{B67FB5DA-2FF6-4103-884E-702699C4C3B6}"/>
              </a:ext>
            </a:extLst>
          </p:cNvPr>
          <p:cNvSpPr txBox="1">
            <a:spLocks noChangeArrowheads="1"/>
          </p:cNvSpPr>
          <p:nvPr/>
        </p:nvSpPr>
        <p:spPr bwMode="auto">
          <a:xfrm>
            <a:off x="6362700" y="4857751"/>
            <a:ext cx="1285009"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2A08B8"/>
                </a:solidFill>
                <a:cs typeface="Arial" panose="020B0604020202020204" pitchFamily="34" charset="0"/>
              </a:rPr>
              <a:t>HẠ MÔN</a:t>
            </a:r>
          </a:p>
        </p:txBody>
      </p:sp>
      <p:sp>
        <p:nvSpPr>
          <p:cNvPr id="27660" name="Text Box 12">
            <a:extLst>
              <a:ext uri="{FF2B5EF4-FFF2-40B4-BE49-F238E27FC236}">
                <a16:creationId xmlns:a16="http://schemas.microsoft.com/office/drawing/2014/main" id="{6141CE34-38E2-4053-BE4F-D4D6C65E4252}"/>
              </a:ext>
            </a:extLst>
          </p:cNvPr>
          <p:cNvSpPr txBox="1">
            <a:spLocks noChangeArrowheads="1"/>
          </p:cNvSpPr>
          <p:nvPr/>
        </p:nvSpPr>
        <p:spPr bwMode="auto">
          <a:xfrm>
            <a:off x="6949183" y="2395787"/>
            <a:ext cx="938398"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2A08B8"/>
                </a:solidFill>
                <a:cs typeface="Arial" panose="020B0604020202020204" pitchFamily="34" charset="0"/>
              </a:rPr>
              <a:t>SÁN ĐẦU</a:t>
            </a:r>
          </a:p>
        </p:txBody>
      </p:sp>
      <p:sp>
        <p:nvSpPr>
          <p:cNvPr id="27661" name="Text Box 13">
            <a:extLst>
              <a:ext uri="{FF2B5EF4-FFF2-40B4-BE49-F238E27FC236}">
                <a16:creationId xmlns:a16="http://schemas.microsoft.com/office/drawing/2014/main" id="{0B5BD4E0-8F2A-475C-9DB8-B23E3A7656EA}"/>
              </a:ext>
            </a:extLst>
          </p:cNvPr>
          <p:cNvSpPr txBox="1">
            <a:spLocks noChangeArrowheads="1"/>
          </p:cNvSpPr>
          <p:nvPr/>
        </p:nvSpPr>
        <p:spPr bwMode="auto">
          <a:xfrm>
            <a:off x="1853469" y="4850875"/>
            <a:ext cx="87748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2A08B8"/>
                </a:solidFill>
                <a:cs typeface="Arial" panose="020B0604020202020204" pitchFamily="34" charset="0"/>
              </a:rPr>
              <a:t>CHU HẢI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arn(inVertical)">
                                      <p:cBhvr>
                                        <p:cTn id="7" dur="500"/>
                                        <p:tgtEl>
                                          <p:spTgt spid="276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658"/>
                                        </p:tgtEl>
                                        <p:attrNameLst>
                                          <p:attrName>style.visibility</p:attrName>
                                        </p:attrNameLst>
                                      </p:cBhvr>
                                      <p:to>
                                        <p:strVal val="visible"/>
                                      </p:to>
                                    </p:set>
                                    <p:animEffect transition="in" filter="barn(inVertical)">
                                      <p:cBhvr>
                                        <p:cTn id="10" dur="500"/>
                                        <p:tgtEl>
                                          <p:spTgt spid="27658"/>
                                        </p:tgtEl>
                                      </p:cBhvr>
                                    </p:animEffect>
                                  </p:childTnLst>
                                </p:cTn>
                              </p:par>
                              <p:par>
                                <p:cTn id="11" presetID="16" presetClass="entr" presetSubtype="21" fill="hold" nodeType="withEffect">
                                  <p:stCondLst>
                                    <p:cond delay="0"/>
                                  </p:stCondLst>
                                  <p:childTnLst>
                                    <p:set>
                                      <p:cBhvr>
                                        <p:cTn id="12" dur="1" fill="hold">
                                          <p:stCondLst>
                                            <p:cond delay="0"/>
                                          </p:stCondLst>
                                        </p:cTn>
                                        <p:tgtEl>
                                          <p:spTgt spid="27655"/>
                                        </p:tgtEl>
                                        <p:attrNameLst>
                                          <p:attrName>style.visibility</p:attrName>
                                        </p:attrNameLst>
                                      </p:cBhvr>
                                      <p:to>
                                        <p:strVal val="visible"/>
                                      </p:to>
                                    </p:set>
                                    <p:animEffect transition="in" filter="barn(inVertical)">
                                      <p:cBhvr>
                                        <p:cTn id="13" dur="500"/>
                                        <p:tgtEl>
                                          <p:spTgt spid="2765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657"/>
                                        </p:tgtEl>
                                        <p:attrNameLst>
                                          <p:attrName>style.visibility</p:attrName>
                                        </p:attrNameLst>
                                      </p:cBhvr>
                                      <p:to>
                                        <p:strVal val="visible"/>
                                      </p:to>
                                    </p:set>
                                    <p:animEffect transition="in" filter="barn(inVertical)">
                                      <p:cBhvr>
                                        <p:cTn id="16" dur="500"/>
                                        <p:tgtEl>
                                          <p:spTgt spid="27657"/>
                                        </p:tgtEl>
                                      </p:cBhvr>
                                    </p:animEffect>
                                  </p:childTnLst>
                                </p:cTn>
                              </p:par>
                              <p:par>
                                <p:cTn id="17" presetID="16" presetClass="entr" presetSubtype="21" fill="hold" nodeType="withEffect">
                                  <p:stCondLst>
                                    <p:cond delay="0"/>
                                  </p:stCondLst>
                                  <p:childTnLst>
                                    <p:set>
                                      <p:cBhvr>
                                        <p:cTn id="18" dur="1" fill="hold">
                                          <p:stCondLst>
                                            <p:cond delay="0"/>
                                          </p:stCondLst>
                                        </p:cTn>
                                        <p:tgtEl>
                                          <p:spTgt spid="27654"/>
                                        </p:tgtEl>
                                        <p:attrNameLst>
                                          <p:attrName>style.visibility</p:attrName>
                                        </p:attrNameLst>
                                      </p:cBhvr>
                                      <p:to>
                                        <p:strVal val="visible"/>
                                      </p:to>
                                    </p:set>
                                    <p:animEffect transition="in" filter="barn(inVertical)">
                                      <p:cBhvr>
                                        <p:cTn id="19" dur="500"/>
                                        <p:tgtEl>
                                          <p:spTgt spid="2765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660"/>
                                        </p:tgtEl>
                                        <p:attrNameLst>
                                          <p:attrName>style.visibility</p:attrName>
                                        </p:attrNameLst>
                                      </p:cBhvr>
                                      <p:to>
                                        <p:strVal val="visible"/>
                                      </p:to>
                                    </p:set>
                                    <p:animEffect transition="in" filter="barn(inVertical)">
                                      <p:cBhvr>
                                        <p:cTn id="22" dur="500"/>
                                        <p:tgtEl>
                                          <p:spTgt spid="27660"/>
                                        </p:tgtEl>
                                      </p:cBhvr>
                                    </p:animEffect>
                                  </p:childTnLst>
                                </p:cTn>
                              </p:par>
                              <p:par>
                                <p:cTn id="23" presetID="16" presetClass="entr" presetSubtype="21" fill="hold" nodeType="withEffect">
                                  <p:stCondLst>
                                    <p:cond delay="0"/>
                                  </p:stCondLst>
                                  <p:childTnLst>
                                    <p:set>
                                      <p:cBhvr>
                                        <p:cTn id="24" dur="1" fill="hold">
                                          <p:stCondLst>
                                            <p:cond delay="0"/>
                                          </p:stCondLst>
                                        </p:cTn>
                                        <p:tgtEl>
                                          <p:spTgt spid="27651"/>
                                        </p:tgtEl>
                                        <p:attrNameLst>
                                          <p:attrName>style.visibility</p:attrName>
                                        </p:attrNameLst>
                                      </p:cBhvr>
                                      <p:to>
                                        <p:strVal val="visible"/>
                                      </p:to>
                                    </p:set>
                                    <p:animEffect transition="in" filter="barn(inVertical)">
                                      <p:cBhvr>
                                        <p:cTn id="25" dur="500"/>
                                        <p:tgtEl>
                                          <p:spTgt spid="2765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661"/>
                                        </p:tgtEl>
                                        <p:attrNameLst>
                                          <p:attrName>style.visibility</p:attrName>
                                        </p:attrNameLst>
                                      </p:cBhvr>
                                      <p:to>
                                        <p:strVal val="visible"/>
                                      </p:to>
                                    </p:set>
                                    <p:animEffect transition="in" filter="barn(inVertical)">
                                      <p:cBhvr>
                                        <p:cTn id="28" dur="500"/>
                                        <p:tgtEl>
                                          <p:spTgt spid="27661"/>
                                        </p:tgtEl>
                                      </p:cBhvr>
                                    </p:animEffect>
                                  </p:childTnLst>
                                </p:cTn>
                              </p:par>
                              <p:par>
                                <p:cTn id="29" presetID="16" presetClass="entr" presetSubtype="21" fill="hold" nodeType="withEffect">
                                  <p:stCondLst>
                                    <p:cond delay="0"/>
                                  </p:stCondLst>
                                  <p:childTnLst>
                                    <p:set>
                                      <p:cBhvr>
                                        <p:cTn id="30" dur="1" fill="hold">
                                          <p:stCondLst>
                                            <p:cond delay="0"/>
                                          </p:stCondLst>
                                        </p:cTn>
                                        <p:tgtEl>
                                          <p:spTgt spid="27653"/>
                                        </p:tgtEl>
                                        <p:attrNameLst>
                                          <p:attrName>style.visibility</p:attrName>
                                        </p:attrNameLst>
                                      </p:cBhvr>
                                      <p:to>
                                        <p:strVal val="visible"/>
                                      </p:to>
                                    </p:set>
                                    <p:animEffect transition="in" filter="barn(inVertical)">
                                      <p:cBhvr>
                                        <p:cTn id="31" dur="500"/>
                                        <p:tgtEl>
                                          <p:spTgt spid="2765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659"/>
                                        </p:tgtEl>
                                        <p:attrNameLst>
                                          <p:attrName>style.visibility</p:attrName>
                                        </p:attrNameLst>
                                      </p:cBhvr>
                                      <p:to>
                                        <p:strVal val="visible"/>
                                      </p:to>
                                    </p:set>
                                    <p:animEffect transition="in" filter="barn(inVertical)">
                                      <p:cBhvr>
                                        <p:cTn id="34" dur="500"/>
                                        <p:tgtEl>
                                          <p:spTgt spid="27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58" grpId="0"/>
      <p:bldP spid="27659" grpId="0"/>
      <p:bldP spid="27660" grpId="0"/>
      <p:bldP spid="276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E6B869D4-1EEF-4B5F-AD70-79AACBAEE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5" descr="0607Ec06L">
            <a:extLst>
              <a:ext uri="{FF2B5EF4-FFF2-40B4-BE49-F238E27FC236}">
                <a16:creationId xmlns:a16="http://schemas.microsoft.com/office/drawing/2014/main" id="{D8B1A249-073B-40F5-8EEB-EBC264AF3E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89" r="20754" b="1"/>
          <a:stretch/>
        </p:blipFill>
        <p:spPr bwMode="auto">
          <a:xfrm>
            <a:off x="-2" y="7"/>
            <a:ext cx="5996628" cy="51434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R070705002">
            <a:hlinkClick r:id="rId3"/>
            <a:extLst>
              <a:ext uri="{FF2B5EF4-FFF2-40B4-BE49-F238E27FC236}">
                <a16:creationId xmlns:a16="http://schemas.microsoft.com/office/drawing/2014/main" id="{4FFC3C9E-6693-42C3-B599-08FCBB7C9B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825" r="1" b="1"/>
          <a:stretch/>
        </p:blipFill>
        <p:spPr bwMode="auto">
          <a:xfrm>
            <a:off x="6141024" y="8"/>
            <a:ext cx="3002976" cy="1671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mxanh">
            <a:extLst>
              <a:ext uri="{FF2B5EF4-FFF2-40B4-BE49-F238E27FC236}">
                <a16:creationId xmlns:a16="http://schemas.microsoft.com/office/drawing/2014/main" id="{A23A0C70-A9C9-44E7-A4BD-F3FB0C0731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973" b="23891"/>
          <a:stretch/>
        </p:blipFill>
        <p:spPr bwMode="auto">
          <a:xfrm>
            <a:off x="6141022" y="1800354"/>
            <a:ext cx="3002977" cy="1542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umb3753_10a">
            <a:hlinkClick r:id="rId6"/>
            <a:extLst>
              <a:ext uri="{FF2B5EF4-FFF2-40B4-BE49-F238E27FC236}">
                <a16:creationId xmlns:a16="http://schemas.microsoft.com/office/drawing/2014/main" id="{969E6F6F-4A44-4969-9278-EB1026B8B23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556" r="1" b="14667"/>
          <a:stretch/>
        </p:blipFill>
        <p:spPr bwMode="auto">
          <a:xfrm>
            <a:off x="6141022" y="3471922"/>
            <a:ext cx="3002977" cy="167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03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838691"/>
          </a:xfrm>
          <a:prstGeom prst="rect">
            <a:avLst/>
          </a:prstGeom>
          <a:noFill/>
        </p:spPr>
        <p:txBody>
          <a:bodyPr wrap="square" lIns="68580" tIns="34290" rIns="68580" bIns="34290" rtlCol="0">
            <a:spAutoFit/>
          </a:bodyPr>
          <a:lstStyle/>
          <a:p>
            <a:pPr algn="ctr"/>
            <a:r>
              <a:rPr lang="en-US" sz="2400" b="1">
                <a:solidFill>
                  <a:srgbClr val="007A37"/>
                </a:solidFill>
                <a:latin typeface="Arial" pitchFamily="34" charset="0"/>
                <a:cs typeface="Arial" pitchFamily="34" charset="0"/>
              </a:rPr>
              <a:t>Bài 8. THỰC HÀNH: TÌM HIỂU VỀ CÁC NỀN KINH TẾ LỚN VÀ KINH TẾ MỚI NỔI CỦA  CHÂU Á</a:t>
            </a:r>
          </a:p>
        </p:txBody>
      </p:sp>
      <p:sp>
        <p:nvSpPr>
          <p:cNvPr id="15" name="Rectangle 14"/>
          <p:cNvSpPr/>
          <p:nvPr/>
        </p:nvSpPr>
        <p:spPr>
          <a:xfrm>
            <a:off x="120573" y="925094"/>
            <a:ext cx="2857642"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4. Trình bày báo cáo</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8703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8951F7-1003-4665-B1A8-6FACB1755D3F}"/>
              </a:ext>
            </a:extLst>
          </p:cNvPr>
          <p:cNvSpPr/>
          <p:nvPr/>
        </p:nvSpPr>
        <p:spPr>
          <a:xfrm>
            <a:off x="159248" y="1384727"/>
            <a:ext cx="8711620" cy="3323987"/>
          </a:xfrm>
          <a:prstGeom prst="rect">
            <a:avLst/>
          </a:prstGeom>
          <a:solidFill>
            <a:srgbClr val="FFFF00"/>
          </a:solidFill>
          <a:ln>
            <a:solidFill>
              <a:srgbClr val="0000FF"/>
            </a:solidFill>
          </a:ln>
        </p:spPr>
        <p:txBody>
          <a:bodyPr wrap="square">
            <a:spAutoFit/>
          </a:bodyPr>
          <a:lstStyle/>
          <a:p>
            <a:pPr>
              <a:lnSpc>
                <a:spcPct val="150000"/>
              </a:lnSpc>
            </a:pPr>
            <a:r>
              <a:rPr lang="vi-VN" sz="2800" b="1">
                <a:latin typeface="Calibri" pitchFamily="34" charset="0"/>
                <a:cs typeface="Calibri" pitchFamily="34" charset="0"/>
              </a:rPr>
              <a:t>+ Nông nghiệp: </a:t>
            </a:r>
            <a:endParaRPr lang="en-US" sz="2800" b="1">
              <a:latin typeface="Calibri" pitchFamily="34" charset="0"/>
              <a:cs typeface="Calibri" pitchFamily="34" charset="0"/>
            </a:endParaRPr>
          </a:p>
          <a:p>
            <a:pPr>
              <a:lnSpc>
                <a:spcPct val="150000"/>
              </a:lnSpc>
            </a:pPr>
            <a:r>
              <a:rPr lang="vi-VN" sz="2800" b="1">
                <a:latin typeface="Calibri" pitchFamily="34" charset="0"/>
                <a:cs typeface="Calibri" pitchFamily="34" charset="0"/>
              </a:rPr>
              <a:t>- G</a:t>
            </a:r>
            <a:r>
              <a:rPr lang="en-US" sz="2800" b="1">
                <a:latin typeface="Calibri" pitchFamily="34" charset="0"/>
                <a:cs typeface="Calibri" pitchFamily="34" charset="0"/>
              </a:rPr>
              <a:t>TSX</a:t>
            </a:r>
            <a:r>
              <a:rPr lang="vi-VN" sz="2800" b="1">
                <a:latin typeface="Calibri" pitchFamily="34" charset="0"/>
                <a:cs typeface="Calibri" pitchFamily="34" charset="0"/>
              </a:rPr>
              <a:t>:</a:t>
            </a:r>
            <a:endParaRPr lang="en-US" sz="2800" b="1">
              <a:latin typeface="Calibri" pitchFamily="34" charset="0"/>
              <a:cs typeface="Calibri" pitchFamily="34" charset="0"/>
            </a:endParaRPr>
          </a:p>
          <a:p>
            <a:pPr>
              <a:lnSpc>
                <a:spcPct val="150000"/>
              </a:lnSpc>
            </a:pPr>
            <a:r>
              <a:rPr lang="vi-VN" sz="2800" b="1">
                <a:latin typeface="Calibri" pitchFamily="34" charset="0"/>
                <a:cs typeface="Calibri" pitchFamily="34" charset="0"/>
              </a:rPr>
              <a:t>- Sản phẩm</a:t>
            </a:r>
            <a:r>
              <a:rPr lang="en-US" sz="2800" b="1">
                <a:latin typeface="Calibri" pitchFamily="34" charset="0"/>
                <a:cs typeface="Calibri" pitchFamily="34" charset="0"/>
              </a:rPr>
              <a:t>:</a:t>
            </a:r>
          </a:p>
          <a:p>
            <a:pPr>
              <a:lnSpc>
                <a:spcPct val="150000"/>
              </a:lnSpc>
              <a:buFontTx/>
              <a:buChar char="-"/>
            </a:pPr>
            <a:r>
              <a:rPr lang="vi-VN" sz="2800" b="1">
                <a:latin typeface="Calibri" pitchFamily="34" charset="0"/>
                <a:cs typeface="Calibri" pitchFamily="34" charset="0"/>
              </a:rPr>
              <a:t>Thành tựu nổi bật</a:t>
            </a:r>
            <a:r>
              <a:rPr lang="en-US" sz="2800" b="1">
                <a:latin typeface="Calibri" pitchFamily="34" charset="0"/>
                <a:cs typeface="Calibri" pitchFamily="34" charset="0"/>
              </a:rPr>
              <a:t>:</a:t>
            </a:r>
          </a:p>
          <a:p>
            <a:pPr>
              <a:lnSpc>
                <a:spcPct val="150000"/>
              </a:lnSpc>
            </a:pPr>
            <a:r>
              <a:rPr lang="vi-VN" sz="2800" b="1">
                <a:latin typeface="Calibri" pitchFamily="34" charset="0"/>
                <a:cs typeface="Calibri" pitchFamily="34" charset="0"/>
              </a:rPr>
              <a:t> </a:t>
            </a:r>
            <a:endParaRPr lang="en-US" sz="2800" b="1">
              <a:latin typeface="Calibri" pitchFamily="34" charset="0"/>
              <a:cs typeface="Calibri" pitchFamily="34" charset="0"/>
            </a:endParaRPr>
          </a:p>
        </p:txBody>
      </p:sp>
      <p:sp>
        <p:nvSpPr>
          <p:cNvPr id="12" name="TextBox 11"/>
          <p:cNvSpPr txBox="1"/>
          <p:nvPr/>
        </p:nvSpPr>
        <p:spPr>
          <a:xfrm>
            <a:off x="1971304" y="2838211"/>
            <a:ext cx="6863966" cy="492443"/>
          </a:xfrm>
          <a:prstGeom prst="rect">
            <a:avLst/>
          </a:prstGeom>
          <a:noFill/>
        </p:spPr>
        <p:txBody>
          <a:bodyPr wrap="square" rtlCol="0">
            <a:spAutoFit/>
          </a:bodyPr>
          <a:lstStyle/>
          <a:p>
            <a:pPr algn="just"/>
            <a:r>
              <a:rPr lang="en-US" sz="2600">
                <a:solidFill>
                  <a:srgbClr val="FF0000"/>
                </a:solidFill>
                <a:latin typeface="Calibri" pitchFamily="34" charset="0"/>
                <a:cs typeface="Calibri" pitchFamily="34" charset="0"/>
              </a:rPr>
              <a:t>lúa mì, khoai tây, hoa quả, lạc, thít lợn, cá…</a:t>
            </a:r>
          </a:p>
        </p:txBody>
      </p:sp>
      <p:sp>
        <p:nvSpPr>
          <p:cNvPr id="14" name="TextBox 13"/>
          <p:cNvSpPr txBox="1"/>
          <p:nvPr/>
        </p:nvSpPr>
        <p:spPr>
          <a:xfrm>
            <a:off x="213761" y="3811983"/>
            <a:ext cx="8324602" cy="892552"/>
          </a:xfrm>
          <a:prstGeom prst="rect">
            <a:avLst/>
          </a:prstGeom>
          <a:noFill/>
        </p:spPr>
        <p:txBody>
          <a:bodyPr wrap="square" rtlCol="0">
            <a:spAutoFit/>
          </a:bodyPr>
          <a:lstStyle/>
          <a:p>
            <a:r>
              <a:rPr lang="en-US" sz="2600">
                <a:solidFill>
                  <a:srgbClr val="FF0000"/>
                </a:solidFill>
                <a:latin typeface="Calibri" pitchFamily="34" charset="0"/>
                <a:cs typeface="Calibri" pitchFamily="34" charset="0"/>
              </a:rPr>
              <a:t>+ S</a:t>
            </a:r>
            <a:r>
              <a:rPr lang="vi-VN" sz="2600">
                <a:solidFill>
                  <a:srgbClr val="FF0000"/>
                </a:solidFill>
                <a:latin typeface="Calibri" pitchFamily="34" charset="0"/>
                <a:cs typeface="Calibri" pitchFamily="34" charset="0"/>
              </a:rPr>
              <a:t>ản lượng </a:t>
            </a:r>
            <a:r>
              <a:rPr lang="en-US" sz="2600">
                <a:solidFill>
                  <a:srgbClr val="FF0000"/>
                </a:solidFill>
                <a:latin typeface="Calibri" pitchFamily="34" charset="0"/>
                <a:cs typeface="Calibri" pitchFamily="34" charset="0"/>
              </a:rPr>
              <a:t>lương thực, thực phẩm </a:t>
            </a:r>
            <a:r>
              <a:rPr lang="vi-VN" sz="2600">
                <a:solidFill>
                  <a:srgbClr val="FF0000"/>
                </a:solidFill>
                <a:latin typeface="Calibri" pitchFamily="34" charset="0"/>
                <a:cs typeface="Calibri" pitchFamily="34" charset="0"/>
              </a:rPr>
              <a:t>thu hoạch cao</a:t>
            </a:r>
            <a:r>
              <a:rPr lang="en-US" sz="2600">
                <a:solidFill>
                  <a:srgbClr val="FF0000"/>
                </a:solidFill>
                <a:latin typeface="Calibri" pitchFamily="34" charset="0"/>
                <a:cs typeface="Calibri" pitchFamily="34" charset="0"/>
              </a:rPr>
              <a:t>.</a:t>
            </a:r>
          </a:p>
          <a:p>
            <a:r>
              <a:rPr lang="en-US" sz="2600">
                <a:solidFill>
                  <a:srgbClr val="FF0000"/>
                </a:solidFill>
                <a:latin typeface="Calibri" pitchFamily="34" charset="0"/>
                <a:cs typeface="Calibri" pitchFamily="34" charset="0"/>
              </a:rPr>
              <a:t>+ Đáp ứng đủ nhu cầu lương thực, thực phẩm trong nước. </a:t>
            </a:r>
          </a:p>
        </p:txBody>
      </p:sp>
      <p:sp>
        <p:nvSpPr>
          <p:cNvPr id="18" name="TextBox 17"/>
          <p:cNvSpPr txBox="1"/>
          <p:nvPr/>
        </p:nvSpPr>
        <p:spPr>
          <a:xfrm>
            <a:off x="1302435" y="2169228"/>
            <a:ext cx="5968878" cy="492443"/>
          </a:xfrm>
          <a:prstGeom prst="rect">
            <a:avLst/>
          </a:prstGeom>
          <a:noFill/>
        </p:spPr>
        <p:txBody>
          <a:bodyPr wrap="none" rtlCol="0">
            <a:spAutoFit/>
          </a:bodyPr>
          <a:lstStyle/>
          <a:p>
            <a:r>
              <a:rPr lang="vi-VN" sz="2600">
                <a:solidFill>
                  <a:srgbClr val="FF0000"/>
                </a:solidFill>
                <a:latin typeface="Calibri" pitchFamily="34" charset="0"/>
                <a:cs typeface="Calibri" pitchFamily="34" charset="0"/>
              </a:rPr>
              <a:t>chiếm 26% GDP (3736,3 nghìn</a:t>
            </a:r>
            <a:r>
              <a:rPr lang="en-US" sz="2600">
                <a:solidFill>
                  <a:srgbClr val="FF0000"/>
                </a:solidFill>
                <a:latin typeface="Calibri" pitchFamily="34" charset="0"/>
                <a:cs typeface="Calibri" pitchFamily="34" charset="0"/>
              </a:rPr>
              <a:t> NDT, 2021</a:t>
            </a:r>
            <a:r>
              <a:rPr lang="vi-VN" sz="2600">
                <a:solidFill>
                  <a:srgbClr val="FF0000"/>
                </a:solidFill>
                <a:latin typeface="Calibri" pitchFamily="34" charset="0"/>
                <a:cs typeface="Calibri" pitchFamily="34" charset="0"/>
              </a:rPr>
              <a:t>).</a:t>
            </a:r>
            <a:r>
              <a:rPr lang="en-US" sz="2600">
                <a:solidFill>
                  <a:srgbClr val="FF0000"/>
                </a:solidFill>
                <a:latin typeface="Calibri" pitchFamily="34" charset="0"/>
                <a:cs typeface="Calibri" pitchFamily="34" charset="0"/>
              </a:rPr>
              <a:t> </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ppt_x</p:attrName>
                                        </p:attrNameLst>
                                      </p:cBhvr>
                                      <p:tavLst>
                                        <p:tav tm="0">
                                          <p:val>
                                            <p:strVal val="#ppt_x-.2"/>
                                          </p:val>
                                        </p:tav>
                                        <p:tav tm="100000">
                                          <p:val>
                                            <p:strVal val="#ppt_x"/>
                                          </p:val>
                                        </p:tav>
                                      </p:tavLst>
                                    </p:anim>
                                    <p:anim calcmode="lin" valueType="num">
                                      <p:cBhvr>
                                        <p:cTn id="1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ppt_x</p:attrName>
                                        </p:attrNameLst>
                                      </p:cBhvr>
                                      <p:tavLst>
                                        <p:tav tm="0">
                                          <p:val>
                                            <p:strVal val="#ppt_x-.2"/>
                                          </p:val>
                                        </p:tav>
                                        <p:tav tm="100000">
                                          <p:val>
                                            <p:strVal val="#ppt_x"/>
                                          </p:val>
                                        </p:tav>
                                      </p:tavLst>
                                    </p:anim>
                                    <p:anim calcmode="lin" valueType="num">
                                      <p:cBhvr>
                                        <p:cTn id="2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ppt_x</p:attrName>
                                        </p:attrNameLst>
                                      </p:cBhvr>
                                      <p:tavLst>
                                        <p:tav tm="0">
                                          <p:val>
                                            <p:strVal val="#ppt_x-.2"/>
                                          </p:val>
                                        </p:tav>
                                        <p:tav tm="100000">
                                          <p:val>
                                            <p:strVal val="#ppt_x"/>
                                          </p:val>
                                        </p:tav>
                                      </p:tavLst>
                                    </p:anim>
                                    <p:anim calcmode="lin" valueType="num">
                                      <p:cBhvr>
                                        <p:cTn id="2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838691"/>
          </a:xfrm>
          <a:prstGeom prst="rect">
            <a:avLst/>
          </a:prstGeom>
          <a:noFill/>
        </p:spPr>
        <p:txBody>
          <a:bodyPr wrap="square" lIns="68580" tIns="34290" rIns="68580" bIns="34290" rtlCol="0">
            <a:spAutoFit/>
          </a:bodyPr>
          <a:lstStyle/>
          <a:p>
            <a:pPr algn="ctr"/>
            <a:r>
              <a:rPr lang="en-US" sz="2400" b="1">
                <a:solidFill>
                  <a:srgbClr val="007A37"/>
                </a:solidFill>
                <a:latin typeface="Arial" pitchFamily="34" charset="0"/>
                <a:cs typeface="Arial" pitchFamily="34" charset="0"/>
              </a:rPr>
              <a:t>Bài 8. THỰC HÀNH: TÌM HIỂU VỀ CÁC NỀN KINH TẾ LỚN VÀ KINH TẾ MỚI NỔI CỦA  CHÂU Á</a:t>
            </a:r>
          </a:p>
        </p:txBody>
      </p:sp>
      <p:sp>
        <p:nvSpPr>
          <p:cNvPr id="15" name="Rectangle 14"/>
          <p:cNvSpPr/>
          <p:nvPr/>
        </p:nvSpPr>
        <p:spPr>
          <a:xfrm>
            <a:off x="120573" y="925094"/>
            <a:ext cx="2857642"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4. Trình bày báo cáo</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8703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8951F7-1003-4665-B1A8-6FACB1755D3F}"/>
              </a:ext>
            </a:extLst>
          </p:cNvPr>
          <p:cNvSpPr/>
          <p:nvPr/>
        </p:nvSpPr>
        <p:spPr>
          <a:xfrm>
            <a:off x="159248" y="1384727"/>
            <a:ext cx="8711620" cy="3194721"/>
          </a:xfrm>
          <a:prstGeom prst="rect">
            <a:avLst/>
          </a:prstGeom>
          <a:solidFill>
            <a:srgbClr val="FFFF00"/>
          </a:solidFill>
          <a:ln>
            <a:solidFill>
              <a:srgbClr val="0000FF"/>
            </a:solidFill>
          </a:ln>
        </p:spPr>
        <p:txBody>
          <a:bodyPr wrap="square">
            <a:spAutoFit/>
          </a:bodyPr>
          <a:lstStyle/>
          <a:p>
            <a:pPr>
              <a:lnSpc>
                <a:spcPct val="120000"/>
              </a:lnSpc>
            </a:pPr>
            <a:r>
              <a:rPr lang="vi-VN" sz="2800" b="1">
                <a:latin typeface="Calibri" pitchFamily="34" charset="0"/>
                <a:cs typeface="Calibri" pitchFamily="34" charset="0"/>
              </a:rPr>
              <a:t>+ </a:t>
            </a:r>
            <a:r>
              <a:rPr lang="en-US" sz="2800" b="1">
                <a:latin typeface="Calibri" pitchFamily="34" charset="0"/>
                <a:cs typeface="Calibri" pitchFamily="34" charset="0"/>
              </a:rPr>
              <a:t>C</a:t>
            </a:r>
            <a:r>
              <a:rPr lang="vi-VN" sz="2800" b="1">
                <a:latin typeface="Calibri" pitchFamily="34" charset="0"/>
                <a:cs typeface="Calibri" pitchFamily="34" charset="0"/>
              </a:rPr>
              <a:t>ông nghiệp: </a:t>
            </a:r>
            <a:endParaRPr lang="en-US" sz="2800" b="1">
              <a:latin typeface="Calibri" pitchFamily="34" charset="0"/>
              <a:cs typeface="Calibri" pitchFamily="34" charset="0"/>
            </a:endParaRPr>
          </a:p>
          <a:p>
            <a:pPr>
              <a:lnSpc>
                <a:spcPct val="120000"/>
              </a:lnSpc>
            </a:pPr>
            <a:r>
              <a:rPr lang="vi-VN" sz="2800" b="1">
                <a:latin typeface="Calibri" pitchFamily="34" charset="0"/>
                <a:cs typeface="Calibri" pitchFamily="34" charset="0"/>
              </a:rPr>
              <a:t>- G</a:t>
            </a:r>
            <a:r>
              <a:rPr lang="en-US" sz="2800" b="1">
                <a:latin typeface="Calibri" pitchFamily="34" charset="0"/>
                <a:cs typeface="Calibri" pitchFamily="34" charset="0"/>
              </a:rPr>
              <a:t>TSX</a:t>
            </a:r>
            <a:r>
              <a:rPr lang="vi-VN" sz="2800" b="1">
                <a:latin typeface="Calibri" pitchFamily="34" charset="0"/>
                <a:cs typeface="Calibri" pitchFamily="34" charset="0"/>
              </a:rPr>
              <a:t> </a:t>
            </a:r>
            <a:r>
              <a:rPr lang="en-US" sz="2800" b="1">
                <a:latin typeface="Calibri" pitchFamily="34" charset="0"/>
                <a:cs typeface="Calibri" pitchFamily="34" charset="0"/>
              </a:rPr>
              <a:t>c</a:t>
            </a:r>
            <a:r>
              <a:rPr lang="vi-VN" sz="2800" b="1">
                <a:latin typeface="Calibri" pitchFamily="34" charset="0"/>
                <a:cs typeface="Calibri" pitchFamily="34" charset="0"/>
              </a:rPr>
              <a:t>ông nghiệp:</a:t>
            </a:r>
            <a:endParaRPr lang="en-US" sz="2800" b="1">
              <a:latin typeface="Calibri" pitchFamily="34" charset="0"/>
              <a:cs typeface="Calibri" pitchFamily="34" charset="0"/>
            </a:endParaRPr>
          </a:p>
          <a:p>
            <a:pPr>
              <a:lnSpc>
                <a:spcPct val="120000"/>
              </a:lnSpc>
            </a:pPr>
            <a:r>
              <a:rPr lang="vi-VN" sz="2800" b="1">
                <a:latin typeface="Calibri" pitchFamily="34" charset="0"/>
                <a:cs typeface="Calibri" pitchFamily="34" charset="0"/>
              </a:rPr>
              <a:t>- Sản phẩm: </a:t>
            </a:r>
            <a:endParaRPr lang="en-US" sz="2800" b="1">
              <a:latin typeface="Calibri" pitchFamily="34" charset="0"/>
              <a:cs typeface="Calibri" pitchFamily="34" charset="0"/>
            </a:endParaRPr>
          </a:p>
          <a:p>
            <a:pPr>
              <a:lnSpc>
                <a:spcPct val="120000"/>
              </a:lnSpc>
            </a:pPr>
            <a:r>
              <a:rPr lang="en-US" sz="2800" b="1">
                <a:latin typeface="Calibri" pitchFamily="34" charset="0"/>
                <a:cs typeface="Calibri" pitchFamily="34" charset="0"/>
              </a:rPr>
              <a:t>- </a:t>
            </a:r>
            <a:r>
              <a:rPr lang="vi-VN" sz="2800" b="1">
                <a:latin typeface="Calibri" pitchFamily="34" charset="0"/>
                <a:cs typeface="Calibri" pitchFamily="34" charset="0"/>
              </a:rPr>
              <a:t>Thành tựu nổi bật trong </a:t>
            </a:r>
            <a:r>
              <a:rPr lang="en-US" sz="2800" b="1">
                <a:latin typeface="Calibri" pitchFamily="34" charset="0"/>
                <a:cs typeface="Calibri" pitchFamily="34" charset="0"/>
              </a:rPr>
              <a:t>c</a:t>
            </a:r>
            <a:r>
              <a:rPr lang="vi-VN" sz="2800" b="1">
                <a:latin typeface="Calibri" pitchFamily="34" charset="0"/>
                <a:cs typeface="Calibri" pitchFamily="34" charset="0"/>
              </a:rPr>
              <a:t>ông nghiệp:</a:t>
            </a:r>
            <a:endParaRPr lang="en-US" sz="2800" b="1">
              <a:latin typeface="Calibri" pitchFamily="34" charset="0"/>
              <a:cs typeface="Calibri" pitchFamily="34" charset="0"/>
            </a:endParaRPr>
          </a:p>
          <a:p>
            <a:pPr>
              <a:lnSpc>
                <a:spcPct val="120000"/>
              </a:lnSpc>
            </a:pPr>
            <a:endParaRPr lang="en-US" sz="2800" b="1">
              <a:latin typeface="Calibri" pitchFamily="34" charset="0"/>
              <a:cs typeface="Calibri" pitchFamily="34" charset="0"/>
            </a:endParaRPr>
          </a:p>
          <a:p>
            <a:pPr>
              <a:lnSpc>
                <a:spcPct val="120000"/>
              </a:lnSpc>
            </a:pPr>
            <a:r>
              <a:rPr lang="vi-VN" sz="2800" b="1">
                <a:latin typeface="Calibri" pitchFamily="34" charset="0"/>
                <a:cs typeface="Calibri" pitchFamily="34" charset="0"/>
              </a:rPr>
              <a:t> </a:t>
            </a:r>
            <a:endParaRPr lang="en-US" sz="2800" b="1">
              <a:latin typeface="Calibri" pitchFamily="34" charset="0"/>
              <a:cs typeface="Calibri" pitchFamily="34" charset="0"/>
            </a:endParaRPr>
          </a:p>
        </p:txBody>
      </p:sp>
      <p:sp>
        <p:nvSpPr>
          <p:cNvPr id="12" name="TextBox 11"/>
          <p:cNvSpPr txBox="1"/>
          <p:nvPr/>
        </p:nvSpPr>
        <p:spPr>
          <a:xfrm>
            <a:off x="1959429" y="2470086"/>
            <a:ext cx="6875841" cy="492443"/>
          </a:xfrm>
          <a:prstGeom prst="rect">
            <a:avLst/>
          </a:prstGeom>
          <a:noFill/>
        </p:spPr>
        <p:txBody>
          <a:bodyPr wrap="square" rtlCol="0">
            <a:spAutoFit/>
          </a:bodyPr>
          <a:lstStyle/>
          <a:p>
            <a:pPr algn="just"/>
            <a:r>
              <a:rPr lang="en-US" sz="2600">
                <a:solidFill>
                  <a:srgbClr val="FF0000"/>
                </a:solidFill>
                <a:latin typeface="Calibri" pitchFamily="34" charset="0"/>
                <a:cs typeface="Calibri" pitchFamily="34" charset="0"/>
              </a:rPr>
              <a:t>sắt, thép, vũ khí, may mặc, hoá chất, viễn thông…</a:t>
            </a:r>
          </a:p>
        </p:txBody>
      </p:sp>
      <p:sp>
        <p:nvSpPr>
          <p:cNvPr id="14" name="TextBox 13"/>
          <p:cNvSpPr txBox="1"/>
          <p:nvPr/>
        </p:nvSpPr>
        <p:spPr>
          <a:xfrm>
            <a:off x="213761" y="3443858"/>
            <a:ext cx="8324602" cy="892552"/>
          </a:xfrm>
          <a:prstGeom prst="rect">
            <a:avLst/>
          </a:prstGeom>
          <a:noFill/>
        </p:spPr>
        <p:txBody>
          <a:bodyPr wrap="square" rtlCol="0">
            <a:spAutoFit/>
          </a:bodyPr>
          <a:lstStyle/>
          <a:p>
            <a:r>
              <a:rPr lang="en-US" sz="2600">
                <a:solidFill>
                  <a:srgbClr val="FF0000"/>
                </a:solidFill>
                <a:latin typeface="Calibri" pitchFamily="34" charset="0"/>
                <a:cs typeface="Calibri" pitchFamily="34" charset="0"/>
              </a:rPr>
              <a:t>+ Phát triển hoàn chỉnh, toàn diện.</a:t>
            </a:r>
          </a:p>
          <a:p>
            <a:r>
              <a:rPr lang="en-US" sz="2600">
                <a:solidFill>
                  <a:srgbClr val="FF0000"/>
                </a:solidFill>
                <a:latin typeface="Calibri" pitchFamily="34" charset="0"/>
                <a:cs typeface="Calibri" pitchFamily="34" charset="0"/>
              </a:rPr>
              <a:t>+ Đáp ứng đủ nhu cầu trong nước. </a:t>
            </a:r>
          </a:p>
        </p:txBody>
      </p:sp>
      <p:sp>
        <p:nvSpPr>
          <p:cNvPr id="18" name="TextBox 17"/>
          <p:cNvSpPr txBox="1"/>
          <p:nvPr/>
        </p:nvSpPr>
        <p:spPr>
          <a:xfrm>
            <a:off x="3143060" y="1967353"/>
            <a:ext cx="3684022" cy="492443"/>
          </a:xfrm>
          <a:prstGeom prst="rect">
            <a:avLst/>
          </a:prstGeom>
          <a:noFill/>
        </p:spPr>
        <p:txBody>
          <a:bodyPr wrap="none" rtlCol="0">
            <a:spAutoFit/>
          </a:bodyPr>
          <a:lstStyle/>
          <a:p>
            <a:r>
              <a:rPr lang="vi-VN" sz="2600">
                <a:solidFill>
                  <a:srgbClr val="FF0000"/>
                </a:solidFill>
                <a:latin typeface="Calibri" pitchFamily="34" charset="0"/>
                <a:cs typeface="Calibri" pitchFamily="34" charset="0"/>
              </a:rPr>
              <a:t>chiếm </a:t>
            </a:r>
            <a:r>
              <a:rPr lang="en-US" sz="2600">
                <a:solidFill>
                  <a:srgbClr val="FF0000"/>
                </a:solidFill>
                <a:latin typeface="Calibri" pitchFamily="34" charset="0"/>
                <a:cs typeface="Calibri" pitchFamily="34" charset="0"/>
              </a:rPr>
              <a:t>1</a:t>
            </a:r>
            <a:r>
              <a:rPr lang="vi-VN" sz="2600">
                <a:solidFill>
                  <a:srgbClr val="FF0000"/>
                </a:solidFill>
                <a:latin typeface="Calibri" pitchFamily="34" charset="0"/>
                <a:cs typeface="Calibri" pitchFamily="34" charset="0"/>
              </a:rPr>
              <a:t>2</a:t>
            </a:r>
            <a:r>
              <a:rPr lang="en-US" sz="2600">
                <a:solidFill>
                  <a:srgbClr val="FF0000"/>
                </a:solidFill>
                <a:latin typeface="Calibri" pitchFamily="34" charset="0"/>
                <a:cs typeface="Calibri" pitchFamily="34" charset="0"/>
              </a:rPr>
              <a:t>,</a:t>
            </a:r>
            <a:r>
              <a:rPr lang="vi-VN" sz="2600">
                <a:solidFill>
                  <a:srgbClr val="FF0000"/>
                </a:solidFill>
                <a:latin typeface="Calibri" pitchFamily="34" charset="0"/>
                <a:cs typeface="Calibri" pitchFamily="34" charset="0"/>
              </a:rPr>
              <a:t>6% GDP</a:t>
            </a:r>
            <a:r>
              <a:rPr lang="en-US" sz="2600">
                <a:solidFill>
                  <a:srgbClr val="FF0000"/>
                </a:solidFill>
                <a:latin typeface="Calibri" pitchFamily="34" charset="0"/>
                <a:cs typeface="Calibri" pitchFamily="34" charset="0"/>
              </a:rPr>
              <a:t>( 2021</a:t>
            </a:r>
            <a:r>
              <a:rPr lang="vi-VN" sz="2600">
                <a:solidFill>
                  <a:srgbClr val="FF0000"/>
                </a:solidFill>
                <a:latin typeface="Calibri" pitchFamily="34" charset="0"/>
                <a:cs typeface="Calibri" pitchFamily="34" charset="0"/>
              </a:rPr>
              <a:t>).</a:t>
            </a:r>
            <a:r>
              <a:rPr lang="en-US" sz="2600">
                <a:solidFill>
                  <a:srgbClr val="FF0000"/>
                </a:solidFill>
                <a:latin typeface="Calibri" pitchFamily="34" charset="0"/>
                <a:cs typeface="Calibri" pitchFamily="34" charset="0"/>
              </a:rPr>
              <a:t> </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ppt_x</p:attrName>
                                        </p:attrNameLst>
                                      </p:cBhvr>
                                      <p:tavLst>
                                        <p:tav tm="0">
                                          <p:val>
                                            <p:strVal val="#ppt_x-.2"/>
                                          </p:val>
                                        </p:tav>
                                        <p:tav tm="100000">
                                          <p:val>
                                            <p:strVal val="#ppt_x"/>
                                          </p:val>
                                        </p:tav>
                                      </p:tavLst>
                                    </p:anim>
                                    <p:anim calcmode="lin" valueType="num">
                                      <p:cBhvr>
                                        <p:cTn id="1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ppt_x</p:attrName>
                                        </p:attrNameLst>
                                      </p:cBhvr>
                                      <p:tavLst>
                                        <p:tav tm="0">
                                          <p:val>
                                            <p:strVal val="#ppt_x-.2"/>
                                          </p:val>
                                        </p:tav>
                                        <p:tav tm="100000">
                                          <p:val>
                                            <p:strVal val="#ppt_x"/>
                                          </p:val>
                                        </p:tav>
                                      </p:tavLst>
                                    </p:anim>
                                    <p:anim calcmode="lin" valueType="num">
                                      <p:cBhvr>
                                        <p:cTn id="2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ppt_x</p:attrName>
                                        </p:attrNameLst>
                                      </p:cBhvr>
                                      <p:tavLst>
                                        <p:tav tm="0">
                                          <p:val>
                                            <p:strVal val="#ppt_x-.2"/>
                                          </p:val>
                                        </p:tav>
                                        <p:tav tm="100000">
                                          <p:val>
                                            <p:strVal val="#ppt_x"/>
                                          </p:val>
                                        </p:tav>
                                      </p:tavLst>
                                    </p:anim>
                                    <p:anim calcmode="lin" valueType="num">
                                      <p:cBhvr>
                                        <p:cTn id="2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3FD201AB-3557-4677-9FC0-73EEF5B49109}"/>
              </a:ext>
            </a:extLst>
          </p:cNvPr>
          <p:cNvSpPr txBox="1">
            <a:spLocks noChangeArrowheads="1"/>
          </p:cNvSpPr>
          <p:nvPr/>
        </p:nvSpPr>
        <p:spPr bwMode="auto">
          <a:xfrm>
            <a:off x="1645444" y="317897"/>
            <a:ext cx="13811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2700">
              <a:cs typeface="Arial" panose="020B0604020202020204" pitchFamily="34" charset="0"/>
            </a:endParaRPr>
          </a:p>
        </p:txBody>
      </p:sp>
      <p:pic>
        <p:nvPicPr>
          <p:cNvPr id="26627" name="Picture 3" descr="vetinh_TQ[1]">
            <a:extLst>
              <a:ext uri="{FF2B5EF4-FFF2-40B4-BE49-F238E27FC236}">
                <a16:creationId xmlns:a16="http://schemas.microsoft.com/office/drawing/2014/main" id="{4E8E389D-FF2C-49E4-AE9B-6FFB3EDF4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61" y="2849166"/>
            <a:ext cx="2562760" cy="224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Vu_tru_TrungQuoc">
            <a:extLst>
              <a:ext uri="{FF2B5EF4-FFF2-40B4-BE49-F238E27FC236}">
                <a16:creationId xmlns:a16="http://schemas.microsoft.com/office/drawing/2014/main" id="{23D227E5-981F-41AA-8BF7-7B1CE3F80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788" y="2849166"/>
            <a:ext cx="256275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a:extLst>
              <a:ext uri="{FF2B5EF4-FFF2-40B4-BE49-F238E27FC236}">
                <a16:creationId xmlns:a16="http://schemas.microsoft.com/office/drawing/2014/main" id="{67F79CE1-3F0B-410C-8708-EB2427E664CC}"/>
              </a:ext>
            </a:extLst>
          </p:cNvPr>
          <p:cNvSpPr txBox="1">
            <a:spLocks noChangeArrowheads="1"/>
          </p:cNvSpPr>
          <p:nvPr/>
        </p:nvSpPr>
        <p:spPr bwMode="auto">
          <a:xfrm>
            <a:off x="1885950" y="2411016"/>
            <a:ext cx="5372100" cy="38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rgbClr val="FF0000"/>
                </a:solidFill>
                <a:cs typeface="Arial" panose="020B0604020202020204" pitchFamily="34" charset="0"/>
              </a:rPr>
              <a:t>Công nghiệp vũ trụ của Trung Quốc</a:t>
            </a:r>
          </a:p>
        </p:txBody>
      </p:sp>
      <p:pic>
        <p:nvPicPr>
          <p:cNvPr id="26630" name="Picture 6" descr="thanchau6">
            <a:extLst>
              <a:ext uri="{FF2B5EF4-FFF2-40B4-BE49-F238E27FC236}">
                <a16:creationId xmlns:a16="http://schemas.microsoft.com/office/drawing/2014/main" id="{EF33E046-4DF2-42A9-8F6F-FEBCA8C78D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770" y="2865835"/>
            <a:ext cx="2697611"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1" name="Picture 7" descr="Ve tinh tham do mat trang cua Trung quoc ">
            <a:extLst>
              <a:ext uri="{FF2B5EF4-FFF2-40B4-BE49-F238E27FC236}">
                <a16:creationId xmlns:a16="http://schemas.microsoft.com/office/drawing/2014/main" id="{B921F387-139A-4B13-B2F8-C08F16D03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60" y="133350"/>
            <a:ext cx="3640904"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2" name="Picture 8" descr="Cach mang KHKT">
            <a:extLst>
              <a:ext uri="{FF2B5EF4-FFF2-40B4-BE49-F238E27FC236}">
                <a16:creationId xmlns:a16="http://schemas.microsoft.com/office/drawing/2014/main" id="{4298E270-EA93-4B65-A3A5-BB8E3A072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9150" y="228600"/>
            <a:ext cx="394720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slide(fromBottom)">
                                      <p:cBhvr>
                                        <p:cTn id="7"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838691"/>
          </a:xfrm>
          <a:prstGeom prst="rect">
            <a:avLst/>
          </a:prstGeom>
          <a:noFill/>
        </p:spPr>
        <p:txBody>
          <a:bodyPr wrap="square" lIns="68580" tIns="34290" rIns="68580" bIns="34290" rtlCol="0">
            <a:spAutoFit/>
          </a:bodyPr>
          <a:lstStyle/>
          <a:p>
            <a:pPr algn="ctr"/>
            <a:r>
              <a:rPr lang="en-US" sz="2400" b="1">
                <a:solidFill>
                  <a:srgbClr val="007A37"/>
                </a:solidFill>
                <a:latin typeface="Arial" pitchFamily="34" charset="0"/>
                <a:cs typeface="Arial" pitchFamily="34" charset="0"/>
              </a:rPr>
              <a:t>Bài 8. THỰC HÀNH: TÌM HIỂU VỀ CÁC NỀN KINH TẾ LỚN VÀ KINH TẾ MỚI NỔI CỦA  CHÂU Á</a:t>
            </a:r>
          </a:p>
        </p:txBody>
      </p:sp>
      <p:sp>
        <p:nvSpPr>
          <p:cNvPr id="15" name="Rectangle 14"/>
          <p:cNvSpPr/>
          <p:nvPr/>
        </p:nvSpPr>
        <p:spPr>
          <a:xfrm>
            <a:off x="120573" y="925094"/>
            <a:ext cx="2857642"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4. Trình bày báo cáo</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8703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8951F7-1003-4665-B1A8-6FACB1755D3F}"/>
              </a:ext>
            </a:extLst>
          </p:cNvPr>
          <p:cNvSpPr/>
          <p:nvPr/>
        </p:nvSpPr>
        <p:spPr>
          <a:xfrm>
            <a:off x="159248" y="1384727"/>
            <a:ext cx="8711620" cy="3031086"/>
          </a:xfrm>
          <a:prstGeom prst="rect">
            <a:avLst/>
          </a:prstGeom>
          <a:solidFill>
            <a:srgbClr val="FFFF00"/>
          </a:solidFill>
          <a:ln>
            <a:solidFill>
              <a:srgbClr val="0000FF"/>
            </a:solidFill>
          </a:ln>
        </p:spPr>
        <p:txBody>
          <a:bodyPr wrap="square">
            <a:spAutoFit/>
          </a:bodyPr>
          <a:lstStyle/>
          <a:p>
            <a:pPr>
              <a:lnSpc>
                <a:spcPct val="150000"/>
              </a:lnSpc>
            </a:pPr>
            <a:r>
              <a:rPr lang="vi-VN" sz="2600" b="1">
                <a:latin typeface="Calibri" pitchFamily="34" charset="0"/>
                <a:cs typeface="Calibri" pitchFamily="34" charset="0"/>
              </a:rPr>
              <a:t>+ </a:t>
            </a:r>
            <a:r>
              <a:rPr lang="en-US" sz="2600" b="1">
                <a:latin typeface="Calibri" pitchFamily="34" charset="0"/>
                <a:cs typeface="Calibri" pitchFamily="34" charset="0"/>
              </a:rPr>
              <a:t>Dịch vụ</a:t>
            </a:r>
            <a:r>
              <a:rPr lang="vi-VN" sz="2600" b="1">
                <a:latin typeface="Calibri" pitchFamily="34" charset="0"/>
                <a:cs typeface="Calibri" pitchFamily="34" charset="0"/>
              </a:rPr>
              <a:t>: </a:t>
            </a:r>
            <a:endParaRPr lang="en-US" sz="2600" b="1">
              <a:latin typeface="Calibri" pitchFamily="34" charset="0"/>
              <a:cs typeface="Calibri" pitchFamily="34" charset="0"/>
            </a:endParaRPr>
          </a:p>
          <a:p>
            <a:pPr>
              <a:lnSpc>
                <a:spcPct val="150000"/>
              </a:lnSpc>
            </a:pPr>
            <a:r>
              <a:rPr lang="en-US" sz="2600" b="1">
                <a:latin typeface="Calibri" pitchFamily="34" charset="0"/>
                <a:cs typeface="Calibri" pitchFamily="34" charset="0"/>
              </a:rPr>
              <a:t>- </a:t>
            </a:r>
            <a:r>
              <a:rPr lang="vi-VN" sz="2600" b="1">
                <a:latin typeface="Calibri" pitchFamily="34" charset="0"/>
                <a:cs typeface="Calibri" pitchFamily="34" charset="0"/>
              </a:rPr>
              <a:t>G</a:t>
            </a:r>
            <a:r>
              <a:rPr lang="en-US" sz="2600" b="1">
                <a:latin typeface="Calibri" pitchFamily="34" charset="0"/>
                <a:cs typeface="Calibri" pitchFamily="34" charset="0"/>
              </a:rPr>
              <a:t>T XNK:</a:t>
            </a:r>
          </a:p>
          <a:p>
            <a:pPr>
              <a:lnSpc>
                <a:spcPct val="150000"/>
              </a:lnSpc>
            </a:pPr>
            <a:endParaRPr lang="en-US" sz="2600" b="1">
              <a:latin typeface="Calibri" pitchFamily="34" charset="0"/>
              <a:cs typeface="Calibri" pitchFamily="34" charset="0"/>
            </a:endParaRPr>
          </a:p>
          <a:p>
            <a:pPr>
              <a:lnSpc>
                <a:spcPct val="150000"/>
              </a:lnSpc>
            </a:pPr>
            <a:endParaRPr lang="en-US" sz="2600" b="1">
              <a:latin typeface="Calibri" pitchFamily="34" charset="0"/>
              <a:cs typeface="Calibri" pitchFamily="34" charset="0"/>
            </a:endParaRPr>
          </a:p>
          <a:p>
            <a:pPr>
              <a:lnSpc>
                <a:spcPct val="150000"/>
              </a:lnSpc>
            </a:pPr>
            <a:r>
              <a:rPr lang="vi-VN" sz="2600" b="1">
                <a:latin typeface="Calibri" pitchFamily="34" charset="0"/>
                <a:cs typeface="Calibri" pitchFamily="34" charset="0"/>
              </a:rPr>
              <a:t> </a:t>
            </a:r>
            <a:endParaRPr lang="en-US" sz="2600" b="1">
              <a:latin typeface="Calibri" pitchFamily="34" charset="0"/>
              <a:cs typeface="Calibri" pitchFamily="34" charset="0"/>
            </a:endParaRPr>
          </a:p>
        </p:txBody>
      </p:sp>
      <p:sp>
        <p:nvSpPr>
          <p:cNvPr id="12" name="TextBox 11"/>
          <p:cNvSpPr txBox="1"/>
          <p:nvPr/>
        </p:nvSpPr>
        <p:spPr>
          <a:xfrm>
            <a:off x="166258" y="2624465"/>
            <a:ext cx="8478981" cy="892552"/>
          </a:xfrm>
          <a:prstGeom prst="rect">
            <a:avLst/>
          </a:prstGeom>
          <a:noFill/>
        </p:spPr>
        <p:txBody>
          <a:bodyPr wrap="square" rtlCol="0">
            <a:spAutoFit/>
          </a:bodyPr>
          <a:lstStyle/>
          <a:p>
            <a:pPr algn="just"/>
            <a:r>
              <a:rPr lang="vi-VN" sz="2600">
                <a:latin typeface="Calibri" pitchFamily="34" charset="0"/>
                <a:cs typeface="Calibri" pitchFamily="34" charset="0"/>
              </a:rPr>
              <a:t>- </a:t>
            </a:r>
            <a:r>
              <a:rPr lang="en-US" sz="2600">
                <a:latin typeface="Calibri" pitchFamily="34" charset="0"/>
                <a:cs typeface="Calibri" pitchFamily="34" charset="0"/>
              </a:rPr>
              <a:t>H</a:t>
            </a:r>
            <a:r>
              <a:rPr lang="vi-VN" sz="2600">
                <a:latin typeface="Calibri" pitchFamily="34" charset="0"/>
                <a:cs typeface="Calibri" pitchFamily="34" charset="0"/>
              </a:rPr>
              <a:t>àng xuất khẩu: </a:t>
            </a:r>
            <a:r>
              <a:rPr lang="vi-VN" sz="2600">
                <a:solidFill>
                  <a:srgbClr val="FF0000"/>
                </a:solidFill>
                <a:latin typeface="Calibri" pitchFamily="34" charset="0"/>
                <a:cs typeface="Calibri" pitchFamily="34" charset="0"/>
              </a:rPr>
              <a:t>nông sản, nhiên liệu và các sản phẩm khai thác, mặt hàng sản xuất chế tạo, ô tô…</a:t>
            </a:r>
            <a:endParaRPr lang="en-US" sz="2600">
              <a:solidFill>
                <a:srgbClr val="FF0000"/>
              </a:solidFill>
              <a:latin typeface="Calibri" pitchFamily="34" charset="0"/>
              <a:cs typeface="Calibri" pitchFamily="34" charset="0"/>
            </a:endParaRPr>
          </a:p>
        </p:txBody>
      </p:sp>
      <p:sp>
        <p:nvSpPr>
          <p:cNvPr id="18" name="TextBox 17"/>
          <p:cNvSpPr txBox="1"/>
          <p:nvPr/>
        </p:nvSpPr>
        <p:spPr>
          <a:xfrm>
            <a:off x="1520047" y="2097978"/>
            <a:ext cx="6531428" cy="492443"/>
          </a:xfrm>
          <a:prstGeom prst="rect">
            <a:avLst/>
          </a:prstGeom>
          <a:noFill/>
        </p:spPr>
        <p:txBody>
          <a:bodyPr wrap="square" rtlCol="0">
            <a:spAutoFit/>
          </a:bodyPr>
          <a:lstStyle/>
          <a:p>
            <a:r>
              <a:rPr lang="vi-VN" sz="2600">
                <a:solidFill>
                  <a:srgbClr val="FF0000"/>
                </a:solidFill>
                <a:latin typeface="Calibri" pitchFamily="34" charset="0"/>
                <a:cs typeface="Calibri" pitchFamily="34" charset="0"/>
              </a:rPr>
              <a:t>tổng kim ngạch 4758 tỷ USD).</a:t>
            </a:r>
            <a:r>
              <a:rPr lang="en-US" sz="2600">
                <a:solidFill>
                  <a:srgbClr val="FF0000"/>
                </a:solidFill>
                <a:latin typeface="Calibri" pitchFamily="34" charset="0"/>
                <a:cs typeface="Calibri" pitchFamily="34" charset="0"/>
              </a:rPr>
              <a:t> </a:t>
            </a:r>
          </a:p>
        </p:txBody>
      </p:sp>
      <p:sp>
        <p:nvSpPr>
          <p:cNvPr id="10" name="TextBox 9"/>
          <p:cNvSpPr txBox="1"/>
          <p:nvPr/>
        </p:nvSpPr>
        <p:spPr>
          <a:xfrm>
            <a:off x="176158" y="3465615"/>
            <a:ext cx="8478981" cy="892552"/>
          </a:xfrm>
          <a:prstGeom prst="rect">
            <a:avLst/>
          </a:prstGeom>
          <a:noFill/>
        </p:spPr>
        <p:txBody>
          <a:bodyPr wrap="square" rtlCol="0">
            <a:spAutoFit/>
          </a:bodyPr>
          <a:lstStyle/>
          <a:p>
            <a:pPr algn="just"/>
            <a:r>
              <a:rPr lang="vi-VN" sz="2600">
                <a:latin typeface="Calibri" pitchFamily="34" charset="0"/>
                <a:cs typeface="Calibri" pitchFamily="34" charset="0"/>
              </a:rPr>
              <a:t>- </a:t>
            </a:r>
            <a:r>
              <a:rPr lang="en-US" sz="2600">
                <a:latin typeface="Calibri" pitchFamily="34" charset="0"/>
                <a:cs typeface="Calibri" pitchFamily="34" charset="0"/>
              </a:rPr>
              <a:t>Hà</a:t>
            </a:r>
            <a:r>
              <a:rPr lang="vi-VN" sz="2600">
                <a:latin typeface="Calibri" pitchFamily="34" charset="0"/>
                <a:cs typeface="Calibri" pitchFamily="34" charset="0"/>
              </a:rPr>
              <a:t>ng </a:t>
            </a:r>
            <a:r>
              <a:rPr lang="en-US" sz="2600">
                <a:latin typeface="Calibri" pitchFamily="34" charset="0"/>
                <a:cs typeface="Calibri" pitchFamily="34" charset="0"/>
              </a:rPr>
              <a:t>nhập</a:t>
            </a:r>
            <a:r>
              <a:rPr lang="vi-VN" sz="2600">
                <a:latin typeface="Calibri" pitchFamily="34" charset="0"/>
                <a:cs typeface="Calibri" pitchFamily="34" charset="0"/>
              </a:rPr>
              <a:t> khẩu: </a:t>
            </a:r>
            <a:r>
              <a:rPr lang="vi-VN" sz="2600">
                <a:solidFill>
                  <a:srgbClr val="FF0000"/>
                </a:solidFill>
                <a:latin typeface="Calibri" pitchFamily="34" charset="0"/>
                <a:cs typeface="Calibri" pitchFamily="34" charset="0"/>
              </a:rPr>
              <a:t>khoáng sản, nông sản, nhiên liệu, dệt may, máy móc, thiết bị điện tử…</a:t>
            </a:r>
            <a:endParaRPr lang="en-US" sz="2600">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ppt_x</p:attrName>
                                        </p:attrNameLst>
                                      </p:cBhvr>
                                      <p:tavLst>
                                        <p:tav tm="0">
                                          <p:val>
                                            <p:strVal val="#ppt_x-.2"/>
                                          </p:val>
                                        </p:tav>
                                        <p:tav tm="100000">
                                          <p:val>
                                            <p:strVal val="#ppt_x"/>
                                          </p:val>
                                        </p:tav>
                                      </p:tavLst>
                                    </p:anim>
                                    <p:anim calcmode="lin" valueType="num">
                                      <p:cBhvr>
                                        <p:cTn id="1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ppt_x</p:attrName>
                                        </p:attrNameLst>
                                      </p:cBhvr>
                                      <p:tavLst>
                                        <p:tav tm="0">
                                          <p:val>
                                            <p:strVal val="#ppt_x-.2"/>
                                          </p:val>
                                        </p:tav>
                                        <p:tav tm="100000">
                                          <p:val>
                                            <p:strVal val="#ppt_x"/>
                                          </p:val>
                                        </p:tav>
                                      </p:tavLst>
                                    </p:anim>
                                    <p:anim calcmode="lin" valueType="num">
                                      <p:cBhvr>
                                        <p:cTn id="2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ppt_x</p:attrName>
                                        </p:attrNameLst>
                                      </p:cBhvr>
                                      <p:tavLst>
                                        <p:tav tm="0">
                                          <p:val>
                                            <p:strVal val="#ppt_x-.2"/>
                                          </p:val>
                                        </p:tav>
                                        <p:tav tm="100000">
                                          <p:val>
                                            <p:strVal val="#ppt_x"/>
                                          </p:val>
                                        </p:tav>
                                      </p:tavLst>
                                    </p:anim>
                                    <p:anim calcmode="lin" valueType="num">
                                      <p:cBhvr>
                                        <p:cTn id="2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838691"/>
          </a:xfrm>
          <a:prstGeom prst="rect">
            <a:avLst/>
          </a:prstGeom>
          <a:noFill/>
        </p:spPr>
        <p:txBody>
          <a:bodyPr wrap="square" lIns="68580" tIns="34290" rIns="68580" bIns="34290" rtlCol="0">
            <a:spAutoFit/>
          </a:bodyPr>
          <a:lstStyle/>
          <a:p>
            <a:pPr algn="ctr"/>
            <a:r>
              <a:rPr lang="en-US" sz="2400" b="1">
                <a:solidFill>
                  <a:srgbClr val="007A37"/>
                </a:solidFill>
                <a:latin typeface="Arial" pitchFamily="34" charset="0"/>
                <a:cs typeface="Arial" pitchFamily="34" charset="0"/>
              </a:rPr>
              <a:t>Bài 8. THỰC HÀNH: TÌM HIỂU VỀ CÁC NỀN KINH TẾ LỚN VÀ KINH TẾ MỚI NỔI CỦA  CHÂU Á</a:t>
            </a:r>
          </a:p>
        </p:txBody>
      </p:sp>
      <p:sp>
        <p:nvSpPr>
          <p:cNvPr id="15" name="Rectangle 14"/>
          <p:cNvSpPr/>
          <p:nvPr/>
        </p:nvSpPr>
        <p:spPr>
          <a:xfrm>
            <a:off x="120573" y="925094"/>
            <a:ext cx="2936188"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4. Trình bày báo cáo </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8703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8951F7-1003-4665-B1A8-6FACB1755D3F}"/>
              </a:ext>
            </a:extLst>
          </p:cNvPr>
          <p:cNvSpPr/>
          <p:nvPr/>
        </p:nvSpPr>
        <p:spPr>
          <a:xfrm>
            <a:off x="159248" y="1444104"/>
            <a:ext cx="8711620" cy="3093154"/>
          </a:xfrm>
          <a:prstGeom prst="rect">
            <a:avLst/>
          </a:prstGeom>
          <a:solidFill>
            <a:srgbClr val="FFFF00"/>
          </a:solidFill>
          <a:ln>
            <a:solidFill>
              <a:srgbClr val="0000FF"/>
            </a:solidFill>
          </a:ln>
        </p:spPr>
        <p:txBody>
          <a:bodyPr wrap="square">
            <a:spAutoFit/>
          </a:bodyPr>
          <a:lstStyle/>
          <a:p>
            <a:pPr>
              <a:lnSpc>
                <a:spcPct val="150000"/>
              </a:lnSpc>
            </a:pPr>
            <a:r>
              <a:rPr lang="vi-VN" sz="2600" b="1">
                <a:latin typeface="Calibri" pitchFamily="34" charset="0"/>
                <a:cs typeface="Calibri" pitchFamily="34" charset="0"/>
              </a:rPr>
              <a:t>+ Quan hệ kinh tế thương mại </a:t>
            </a:r>
            <a:r>
              <a:rPr lang="en-US" sz="2600" b="1">
                <a:latin typeface="Calibri" pitchFamily="34" charset="0"/>
                <a:cs typeface="Calibri" pitchFamily="34" charset="0"/>
              </a:rPr>
              <a:t>Việt Nam - Trung Quốc:</a:t>
            </a:r>
          </a:p>
          <a:p>
            <a:pPr>
              <a:lnSpc>
                <a:spcPct val="150000"/>
              </a:lnSpc>
            </a:pPr>
            <a:endParaRPr lang="en-US" sz="2600" b="1">
              <a:latin typeface="Calibri" pitchFamily="34" charset="0"/>
              <a:cs typeface="Calibri" pitchFamily="34" charset="0"/>
            </a:endParaRPr>
          </a:p>
          <a:p>
            <a:pPr>
              <a:lnSpc>
                <a:spcPct val="150000"/>
              </a:lnSpc>
            </a:pPr>
            <a:endParaRPr lang="en-US" sz="2600" b="1">
              <a:latin typeface="Calibri" pitchFamily="34" charset="0"/>
              <a:cs typeface="Calibri" pitchFamily="34" charset="0"/>
            </a:endParaRPr>
          </a:p>
          <a:p>
            <a:pPr>
              <a:lnSpc>
                <a:spcPct val="150000"/>
              </a:lnSpc>
            </a:pPr>
            <a:endParaRPr lang="en-US" sz="2600" b="1">
              <a:latin typeface="Calibri" pitchFamily="34" charset="0"/>
              <a:cs typeface="Calibri" pitchFamily="34" charset="0"/>
            </a:endParaRPr>
          </a:p>
          <a:p>
            <a:pPr>
              <a:lnSpc>
                <a:spcPct val="150000"/>
              </a:lnSpc>
            </a:pPr>
            <a:r>
              <a:rPr lang="vi-VN" sz="2600" b="1">
                <a:latin typeface="Calibri" pitchFamily="34" charset="0"/>
                <a:cs typeface="Calibri" pitchFamily="34" charset="0"/>
              </a:rPr>
              <a:t> </a:t>
            </a:r>
            <a:endParaRPr lang="en-US" sz="2600" b="1">
              <a:latin typeface="Calibri" pitchFamily="34" charset="0"/>
              <a:cs typeface="Calibri" pitchFamily="34" charset="0"/>
            </a:endParaRPr>
          </a:p>
        </p:txBody>
      </p:sp>
      <p:sp>
        <p:nvSpPr>
          <p:cNvPr id="18" name="TextBox 17"/>
          <p:cNvSpPr txBox="1"/>
          <p:nvPr/>
        </p:nvSpPr>
        <p:spPr>
          <a:xfrm>
            <a:off x="154386" y="1919853"/>
            <a:ext cx="8680856" cy="1292662"/>
          </a:xfrm>
          <a:prstGeom prst="rect">
            <a:avLst/>
          </a:prstGeom>
          <a:noFill/>
        </p:spPr>
        <p:txBody>
          <a:bodyPr wrap="square" rtlCol="0">
            <a:spAutoFit/>
          </a:bodyPr>
          <a:lstStyle/>
          <a:p>
            <a:pPr algn="just"/>
            <a:r>
              <a:rPr lang="en-US" sz="2600">
                <a:solidFill>
                  <a:srgbClr val="FF0000"/>
                </a:solidFill>
                <a:latin typeface="Calibri" pitchFamily="34" charset="0"/>
                <a:cs typeface="Calibri" pitchFamily="34" charset="0"/>
              </a:rPr>
              <a:t>- </a:t>
            </a:r>
            <a:r>
              <a:rPr lang="vi-VN" sz="2600">
                <a:solidFill>
                  <a:srgbClr val="FF0000"/>
                </a:solidFill>
                <a:latin typeface="Calibri" pitchFamily="34" charset="0"/>
                <a:cs typeface="Calibri" pitchFamily="34" charset="0"/>
              </a:rPr>
              <a:t>Xuất khẩu của Trung Quốc với Việt Nam đã gia tăng rất nhanh chóng</a:t>
            </a:r>
            <a:r>
              <a:rPr lang="en-US" sz="2600">
                <a:solidFill>
                  <a:srgbClr val="FF0000"/>
                </a:solidFill>
                <a:latin typeface="Calibri" pitchFamily="34" charset="0"/>
                <a:cs typeface="Calibri" pitchFamily="34" charset="0"/>
              </a:rPr>
              <a:t>.</a:t>
            </a:r>
          </a:p>
          <a:p>
            <a:pPr algn="just">
              <a:buFontTx/>
              <a:buChar char="-"/>
            </a:pPr>
            <a:r>
              <a:rPr lang="en-US" sz="2600">
                <a:solidFill>
                  <a:srgbClr val="FF0000"/>
                </a:solidFill>
                <a:latin typeface="Calibri" pitchFamily="34" charset="0"/>
                <a:cs typeface="Calibri" pitchFamily="34" charset="0"/>
              </a:rPr>
              <a:t> X</a:t>
            </a:r>
            <a:r>
              <a:rPr lang="vi-VN" sz="2600">
                <a:solidFill>
                  <a:srgbClr val="FF0000"/>
                </a:solidFill>
                <a:latin typeface="Calibri" pitchFamily="34" charset="0"/>
                <a:cs typeface="Calibri" pitchFamily="34" charset="0"/>
              </a:rPr>
              <a:t>uất siêu vượt 200% so với nhập khẩu </a:t>
            </a:r>
            <a:r>
              <a:rPr lang="en-US" sz="2600">
                <a:solidFill>
                  <a:srgbClr val="FF0000"/>
                </a:solidFill>
                <a:latin typeface="Calibri" pitchFamily="34" charset="0"/>
                <a:cs typeface="Calibri" pitchFamily="34" charset="0"/>
              </a:rPr>
              <a:t>từ</a:t>
            </a:r>
            <a:r>
              <a:rPr lang="vi-VN" sz="2600">
                <a:solidFill>
                  <a:srgbClr val="FF0000"/>
                </a:solidFill>
                <a:latin typeface="Calibri" pitchFamily="34" charset="0"/>
                <a:cs typeface="Calibri" pitchFamily="34" charset="0"/>
              </a:rPr>
              <a:t> năm 2006.</a:t>
            </a:r>
            <a:endParaRPr lang="en-US" sz="2600">
              <a:solidFill>
                <a:srgbClr val="FF0000"/>
              </a:solidFill>
              <a:latin typeface="Calibri" pitchFamily="34" charset="0"/>
              <a:cs typeface="Calibri" pitchFamily="34" charset="0"/>
            </a:endParaRPr>
          </a:p>
        </p:txBody>
      </p:sp>
      <p:sp>
        <p:nvSpPr>
          <p:cNvPr id="4097" name="Rectangle 1"/>
          <p:cNvSpPr>
            <a:spLocks noChangeArrowheads="1"/>
          </p:cNvSpPr>
          <p:nvPr/>
        </p:nvSpPr>
        <p:spPr bwMode="auto">
          <a:xfrm>
            <a:off x="154380" y="3135106"/>
            <a:ext cx="8597735"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a:ln>
                  <a:noFill/>
                </a:ln>
                <a:solidFill>
                  <a:srgbClr val="000000"/>
                </a:solidFill>
                <a:effectLst/>
                <a:latin typeface="Calibri" pitchFamily="34" charset="0"/>
                <a:ea typeface="Calibri" pitchFamily="34" charset="0"/>
                <a:cs typeface="Calibri" pitchFamily="34" charset="0"/>
              </a:rPr>
              <a:t>+</a:t>
            </a:r>
            <a:r>
              <a:rPr kumimoji="0" lang="vi-VN" sz="2600" b="1" u="none" strike="noStrike" cap="none" normalizeH="0" baseline="0">
                <a:ln>
                  <a:noFill/>
                </a:ln>
                <a:solidFill>
                  <a:srgbClr val="000000"/>
                </a:solidFill>
                <a:effectLst/>
                <a:latin typeface="Calibri" pitchFamily="34" charset="0"/>
                <a:ea typeface="Calibri" pitchFamily="34" charset="0"/>
                <a:cs typeface="Calibri" pitchFamily="34" charset="0"/>
              </a:rPr>
              <a:t> Đối tác thương mại hàng đầu của Trung Quốc</a:t>
            </a:r>
            <a:r>
              <a:rPr kumimoji="0" lang="en-US" sz="2600" b="1" u="none" strike="noStrike" cap="none" normalizeH="0" baseline="0">
                <a:ln>
                  <a:noFill/>
                </a:ln>
                <a:solidFill>
                  <a:srgbClr val="000000"/>
                </a:solidFill>
                <a:effectLst/>
                <a:latin typeface="Calibri" pitchFamily="34" charset="0"/>
                <a:ea typeface="Calibri" pitchFamily="34" charset="0"/>
                <a:cs typeface="Calibri" pitchFamily="34" charset="0"/>
              </a:rPr>
              <a:t>: Nhật</a:t>
            </a:r>
            <a:r>
              <a:rPr kumimoji="0" lang="en-US" sz="2600" b="1" u="none" strike="noStrike" cap="none" normalizeH="0">
                <a:ln>
                  <a:noFill/>
                </a:ln>
                <a:solidFill>
                  <a:srgbClr val="000000"/>
                </a:solidFill>
                <a:effectLst/>
                <a:latin typeface="Calibri" pitchFamily="34" charset="0"/>
                <a:ea typeface="Calibri" pitchFamily="34" charset="0"/>
                <a:cs typeface="Calibri" pitchFamily="34" charset="0"/>
              </a:rPr>
              <a:t> Bản, Hoa Kì, Hàn Quốc,….</a:t>
            </a:r>
            <a:endParaRPr kumimoji="0" lang="vi-VN" sz="2600" b="1" u="none" strike="noStrike" cap="none" normalizeH="0" baseline="0">
              <a:ln>
                <a:noFill/>
              </a:ln>
              <a:solidFill>
                <a:schemeClr val="tx1"/>
              </a:solidFill>
              <a:effectLst/>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ppt_x</p:attrName>
                                        </p:attrNameLst>
                                      </p:cBhvr>
                                      <p:tavLst>
                                        <p:tav tm="0">
                                          <p:val>
                                            <p:strVal val="#ppt_x-.2"/>
                                          </p:val>
                                        </p:tav>
                                        <p:tav tm="100000">
                                          <p:val>
                                            <p:strVal val="#ppt_x"/>
                                          </p:val>
                                        </p:tav>
                                      </p:tavLst>
                                    </p:anim>
                                    <p:anim calcmode="lin" valueType="num">
                                      <p:cBhvr>
                                        <p:cTn id="1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4097"/>
                                        </p:tgtEl>
                                        <p:attrNameLst>
                                          <p:attrName>style.visibility</p:attrName>
                                        </p:attrNameLst>
                                      </p:cBhvr>
                                      <p:to>
                                        <p:strVal val="visible"/>
                                      </p:to>
                                    </p:set>
                                    <p:anim calcmode="lin" valueType="num">
                                      <p:cBhvr>
                                        <p:cTn id="21" dur="1000" fill="hold"/>
                                        <p:tgtEl>
                                          <p:spTgt spid="4097"/>
                                        </p:tgtEl>
                                        <p:attrNameLst>
                                          <p:attrName>ppt_x</p:attrName>
                                        </p:attrNameLst>
                                      </p:cBhvr>
                                      <p:tavLst>
                                        <p:tav tm="0">
                                          <p:val>
                                            <p:strVal val="#ppt_x-.2"/>
                                          </p:val>
                                        </p:tav>
                                        <p:tav tm="100000">
                                          <p:val>
                                            <p:strVal val="#ppt_x"/>
                                          </p:val>
                                        </p:tav>
                                      </p:tavLst>
                                    </p:anim>
                                    <p:anim calcmode="lin" valueType="num">
                                      <p:cBhvr>
                                        <p:cTn id="22" dur="1000" fill="hold"/>
                                        <p:tgtEl>
                                          <p:spTgt spid="409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40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838691"/>
          </a:xfrm>
          <a:prstGeom prst="rect">
            <a:avLst/>
          </a:prstGeom>
          <a:noFill/>
        </p:spPr>
        <p:txBody>
          <a:bodyPr wrap="square" lIns="68580" tIns="34290" rIns="68580" bIns="34290" rtlCol="0">
            <a:spAutoFit/>
          </a:bodyPr>
          <a:lstStyle/>
          <a:p>
            <a:pPr algn="ctr"/>
            <a:r>
              <a:rPr lang="en-US" sz="2400" b="1">
                <a:solidFill>
                  <a:srgbClr val="007A37"/>
                </a:solidFill>
                <a:latin typeface="Arial" pitchFamily="34" charset="0"/>
                <a:cs typeface="Arial" pitchFamily="34" charset="0"/>
              </a:rPr>
              <a:t>Bài 8. THỰC HÀNH: TÌM HIỂU VỀ CÁC NỀN KINH TẾ LỚN VÀ KINH TẾ MỚI NỔI CỦA  CHÂU Á</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8703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61126" y="1684638"/>
            <a:ext cx="1883164" cy="2560320"/>
          </a:xfrm>
          <a:prstGeom prst="ellipse">
            <a:avLst/>
          </a:prstGeom>
          <a:solidFill>
            <a:srgbClr val="FFC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a:r>
              <a:rPr lang="en-US" sz="3500" b="1" dirty="0">
                <a:latin typeface="Times New Roman" pitchFamily="18" charset="0"/>
                <a:cs typeface="Times New Roman" pitchFamily="18" charset="0"/>
              </a:rPr>
              <a:t>VỀ NHÀ</a:t>
            </a:r>
          </a:p>
        </p:txBody>
      </p:sp>
      <p:sp>
        <p:nvSpPr>
          <p:cNvPr id="6" name="Block Arc 5"/>
          <p:cNvSpPr/>
          <p:nvPr/>
        </p:nvSpPr>
        <p:spPr>
          <a:xfrm>
            <a:off x="-2885244" y="221222"/>
            <a:ext cx="5467754" cy="5472816"/>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2269299" y="1332030"/>
            <a:ext cx="6304685" cy="812800"/>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solidFill>
            <a:srgbClr val="00B050"/>
          </a:solidFill>
          <a:ln>
            <a:solidFill>
              <a:srgbClr val="0000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636" tIns="71063" rIns="71063" bIns="71063" numCol="1" spcCol="2541" anchor="ctr" anchorCtr="0">
            <a:noAutofit/>
          </a:bodyPr>
          <a:lstStyle/>
          <a:p>
            <a:pPr algn="just" defTabSz="1243496">
              <a:spcBef>
                <a:spcPct val="0"/>
              </a:spcBef>
            </a:pPr>
            <a:r>
              <a:rPr lang="en-US" sz="2600" b="1" dirty="0">
                <a:solidFill>
                  <a:schemeClr val="bg1"/>
                </a:solidFill>
                <a:cs typeface="Times New Roman" pitchFamily="18" charset="0"/>
              </a:rPr>
              <a:t>Xem lại nội dung, hình thức bài thực hành</a:t>
            </a:r>
          </a:p>
        </p:txBody>
      </p:sp>
      <p:sp>
        <p:nvSpPr>
          <p:cNvPr id="8" name="Oval 7"/>
          <p:cNvSpPr/>
          <p:nvPr/>
        </p:nvSpPr>
        <p:spPr>
          <a:xfrm>
            <a:off x="1761769" y="1230429"/>
            <a:ext cx="1015060" cy="1016000"/>
          </a:xfrm>
          <a:prstGeom prst="ellipse">
            <a:avLst/>
          </a:prstGeom>
          <a:solidFill>
            <a:srgbClr val="00B050"/>
          </a:solidFill>
          <a:ln>
            <a:solidFill>
              <a:srgbClr val="0000F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1366" tIns="45683" rIns="91366" bIns="45683"/>
          <a:lstStyle/>
          <a:p>
            <a:pPr algn="ctr">
              <a:spcBef>
                <a:spcPts val="599"/>
              </a:spcBef>
            </a:pPr>
            <a:r>
              <a:rPr lang="en-US" sz="4000" b="1">
                <a:solidFill>
                  <a:schemeClr val="bg1"/>
                </a:solidFill>
                <a:latin typeface="Times New Roman" pitchFamily="18" charset="0"/>
                <a:cs typeface="Times New Roman" pitchFamily="18" charset="0"/>
              </a:rPr>
              <a:t>1</a:t>
            </a:r>
          </a:p>
        </p:txBody>
      </p:sp>
      <p:sp>
        <p:nvSpPr>
          <p:cNvPr id="10" name="Freeform 9"/>
          <p:cNvSpPr/>
          <p:nvPr/>
        </p:nvSpPr>
        <p:spPr>
          <a:xfrm>
            <a:off x="2564478" y="2551229"/>
            <a:ext cx="6029590" cy="812800"/>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solidFill>
            <a:srgbClr val="FF0000"/>
          </a:solidFill>
          <a:ln>
            <a:solidFill>
              <a:srgbClr val="0000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636" tIns="71063" rIns="71063" bIns="71063" numCol="1" spcCol="2541" anchor="ctr" anchorCtr="0">
            <a:noAutofit/>
          </a:bodyPr>
          <a:lstStyle/>
          <a:p>
            <a:pPr algn="just" defTabSz="1243496">
              <a:lnSpc>
                <a:spcPct val="130000"/>
              </a:lnSpc>
              <a:spcBef>
                <a:spcPct val="0"/>
              </a:spcBef>
            </a:pPr>
            <a:r>
              <a:rPr lang="en-US" sz="2600" b="1" dirty="0">
                <a:solidFill>
                  <a:schemeClr val="bg1"/>
                </a:solidFill>
                <a:cs typeface="Times New Roman" pitchFamily="18" charset="0"/>
              </a:rPr>
              <a:t>Hoàn thành bài tập trong SBT</a:t>
            </a:r>
          </a:p>
        </p:txBody>
      </p:sp>
      <p:sp>
        <p:nvSpPr>
          <p:cNvPr id="11" name="Oval 10"/>
          <p:cNvSpPr/>
          <p:nvPr/>
        </p:nvSpPr>
        <p:spPr>
          <a:xfrm>
            <a:off x="2056949" y="2449627"/>
            <a:ext cx="1015060" cy="1016000"/>
          </a:xfrm>
          <a:prstGeom prst="ellipse">
            <a:avLst/>
          </a:prstGeom>
          <a:solidFill>
            <a:srgbClr val="FF0000"/>
          </a:solidFill>
          <a:ln>
            <a:solidFill>
              <a:srgbClr val="0000F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1366" tIns="45683" rIns="91366" bIns="45683"/>
          <a:lstStyle/>
          <a:p>
            <a:pPr algn="ctr"/>
            <a:r>
              <a:rPr lang="en-US" sz="4000" b="1">
                <a:solidFill>
                  <a:schemeClr val="bg1"/>
                </a:solidFill>
                <a:latin typeface="Times New Roman" pitchFamily="18" charset="0"/>
                <a:cs typeface="Times New Roman" pitchFamily="18" charset="0"/>
              </a:rPr>
              <a:t>2</a:t>
            </a:r>
          </a:p>
        </p:txBody>
      </p:sp>
      <p:sp>
        <p:nvSpPr>
          <p:cNvPr id="12" name="Freeform 11"/>
          <p:cNvSpPr/>
          <p:nvPr/>
        </p:nvSpPr>
        <p:spPr>
          <a:xfrm>
            <a:off x="2269299" y="3719629"/>
            <a:ext cx="6294281" cy="990600"/>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solidFill>
            <a:srgbClr val="00B0F0"/>
          </a:solidFill>
          <a:ln>
            <a:solidFill>
              <a:srgbClr val="0000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636" tIns="71063" rIns="71063" bIns="71063" numCol="1" spcCol="2541" anchor="ctr" anchorCtr="0">
            <a:noAutofit/>
          </a:bodyPr>
          <a:lstStyle/>
          <a:p>
            <a:pPr algn="just" defTabSz="1243496">
              <a:lnSpc>
                <a:spcPct val="130000"/>
              </a:lnSpc>
              <a:spcBef>
                <a:spcPct val="0"/>
              </a:spcBef>
            </a:pPr>
            <a:r>
              <a:rPr lang="en-US" sz="2600" b="1" dirty="0">
                <a:solidFill>
                  <a:schemeClr val="bg1"/>
                </a:solidFill>
                <a:cs typeface="Times New Roman" pitchFamily="18" charset="0"/>
              </a:rPr>
              <a:t>Chuẩn bị </a:t>
            </a:r>
            <a:r>
              <a:rPr lang="en-US" sz="2600" b="1">
                <a:solidFill>
                  <a:schemeClr val="bg1"/>
                </a:solidFill>
                <a:cs typeface="Times New Roman" pitchFamily="18" charset="0"/>
              </a:rPr>
              <a:t>bài 9.</a:t>
            </a:r>
            <a:endParaRPr lang="en-US" sz="2600" b="1" dirty="0">
              <a:solidFill>
                <a:schemeClr val="bg1"/>
              </a:solidFill>
              <a:cs typeface="Times New Roman" pitchFamily="18" charset="0"/>
            </a:endParaRPr>
          </a:p>
        </p:txBody>
      </p:sp>
      <p:sp>
        <p:nvSpPr>
          <p:cNvPr id="14" name="Oval 13"/>
          <p:cNvSpPr/>
          <p:nvPr/>
        </p:nvSpPr>
        <p:spPr>
          <a:xfrm>
            <a:off x="1761769" y="3668828"/>
            <a:ext cx="1015060" cy="1016000"/>
          </a:xfrm>
          <a:prstGeom prst="ellipse">
            <a:avLst/>
          </a:prstGeom>
          <a:solidFill>
            <a:srgbClr val="3399FF"/>
          </a:solidFill>
          <a:ln>
            <a:solidFill>
              <a:srgbClr val="0000F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1366" tIns="45683" rIns="91366" bIns="45683"/>
          <a:lstStyle/>
          <a:p>
            <a:pPr algn="ctr"/>
            <a:r>
              <a:rPr lang="en-US" sz="4000" b="1" dirty="0">
                <a:solidFill>
                  <a:schemeClr val="bg1"/>
                </a:solidFill>
                <a:latin typeface="Times New Roman" pitchFamily="18" charset="0"/>
                <a:cs typeface="Times New Roman" pitchFamily="18" charset="0"/>
              </a:rPr>
              <a:t>3</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S\Desktop\GADT ĐL7 (KNTTCS, kì 1)\van-ly-truong-thanh-hai.jpg"/>
          <p:cNvPicPr>
            <a:picLocks noChangeAspect="1" noChangeArrowheads="1"/>
          </p:cNvPicPr>
          <p:nvPr/>
        </p:nvPicPr>
        <p:blipFill>
          <a:blip r:embed="rId2"/>
          <a:srcRect/>
          <a:stretch>
            <a:fillRect/>
          </a:stretch>
        </p:blipFill>
        <p:spPr bwMode="auto">
          <a:xfrm>
            <a:off x="142499" y="118749"/>
            <a:ext cx="8882746" cy="48693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1959429" y="4529354"/>
            <a:ext cx="3769426"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Hình 1. ……………………………….</a:t>
            </a:r>
            <a:endParaRPr lang="en-US" sz="1900">
              <a:solidFill>
                <a:srgbClr val="0000FF"/>
              </a:solidFill>
            </a:endParaRPr>
          </a:p>
        </p:txBody>
      </p:sp>
      <p:sp>
        <p:nvSpPr>
          <p:cNvPr id="9" name="Rectangle 8"/>
          <p:cNvSpPr/>
          <p:nvPr/>
        </p:nvSpPr>
        <p:spPr>
          <a:xfrm>
            <a:off x="1947554" y="4527366"/>
            <a:ext cx="3838698"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Hình 1. Vạn Lý Trường Thành</a:t>
            </a:r>
            <a:endParaRPr lang="en-US" sz="19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in)">
                                      <p:cBhvr>
                                        <p:cTn id="7" dur="2000"/>
                                        <p:tgtEl>
                                          <p:spTgt spid="1026"/>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ppt_x</p:attrName>
                                        </p:attrNameLst>
                                      </p:cBhvr>
                                      <p:tavLst>
                                        <p:tav tm="0">
                                          <p:val>
                                            <p:strVal val="#ppt_x-.2"/>
                                          </p:val>
                                        </p:tav>
                                        <p:tav tm="100000">
                                          <p:val>
                                            <p:strVal val="#ppt_x"/>
                                          </p:val>
                                        </p:tav>
                                      </p:tavLst>
                                    </p:anim>
                                    <p:anim calcmode="lin" valueType="num">
                                      <p:cBhvr>
                                        <p:cTn id="1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id="{070F9AC1-A134-4015-890E-BCE47C0E71BD}"/>
              </a:ext>
            </a:extLst>
          </p:cNvPr>
          <p:cNvCxnSpPr/>
          <p:nvPr/>
        </p:nvCxnSpPr>
        <p:spPr>
          <a:xfrm>
            <a:off x="1243578" y="1811446"/>
            <a:ext cx="7084336"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a16="http://schemas.microsoft.com/office/drawing/2014/main" id="{58FA28A4-92B4-4719-B30A-C60BD62C75B6}"/>
              </a:ext>
            </a:extLst>
          </p:cNvPr>
          <p:cNvCxnSpPr/>
          <p:nvPr/>
        </p:nvCxnSpPr>
        <p:spPr>
          <a:xfrm>
            <a:off x="1243578" y="1854339"/>
            <a:ext cx="7084336"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a16="http://schemas.microsoft.com/office/drawing/2014/main" id="{51DAC5B5-D1F2-4AF2-B9DE-7C9FD4DEC017}"/>
              </a:ext>
            </a:extLst>
          </p:cNvPr>
          <p:cNvSpPr/>
          <p:nvPr/>
        </p:nvSpPr>
        <p:spPr>
          <a:xfrm>
            <a:off x="995158" y="1985349"/>
            <a:ext cx="7554685" cy="1392689"/>
          </a:xfrm>
          <a:prstGeom prst="rect">
            <a:avLst/>
          </a:prstGeom>
        </p:spPr>
        <p:txBody>
          <a:bodyPr wrap="square" lIns="68580" tIns="34290" rIns="68580" bIns="34290">
            <a:spAutoFit/>
          </a:bodyPr>
          <a:lstStyle/>
          <a:p>
            <a:pPr algn="ctr">
              <a:defRPr/>
            </a:pPr>
            <a:r>
              <a:rPr lang="en-US" altLang="zh-CN" sz="8600" b="1">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86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a16="http://schemas.microsoft.com/office/drawing/2014/main" id="{CDE5F29A-6A3D-41AC-AA05-6D8A47A59ABE}"/>
              </a:ext>
            </a:extLst>
          </p:cNvPr>
          <p:cNvCxnSpPr/>
          <p:nvPr/>
        </p:nvCxnSpPr>
        <p:spPr>
          <a:xfrm>
            <a:off x="1230332" y="3754163"/>
            <a:ext cx="7084336"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id="{68015D8C-5956-4EA0-BDC2-63B80968E610}"/>
              </a:ext>
            </a:extLst>
          </p:cNvPr>
          <p:cNvCxnSpPr/>
          <p:nvPr/>
        </p:nvCxnSpPr>
        <p:spPr>
          <a:xfrm>
            <a:off x="1230332" y="3797054"/>
            <a:ext cx="7084336"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id="{8C4CF950-2111-4A2D-B821-8FCBB101C030}"/>
              </a:ext>
            </a:extLst>
          </p:cNvPr>
          <p:cNvGrpSpPr/>
          <p:nvPr/>
        </p:nvGrpSpPr>
        <p:grpSpPr>
          <a:xfrm>
            <a:off x="1243578" y="3605887"/>
            <a:ext cx="7059862" cy="276999"/>
            <a:chOff x="2992618" y="3469364"/>
            <a:chExt cx="6358413" cy="195251"/>
          </a:xfrm>
        </p:grpSpPr>
        <p:sp>
          <p:nvSpPr>
            <p:cNvPr id="9" name="矩形 8">
              <a:extLst>
                <a:ext uri="{FF2B5EF4-FFF2-40B4-BE49-F238E27FC236}">
                  <a16:creationId xmlns:a16="http://schemas.microsoft.com/office/drawing/2014/main" id="{4D582E20-C076-411F-B834-5DA32047A995}"/>
                </a:ext>
              </a:extLst>
            </p:cNvPr>
            <p:cNvSpPr>
              <a:spLocks noChangeArrowheads="1"/>
            </p:cNvSpPr>
            <p:nvPr/>
          </p:nvSpPr>
          <p:spPr bwMode="auto">
            <a:xfrm>
              <a:off x="3898035" y="3469364"/>
              <a:ext cx="4395930" cy="1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2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id="{3FF08DA2-E210-4732-9C41-8FF48024E0C0}"/>
              </a:ext>
            </a:extLst>
          </p:cNvPr>
          <p:cNvGrpSpPr/>
          <p:nvPr/>
        </p:nvGrpSpPr>
        <p:grpSpPr>
          <a:xfrm>
            <a:off x="6841304" y="275999"/>
            <a:ext cx="576923" cy="671830"/>
            <a:chOff x="4570413" y="1616075"/>
            <a:chExt cx="3059113" cy="3562350"/>
          </a:xfrm>
        </p:grpSpPr>
        <p:sp>
          <p:nvSpPr>
            <p:cNvPr id="22" name="Freeform 89">
              <a:extLst>
                <a:ext uri="{FF2B5EF4-FFF2-40B4-BE49-F238E27FC236}">
                  <a16:creationId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id="{62C68ED9-2BF4-48D8-86A2-F349B0C0DBD2}"/>
              </a:ext>
            </a:extLst>
          </p:cNvPr>
          <p:cNvGrpSpPr/>
          <p:nvPr/>
        </p:nvGrpSpPr>
        <p:grpSpPr>
          <a:xfrm>
            <a:off x="2024570" y="378553"/>
            <a:ext cx="1018920" cy="1060614"/>
            <a:chOff x="5295900" y="2478088"/>
            <a:chExt cx="1609726" cy="1871663"/>
          </a:xfrm>
        </p:grpSpPr>
        <p:sp>
          <p:nvSpPr>
            <p:cNvPr id="39" name="Freeform 108">
              <a:extLst>
                <a:ext uri="{FF2B5EF4-FFF2-40B4-BE49-F238E27FC236}">
                  <a16:creationId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8897"/>
          <a:stretch/>
        </p:blipFill>
        <p:spPr>
          <a:xfrm>
            <a:off x="34290" y="3874097"/>
            <a:ext cx="832529" cy="1269406"/>
          </a:xfrm>
          <a:prstGeom prst="rect">
            <a:avLst/>
          </a:prstGeom>
        </p:spPr>
      </p:pic>
      <p:pic>
        <p:nvPicPr>
          <p:cNvPr id="56" name="PA_图片 25">
            <a:extLst>
              <a:ext uri="{FF2B5EF4-FFF2-40B4-BE49-F238E27FC236}">
                <a16:creationId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381756" y="3605895"/>
            <a:ext cx="765106" cy="907379"/>
          </a:xfrm>
          <a:prstGeom prst="rect">
            <a:avLst/>
          </a:prstGeom>
        </p:spPr>
      </p:pic>
    </p:spTree>
    <p:extLst>
      <p:ext uri="{BB962C8B-B14F-4D97-AF65-F5344CB8AC3E}">
        <p14:creationId xmlns:p14="http://schemas.microsoft.com/office/powerpoint/2010/main" val="1099302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TS\Desktop\GADT ĐL7 (KNTTCS, kì 1)\quang-truong-thien-an-mon-mot.jpg"/>
          <p:cNvPicPr>
            <a:picLocks noChangeAspect="1" noChangeArrowheads="1"/>
          </p:cNvPicPr>
          <p:nvPr/>
        </p:nvPicPr>
        <p:blipFill>
          <a:blip r:embed="rId2"/>
          <a:srcRect/>
          <a:stretch>
            <a:fillRect/>
          </a:stretch>
        </p:blipFill>
        <p:spPr bwMode="auto">
          <a:xfrm>
            <a:off x="83124" y="142480"/>
            <a:ext cx="9025251" cy="48807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p:cNvSpPr/>
          <p:nvPr/>
        </p:nvSpPr>
        <p:spPr>
          <a:xfrm>
            <a:off x="2206833" y="4653931"/>
            <a:ext cx="3813958"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Hình 2. ……………………………….</a:t>
            </a:r>
            <a:endParaRPr lang="en-US" sz="1900">
              <a:solidFill>
                <a:srgbClr val="0000FF"/>
              </a:solidFill>
            </a:endParaRPr>
          </a:p>
        </p:txBody>
      </p:sp>
      <p:sp>
        <p:nvSpPr>
          <p:cNvPr id="11" name="Rectangle 10"/>
          <p:cNvSpPr/>
          <p:nvPr/>
        </p:nvSpPr>
        <p:spPr>
          <a:xfrm>
            <a:off x="2183034" y="4656021"/>
            <a:ext cx="3838698"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Hình 2. Quảng trường Thiên An Môn</a:t>
            </a:r>
            <a:endParaRPr lang="en-US" sz="19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amond(in)">
                                      <p:cBhvr>
                                        <p:cTn id="7" dur="2000"/>
                                        <p:tgtEl>
                                          <p:spTgt spid="1027"/>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ppt_x</p:attrName>
                                        </p:attrNameLst>
                                      </p:cBhvr>
                                      <p:tavLst>
                                        <p:tav tm="0">
                                          <p:val>
                                            <p:strVal val="#ppt_x-.2"/>
                                          </p:val>
                                        </p:tav>
                                        <p:tav tm="100000">
                                          <p:val>
                                            <p:strVal val="#ppt_x"/>
                                          </p:val>
                                        </p:tav>
                                      </p:tavLst>
                                    </p:anim>
                                    <p:anim calcmode="lin" valueType="num">
                                      <p:cBhvr>
                                        <p:cTn id="1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ppt_x</p:attrName>
                                        </p:attrNameLst>
                                      </p:cBhvr>
                                      <p:tavLst>
                                        <p:tav tm="0">
                                          <p:val>
                                            <p:strVal val="#ppt_x-.2"/>
                                          </p:val>
                                        </p:tav>
                                        <p:tav tm="100000">
                                          <p:val>
                                            <p:strVal val="#ppt_x"/>
                                          </p:val>
                                        </p:tav>
                                      </p:tavLst>
                                    </p:anim>
                                    <p:anim calcmode="lin" valueType="num">
                                      <p:cBhvr>
                                        <p:cTn id="1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PTS\Desktop\GADT ĐL7 (KNTTCS, kì 1)\thap-thuong-hai.jpg"/>
          <p:cNvPicPr>
            <a:picLocks noChangeAspect="1" noChangeArrowheads="1"/>
          </p:cNvPicPr>
          <p:nvPr/>
        </p:nvPicPr>
        <p:blipFill>
          <a:blip r:embed="rId2"/>
          <a:srcRect/>
          <a:stretch>
            <a:fillRect/>
          </a:stretch>
        </p:blipFill>
        <p:spPr bwMode="auto">
          <a:xfrm>
            <a:off x="0" y="106880"/>
            <a:ext cx="9144001" cy="49653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2705583" y="4618306"/>
            <a:ext cx="3813958"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Hình 3. ……………………………….</a:t>
            </a:r>
            <a:endParaRPr lang="en-US" sz="1900">
              <a:solidFill>
                <a:srgbClr val="0000FF"/>
              </a:solidFill>
            </a:endParaRPr>
          </a:p>
        </p:txBody>
      </p:sp>
      <p:sp>
        <p:nvSpPr>
          <p:cNvPr id="7" name="Rectangle 6"/>
          <p:cNvSpPr/>
          <p:nvPr/>
        </p:nvSpPr>
        <p:spPr>
          <a:xfrm>
            <a:off x="2705600" y="4608499"/>
            <a:ext cx="3838698"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Hình 3. Tháp Thượng Hải</a:t>
            </a:r>
            <a:endParaRPr lang="en-US" sz="19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ppt_x</p:attrName>
                                        </p:attrNameLst>
                                      </p:cBhvr>
                                      <p:tavLst>
                                        <p:tav tm="0">
                                          <p:val>
                                            <p:strVal val="#ppt_x-.2"/>
                                          </p:val>
                                        </p:tav>
                                        <p:tav tm="100000">
                                          <p:val>
                                            <p:strVal val="#ppt_x"/>
                                          </p:val>
                                        </p:tav>
                                      </p:tavLst>
                                    </p:anim>
                                    <p:anim calcmode="lin" valueType="num">
                                      <p:cBhvr>
                                        <p:cTn id="11"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PTS\Desktop\GADT ĐL7 (KNTTCS, kì 1)\to-chim.jpg"/>
          <p:cNvPicPr>
            <a:picLocks noChangeAspect="1" noChangeArrowheads="1"/>
          </p:cNvPicPr>
          <p:nvPr/>
        </p:nvPicPr>
        <p:blipFill>
          <a:blip r:embed="rId2"/>
          <a:srcRect/>
          <a:stretch>
            <a:fillRect/>
          </a:stretch>
        </p:blipFill>
        <p:spPr bwMode="auto">
          <a:xfrm>
            <a:off x="154374" y="92195"/>
            <a:ext cx="8894622" cy="49522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2206833" y="4594556"/>
            <a:ext cx="3813958"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Hình 4. ……………………………….</a:t>
            </a:r>
            <a:endParaRPr lang="en-US" sz="1900">
              <a:solidFill>
                <a:srgbClr val="0000FF"/>
              </a:solidFill>
            </a:endParaRPr>
          </a:p>
        </p:txBody>
      </p:sp>
      <p:sp>
        <p:nvSpPr>
          <p:cNvPr id="7" name="Rectangle 6"/>
          <p:cNvSpPr/>
          <p:nvPr/>
        </p:nvSpPr>
        <p:spPr>
          <a:xfrm>
            <a:off x="1838658" y="4584771"/>
            <a:ext cx="422959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Hình 4. Sân vận động Tổ chim Bắc Kinh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ppt_x</p:attrName>
                                        </p:attrNameLst>
                                      </p:cBhvr>
                                      <p:tavLst>
                                        <p:tav tm="0">
                                          <p:val>
                                            <p:strVal val="#ppt_x-.2"/>
                                          </p:val>
                                        </p:tav>
                                        <p:tav tm="100000">
                                          <p:val>
                                            <p:strVal val="#ppt_x"/>
                                          </p:val>
                                        </p:tav>
                                      </p:tavLst>
                                    </p:anim>
                                    <p:anim calcmode="lin" valueType="num">
                                      <p:cBhvr>
                                        <p:cTn id="11"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0" y="962"/>
            <a:ext cx="9143985" cy="5142539"/>
          </a:xfrm>
          <a:prstGeom prst="rect">
            <a:avLst/>
          </a:prstGeom>
        </p:spPr>
      </p:pic>
      <mc:AlternateContent xmlns:mc="http://schemas.openxmlformats.org/markup-compatibility/2006">
        <mc:Choice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rId3">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rId4"/>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4"/>
              <a:stretch>
                <a:fillRect/>
              </a:stretch>
            </p:blipFill>
            <p:spPr>
              <a:xfrm>
                <a:off x="194553" y="4597881"/>
                <a:ext cx="2071755" cy="2071756"/>
              </a:xfrm>
              <a:prstGeom prst="rect">
                <a:avLst/>
              </a:prstGeom>
            </p:spPr>
          </p:pic>
        </mc:Fallback>
      </mc:AlternateContent>
      <p:sp>
        <p:nvSpPr>
          <p:cNvPr id="8" name="TextBox 7"/>
          <p:cNvSpPr txBox="1"/>
          <p:nvPr/>
        </p:nvSpPr>
        <p:spPr>
          <a:xfrm>
            <a:off x="712519" y="905805"/>
            <a:ext cx="7612084" cy="2146742"/>
          </a:xfrm>
          <a:prstGeom prst="rect">
            <a:avLst/>
          </a:prstGeom>
          <a:noFill/>
        </p:spPr>
        <p:txBody>
          <a:bodyPr wrap="square" lIns="68580" tIns="34290" rIns="68580" bIns="34290" rtlCol="0">
            <a:spAutoFit/>
          </a:bodyPr>
          <a:lstStyle/>
          <a:p>
            <a:pPr algn="ctr"/>
            <a:r>
              <a:rPr lang="en-US" sz="4500" b="1">
                <a:solidFill>
                  <a:srgbClr val="FFFF00"/>
                </a:solidFill>
                <a:effectLst>
                  <a:outerShdw blurRad="38100" dist="38100" dir="2700000" algn="tl">
                    <a:srgbClr val="000000">
                      <a:alpha val="43137"/>
                    </a:srgbClr>
                  </a:outerShdw>
                </a:effectLst>
              </a:rPr>
              <a:t>Bài 8. Thực hành: </a:t>
            </a:r>
          </a:p>
          <a:p>
            <a:pPr algn="ctr"/>
            <a:r>
              <a:rPr lang="en-US" sz="4500" b="1">
                <a:solidFill>
                  <a:srgbClr val="FFFF00"/>
                </a:solidFill>
                <a:effectLst>
                  <a:outerShdw blurRad="38100" dist="38100" dir="2700000" algn="tl">
                    <a:srgbClr val="000000">
                      <a:alpha val="43137"/>
                    </a:srgbClr>
                  </a:outerShdw>
                </a:effectLst>
              </a:rPr>
              <a:t>Tìm hiểu về các nền kinh tế lớn </a:t>
            </a:r>
          </a:p>
          <a:p>
            <a:pPr algn="ctr"/>
            <a:r>
              <a:rPr lang="en-US" sz="4500" b="1">
                <a:solidFill>
                  <a:srgbClr val="FFFF00"/>
                </a:solidFill>
                <a:effectLst>
                  <a:outerShdw blurRad="38100" dist="38100" dir="2700000" algn="tl">
                    <a:srgbClr val="000000">
                      <a:alpha val="43137"/>
                    </a:srgbClr>
                  </a:outerShdw>
                </a:effectLst>
              </a:rPr>
              <a:t>và kinh tế mới nổi của Châu Á</a:t>
            </a: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838691"/>
          </a:xfrm>
          <a:prstGeom prst="rect">
            <a:avLst/>
          </a:prstGeom>
          <a:noFill/>
        </p:spPr>
        <p:txBody>
          <a:bodyPr wrap="square" lIns="68580" tIns="34290" rIns="68580" bIns="34290" rtlCol="0">
            <a:spAutoFit/>
          </a:bodyPr>
          <a:lstStyle/>
          <a:p>
            <a:pPr algn="ctr"/>
            <a:r>
              <a:rPr lang="en-US" sz="2400" b="1">
                <a:solidFill>
                  <a:srgbClr val="007A37"/>
                </a:solidFill>
                <a:latin typeface="Arial" pitchFamily="34" charset="0"/>
                <a:cs typeface="Arial" pitchFamily="34" charset="0"/>
              </a:rPr>
              <a:t>Bài 8. THỰC HÀNH: TÌM HIỂU VỀ CÁC NỀN KINH TẾ LỚN VÀ KINH TẾ MỚI NỔI CỦA  CHÂU Á</a:t>
            </a:r>
          </a:p>
        </p:txBody>
      </p:sp>
      <p:sp>
        <p:nvSpPr>
          <p:cNvPr id="15" name="Rectangle 14"/>
          <p:cNvSpPr/>
          <p:nvPr/>
        </p:nvSpPr>
        <p:spPr>
          <a:xfrm>
            <a:off x="120573" y="984469"/>
            <a:ext cx="3769302"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1. Chuẩn bị và viết báo cáo</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8703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482B0A3-0800-4B59-B6EB-C5C42CF21490}"/>
              </a:ext>
            </a:extLst>
          </p:cNvPr>
          <p:cNvGrpSpPr/>
          <p:nvPr/>
        </p:nvGrpSpPr>
        <p:grpSpPr>
          <a:xfrm>
            <a:off x="104354" y="2445560"/>
            <a:ext cx="3196988" cy="1562450"/>
            <a:chOff x="-131411" y="950440"/>
            <a:chExt cx="3283776" cy="789648"/>
          </a:xfrm>
        </p:grpSpPr>
        <p:sp>
          <p:nvSpPr>
            <p:cNvPr id="12" name="Arrow: Chevron 6">
              <a:extLst>
                <a:ext uri="{FF2B5EF4-FFF2-40B4-BE49-F238E27FC236}">
                  <a16:creationId xmlns:a16="http://schemas.microsoft.com/office/drawing/2014/main" id="{0EEDB0D5-1FC7-4E17-B3A5-3BD8B3EFAAB3}"/>
                </a:ext>
              </a:extLst>
            </p:cNvPr>
            <p:cNvSpPr/>
            <p:nvPr/>
          </p:nvSpPr>
          <p:spPr>
            <a:xfrm>
              <a:off x="-131411" y="950440"/>
              <a:ext cx="3283776" cy="789648"/>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9E6843D4-AA2C-4709-AE88-85CA82A66FD6}"/>
                </a:ext>
              </a:extLst>
            </p:cNvPr>
            <p:cNvSpPr txBox="1"/>
            <p:nvPr/>
          </p:nvSpPr>
          <p:spPr>
            <a:xfrm>
              <a:off x="121891" y="1052990"/>
              <a:ext cx="2859753" cy="6080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a:r>
                <a:rPr lang="en-US" sz="2400" b="1" dirty="0">
                  <a:solidFill>
                    <a:schemeClr val="bg1"/>
                  </a:solidFill>
                  <a:cs typeface="Times New Roman" pitchFamily="18" charset="0"/>
                </a:rPr>
                <a:t>Xây dựng </a:t>
              </a:r>
            </a:p>
            <a:p>
              <a:pPr lvl="0" algn="ctr"/>
              <a:r>
                <a:rPr lang="en-US" sz="2400" b="1">
                  <a:solidFill>
                    <a:schemeClr val="bg1"/>
                  </a:solidFill>
                  <a:cs typeface="Times New Roman" pitchFamily="18" charset="0"/>
                </a:rPr>
                <a:t>ý tưởng</a:t>
              </a:r>
              <a:endParaRPr lang="en-US" sz="2400" b="1" dirty="0">
                <a:solidFill>
                  <a:schemeClr val="bg1"/>
                </a:solidFill>
                <a:effectLst>
                  <a:outerShdw blurRad="38100" dist="38100" dir="2700000" algn="tl">
                    <a:srgbClr val="000000">
                      <a:alpha val="43137"/>
                    </a:srgbClr>
                  </a:outerShdw>
                </a:effectLst>
                <a:ea typeface="Open Sans" panose="020B0606030504020204" pitchFamily="34" charset="0"/>
                <a:cs typeface="Times New Roman" pitchFamily="18" charset="0"/>
              </a:endParaRPr>
            </a:p>
          </p:txBody>
        </p:sp>
      </p:grpSp>
      <p:grpSp>
        <p:nvGrpSpPr>
          <p:cNvPr id="16" name="Group 15">
            <a:extLst>
              <a:ext uri="{FF2B5EF4-FFF2-40B4-BE49-F238E27FC236}">
                <a16:creationId xmlns:a16="http://schemas.microsoft.com/office/drawing/2014/main" id="{17330082-494D-4E17-82DD-0BFA198B6FF4}"/>
              </a:ext>
            </a:extLst>
          </p:cNvPr>
          <p:cNvGrpSpPr/>
          <p:nvPr/>
        </p:nvGrpSpPr>
        <p:grpSpPr>
          <a:xfrm>
            <a:off x="2616157" y="2409450"/>
            <a:ext cx="3472170" cy="1596788"/>
            <a:chOff x="-3769016" y="-420534"/>
            <a:chExt cx="11013807" cy="1351391"/>
          </a:xfrm>
          <a:solidFill>
            <a:schemeClr val="accent6">
              <a:lumMod val="75000"/>
            </a:schemeClr>
          </a:solidFill>
        </p:grpSpPr>
        <p:sp>
          <p:nvSpPr>
            <p:cNvPr id="19" name="Arrow: Chevron 9">
              <a:extLst>
                <a:ext uri="{FF2B5EF4-FFF2-40B4-BE49-F238E27FC236}">
                  <a16:creationId xmlns:a16="http://schemas.microsoft.com/office/drawing/2014/main" id="{D24C22B0-E36A-4E95-BCA0-33E87BD32020}"/>
                </a:ext>
              </a:extLst>
            </p:cNvPr>
            <p:cNvSpPr/>
            <p:nvPr/>
          </p:nvSpPr>
          <p:spPr>
            <a:xfrm>
              <a:off x="-3769016" y="-382653"/>
              <a:ext cx="11013807" cy="1313510"/>
            </a:xfrm>
            <a:prstGeom prst="chevron">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F4064A6F-0039-4956-8D4D-DE78EC58F005}"/>
                </a:ext>
              </a:extLst>
            </p:cNvPr>
            <p:cNvSpPr txBox="1"/>
            <p:nvPr/>
          </p:nvSpPr>
          <p:spPr>
            <a:xfrm>
              <a:off x="-2613864" y="-420534"/>
              <a:ext cx="9023253" cy="13135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a:r>
                <a:rPr lang="en-US" sz="2400" b="1" dirty="0">
                  <a:solidFill>
                    <a:schemeClr val="bg1"/>
                  </a:solidFill>
                  <a:cs typeface="Times New Roman" pitchFamily="18" charset="0"/>
                </a:rPr>
                <a:t>Lựa </a:t>
              </a:r>
              <a:r>
                <a:rPr lang="en-US" sz="2400" b="1">
                  <a:solidFill>
                    <a:schemeClr val="bg1"/>
                  </a:solidFill>
                  <a:cs typeface="Times New Roman" pitchFamily="18" charset="0"/>
                </a:rPr>
                <a:t>chọn </a:t>
              </a:r>
            </a:p>
            <a:p>
              <a:pPr lvl="0" algn="ctr"/>
              <a:r>
                <a:rPr lang="en-US" sz="2400" b="1">
                  <a:solidFill>
                    <a:schemeClr val="bg1"/>
                  </a:solidFill>
                  <a:cs typeface="Times New Roman" pitchFamily="18" charset="0"/>
                </a:rPr>
                <a:t>quốc gia</a:t>
              </a:r>
              <a:endParaRPr lang="en-US" sz="2400" b="1" dirty="0">
                <a:solidFill>
                  <a:schemeClr val="bg1"/>
                </a:solidFill>
                <a:effectLst>
                  <a:outerShdw blurRad="38100" dist="38100" dir="2700000" algn="tl">
                    <a:srgbClr val="000000">
                      <a:alpha val="43137"/>
                    </a:srgbClr>
                  </a:outerShdw>
                </a:effectLst>
                <a:ea typeface="Open Sans" panose="020B0606030504020204" pitchFamily="34" charset="0"/>
                <a:cs typeface="Times New Roman" pitchFamily="18" charset="0"/>
              </a:endParaRPr>
            </a:p>
          </p:txBody>
        </p:sp>
      </p:grpSp>
      <p:sp>
        <p:nvSpPr>
          <p:cNvPr id="21" name="Arrow: Chevron 17">
            <a:extLst>
              <a:ext uri="{FF2B5EF4-FFF2-40B4-BE49-F238E27FC236}">
                <a16:creationId xmlns:a16="http://schemas.microsoft.com/office/drawing/2014/main" id="{1A16BA83-AC1D-40C5-9F7A-4127525DCBAE}"/>
              </a:ext>
            </a:extLst>
          </p:cNvPr>
          <p:cNvSpPr/>
          <p:nvPr/>
        </p:nvSpPr>
        <p:spPr>
          <a:xfrm>
            <a:off x="5380445" y="2450392"/>
            <a:ext cx="3419171" cy="1555845"/>
          </a:xfrm>
          <a:prstGeom prst="chevron">
            <a:avLst/>
          </a:pr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endParaRPr lang="en-US" sz="2400" b="1" dirty="0">
              <a:cs typeface="Times New Roman" pitchFamily="18" charset="0"/>
            </a:endParaRPr>
          </a:p>
          <a:p>
            <a:pPr algn="ctr"/>
            <a:r>
              <a:rPr lang="en-US" sz="2400" b="1" dirty="0">
                <a:cs typeface="Times New Roman" pitchFamily="18" charset="0"/>
              </a:rPr>
              <a:t>Lập kế hoạch thực hiện</a:t>
            </a:r>
          </a:p>
        </p:txBody>
      </p:sp>
      <p:sp>
        <p:nvSpPr>
          <p:cNvPr id="22" name="TextBox 21">
            <a:extLst>
              <a:ext uri="{FF2B5EF4-FFF2-40B4-BE49-F238E27FC236}">
                <a16:creationId xmlns:a16="http://schemas.microsoft.com/office/drawing/2014/main" id="{9C291AFB-6405-4624-9221-555C2E454F09}"/>
              </a:ext>
            </a:extLst>
          </p:cNvPr>
          <p:cNvSpPr txBox="1"/>
          <p:nvPr/>
        </p:nvSpPr>
        <p:spPr>
          <a:xfrm>
            <a:off x="201126" y="1490282"/>
            <a:ext cx="8657865" cy="669414"/>
          </a:xfrm>
          <a:prstGeom prst="rect">
            <a:avLst/>
          </a:prstGeom>
          <a:solidFill>
            <a:srgbClr val="FFFF00"/>
          </a:solidFill>
          <a:ln>
            <a:solidFill>
              <a:srgbClr val="0000FF"/>
            </a:solidFill>
          </a:ln>
        </p:spPr>
        <p:txBody>
          <a:bodyPr wrap="square" rtlCol="0">
            <a:spAutoFit/>
          </a:bodyPr>
          <a:lstStyle/>
          <a:p>
            <a:pPr algn="just">
              <a:lnSpc>
                <a:spcPct val="150000"/>
              </a:lnSpc>
            </a:pPr>
            <a:r>
              <a:rPr lang="en-US" sz="2500" b="1" i="1" dirty="0">
                <a:solidFill>
                  <a:srgbClr val="002060"/>
                </a:solidFill>
                <a:cs typeface="Times New Roman" pitchFamily="18" charset="0"/>
              </a:rPr>
              <a:t>GV chia lớp thành 4 - </a:t>
            </a:r>
            <a:r>
              <a:rPr lang="en-US" sz="2500" b="1" i="1">
                <a:solidFill>
                  <a:srgbClr val="002060"/>
                </a:solidFill>
                <a:cs typeface="Times New Roman" pitchFamily="18" charset="0"/>
              </a:rPr>
              <a:t>6 nhóm, nêu các </a:t>
            </a:r>
            <a:r>
              <a:rPr lang="en-US" sz="2500" b="1" i="1" dirty="0">
                <a:solidFill>
                  <a:srgbClr val="002060"/>
                </a:solidFill>
                <a:cs typeface="Times New Roman" pitchFamily="18" charset="0"/>
              </a:rPr>
              <a:t>bước thực hiện nhiệm vụ:</a:t>
            </a:r>
          </a:p>
        </p:txBody>
      </p:sp>
      <p:sp>
        <p:nvSpPr>
          <p:cNvPr id="23" name="TextBox 22"/>
          <p:cNvSpPr txBox="1"/>
          <p:nvPr/>
        </p:nvSpPr>
        <p:spPr>
          <a:xfrm>
            <a:off x="493279" y="4117762"/>
            <a:ext cx="1378424" cy="461665"/>
          </a:xfrm>
          <a:prstGeom prst="rect">
            <a:avLst/>
          </a:prstGeom>
          <a:solidFill>
            <a:srgbClr val="FFFF00"/>
          </a:solidFill>
          <a:ln>
            <a:solidFill>
              <a:srgbClr val="0000FF"/>
            </a:solidFill>
          </a:ln>
        </p:spPr>
        <p:txBody>
          <a:bodyPr wrap="square" rtlCol="0">
            <a:spAutoFit/>
          </a:bodyPr>
          <a:lstStyle/>
          <a:p>
            <a:pPr algn="ctr"/>
            <a:r>
              <a:rPr lang="en-US" sz="2400" b="1" dirty="0">
                <a:solidFill>
                  <a:srgbClr val="0000FF"/>
                </a:solidFill>
                <a:cs typeface="Times New Roman" pitchFamily="18" charset="0"/>
              </a:rPr>
              <a:t>Bước 1</a:t>
            </a:r>
          </a:p>
        </p:txBody>
      </p:sp>
      <p:sp>
        <p:nvSpPr>
          <p:cNvPr id="24" name="TextBox 23"/>
          <p:cNvSpPr txBox="1"/>
          <p:nvPr/>
        </p:nvSpPr>
        <p:spPr>
          <a:xfrm>
            <a:off x="3313950" y="4131410"/>
            <a:ext cx="1378424" cy="461665"/>
          </a:xfrm>
          <a:prstGeom prst="rect">
            <a:avLst/>
          </a:prstGeom>
          <a:solidFill>
            <a:srgbClr val="FFFF00"/>
          </a:solidFill>
          <a:ln>
            <a:solidFill>
              <a:srgbClr val="0000FF"/>
            </a:solidFill>
          </a:ln>
        </p:spPr>
        <p:txBody>
          <a:bodyPr wrap="square" rtlCol="0">
            <a:spAutoFit/>
          </a:bodyPr>
          <a:lstStyle/>
          <a:p>
            <a:pPr algn="ctr"/>
            <a:r>
              <a:rPr lang="en-US" sz="2400" b="1" dirty="0">
                <a:solidFill>
                  <a:srgbClr val="0000FF"/>
                </a:solidFill>
                <a:cs typeface="Times New Roman" pitchFamily="18" charset="0"/>
              </a:rPr>
              <a:t>Bước 2</a:t>
            </a:r>
          </a:p>
        </p:txBody>
      </p:sp>
      <p:sp>
        <p:nvSpPr>
          <p:cNvPr id="25" name="TextBox 24"/>
          <p:cNvSpPr txBox="1"/>
          <p:nvPr/>
        </p:nvSpPr>
        <p:spPr>
          <a:xfrm>
            <a:off x="6307803" y="4127549"/>
            <a:ext cx="1378424" cy="461665"/>
          </a:xfrm>
          <a:prstGeom prst="rect">
            <a:avLst/>
          </a:prstGeom>
          <a:solidFill>
            <a:srgbClr val="FFFF00"/>
          </a:solidFill>
          <a:ln>
            <a:solidFill>
              <a:srgbClr val="0000FF"/>
            </a:solidFill>
          </a:ln>
        </p:spPr>
        <p:txBody>
          <a:bodyPr wrap="square" rtlCol="0">
            <a:spAutoFit/>
          </a:bodyPr>
          <a:lstStyle/>
          <a:p>
            <a:pPr algn="ctr"/>
            <a:r>
              <a:rPr lang="en-US" sz="2400" b="1" dirty="0">
                <a:solidFill>
                  <a:srgbClr val="0000FF"/>
                </a:solidFill>
                <a:cs typeface="Times New Roman" pitchFamily="18" charset="0"/>
              </a:rPr>
              <a:t>Bước 3</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ppt_x</p:attrName>
                                        </p:attrNameLst>
                                      </p:cBhvr>
                                      <p:tavLst>
                                        <p:tav tm="0">
                                          <p:val>
                                            <p:strVal val="#ppt_x-.2"/>
                                          </p:val>
                                        </p:tav>
                                        <p:tav tm="100000">
                                          <p:val>
                                            <p:strVal val="#ppt_x"/>
                                          </p:val>
                                        </p:tav>
                                      </p:tavLst>
                                    </p:anim>
                                    <p:anim calcmode="lin" valueType="num">
                                      <p:cBhvr>
                                        <p:cTn id="35"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9"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ppt_x</p:attrName>
                                        </p:attrNameLst>
                                      </p:cBhvr>
                                      <p:tavLst>
                                        <p:tav tm="0">
                                          <p:val>
                                            <p:strVal val="#ppt_x-.2"/>
                                          </p:val>
                                        </p:tav>
                                        <p:tav tm="100000">
                                          <p:val>
                                            <p:strVal val="#ppt_x"/>
                                          </p:val>
                                        </p:tav>
                                      </p:tavLst>
                                    </p:anim>
                                    <p:anim calcmode="lin" valueType="num">
                                      <p:cBhvr>
                                        <p:cTn id="45"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6" dur="10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par>
                                <p:cTn id="52" presetID="29"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1000" fill="hold"/>
                                        <p:tgtEl>
                                          <p:spTgt spid="25"/>
                                        </p:tgtEl>
                                        <p:attrNameLst>
                                          <p:attrName>ppt_x</p:attrName>
                                        </p:attrNameLst>
                                      </p:cBhvr>
                                      <p:tavLst>
                                        <p:tav tm="0">
                                          <p:val>
                                            <p:strVal val="#ppt_x-.2"/>
                                          </p:val>
                                        </p:tav>
                                        <p:tav tm="100000">
                                          <p:val>
                                            <p:strVal val="#ppt_x"/>
                                          </p:val>
                                        </p:tav>
                                      </p:tavLst>
                                    </p:anim>
                                    <p:anim calcmode="lin" valueType="num">
                                      <p:cBhvr>
                                        <p:cTn id="55"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5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838691"/>
          </a:xfrm>
          <a:prstGeom prst="rect">
            <a:avLst/>
          </a:prstGeom>
          <a:noFill/>
        </p:spPr>
        <p:txBody>
          <a:bodyPr wrap="square" lIns="68580" tIns="34290" rIns="68580" bIns="34290" rtlCol="0">
            <a:spAutoFit/>
          </a:bodyPr>
          <a:lstStyle/>
          <a:p>
            <a:pPr algn="ctr"/>
            <a:r>
              <a:rPr lang="en-US" sz="2400" b="1">
                <a:solidFill>
                  <a:srgbClr val="007A37"/>
                </a:solidFill>
                <a:latin typeface="Arial" pitchFamily="34" charset="0"/>
                <a:cs typeface="Arial" pitchFamily="34" charset="0"/>
              </a:rPr>
              <a:t>Bài 8. THỰC HÀNH: TÌM HIỂU VỀ CÁC NỀN KINH TẾ LỚN VÀ KINH TẾ MỚI NỔI CỦA  CHÂU Á</a:t>
            </a:r>
          </a:p>
        </p:txBody>
      </p:sp>
      <p:sp>
        <p:nvSpPr>
          <p:cNvPr id="15" name="Rectangle 14"/>
          <p:cNvSpPr/>
          <p:nvPr/>
        </p:nvSpPr>
        <p:spPr>
          <a:xfrm>
            <a:off x="120573" y="889469"/>
            <a:ext cx="3769302"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1. Chuẩn bị và viết báo cáo</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8703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096FD8-CA0E-400C-ACBC-D395E866DFC7}"/>
              </a:ext>
            </a:extLst>
          </p:cNvPr>
          <p:cNvSpPr txBox="1"/>
          <p:nvPr/>
        </p:nvSpPr>
        <p:spPr>
          <a:xfrm>
            <a:off x="201883" y="1654579"/>
            <a:ext cx="3657598" cy="2031325"/>
          </a:xfrm>
          <a:prstGeom prst="rect">
            <a:avLst/>
          </a:prstGeom>
          <a:solidFill>
            <a:srgbClr val="FFC000"/>
          </a:solidFill>
          <a:ln>
            <a:solidFill>
              <a:srgbClr val="0000FF"/>
            </a:solidFill>
          </a:ln>
        </p:spPr>
        <p:txBody>
          <a:bodyPr wrap="square" rtlCol="0">
            <a:spAutoFit/>
          </a:bodyPr>
          <a:lstStyle/>
          <a:p>
            <a:pPr algn="just">
              <a:lnSpc>
                <a:spcPct val="150000"/>
              </a:lnSpc>
            </a:pPr>
            <a:r>
              <a:rPr lang="en-US" sz="2800" b="1" dirty="0">
                <a:solidFill>
                  <a:srgbClr val="002060"/>
                </a:solidFill>
                <a:cs typeface="Arial" pitchFamily="34" charset="0"/>
              </a:rPr>
              <a:t>Chọn chủ đề tìm </a:t>
            </a:r>
            <a:r>
              <a:rPr lang="en-US" sz="2800" b="1">
                <a:solidFill>
                  <a:srgbClr val="002060"/>
                </a:solidFill>
                <a:cs typeface="Arial" pitchFamily="34" charset="0"/>
              </a:rPr>
              <a:t>hiểu và viết báo cáo về nền kinh tế Trung Quốc</a:t>
            </a:r>
            <a:endParaRPr lang="en-US" sz="2800" b="1" dirty="0">
              <a:solidFill>
                <a:srgbClr val="002060"/>
              </a:solidFill>
              <a:cs typeface="Arial" pitchFamily="34" charset="0"/>
            </a:endParaRPr>
          </a:p>
        </p:txBody>
      </p:sp>
      <p:pic>
        <p:nvPicPr>
          <p:cNvPr id="2050" name="Picture 2" descr="C:\Users\PTS\Desktop\Lưu văn bản\Ban do kinh te chung Trung Quoc  bai 10 tiet 2 .jpg"/>
          <p:cNvPicPr>
            <a:picLocks noChangeAspect="1" noChangeArrowheads="1"/>
          </p:cNvPicPr>
          <p:nvPr/>
        </p:nvPicPr>
        <p:blipFill>
          <a:blip r:embed="rId3"/>
          <a:srcRect/>
          <a:stretch>
            <a:fillRect/>
          </a:stretch>
        </p:blipFill>
        <p:spPr bwMode="auto">
          <a:xfrm>
            <a:off x="4033246" y="1413164"/>
            <a:ext cx="5050910" cy="3661161"/>
          </a:xfrm>
          <a:prstGeom prst="rect">
            <a:avLst/>
          </a:prstGeom>
          <a:noFill/>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par>
                                <p:cTn id="10" presetID="29"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ppt_x</p:attrName>
                                        </p:attrNameLst>
                                      </p:cBhvr>
                                      <p:tavLst>
                                        <p:tav tm="0">
                                          <p:val>
                                            <p:strVal val="#ppt_x-.2"/>
                                          </p:val>
                                        </p:tav>
                                        <p:tav tm="100000">
                                          <p:val>
                                            <p:strVal val="#ppt_x"/>
                                          </p:val>
                                        </p:tav>
                                      </p:tavLst>
                                    </p:anim>
                                    <p:anim calcmode="lin" valueType="num">
                                      <p:cBhvr>
                                        <p:cTn id="13"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838691"/>
          </a:xfrm>
          <a:prstGeom prst="rect">
            <a:avLst/>
          </a:prstGeom>
          <a:noFill/>
        </p:spPr>
        <p:txBody>
          <a:bodyPr wrap="square" lIns="68580" tIns="34290" rIns="68580" bIns="34290" rtlCol="0">
            <a:spAutoFit/>
          </a:bodyPr>
          <a:lstStyle/>
          <a:p>
            <a:pPr algn="ctr"/>
            <a:r>
              <a:rPr lang="en-US" sz="2400" b="1">
                <a:solidFill>
                  <a:srgbClr val="007A37"/>
                </a:solidFill>
                <a:latin typeface="Arial" pitchFamily="34" charset="0"/>
                <a:cs typeface="Arial" pitchFamily="34" charset="0"/>
              </a:rPr>
              <a:t>Bài 8. THỰC HÀNH: TÌM HIỂU VỀ CÁC NỀN KINH TẾ LỚN VÀ KINH TẾ MỚI NỔI CỦA  CHÂU Á</a:t>
            </a:r>
          </a:p>
        </p:txBody>
      </p:sp>
      <p:sp>
        <p:nvSpPr>
          <p:cNvPr id="15" name="Rectangle 14"/>
          <p:cNvSpPr/>
          <p:nvPr/>
        </p:nvSpPr>
        <p:spPr>
          <a:xfrm>
            <a:off x="120573" y="889469"/>
            <a:ext cx="4820872"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Xác định nhiệm vụ viết báo cáo</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8703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482B0A3-0800-4B59-B6EB-C5C42CF21490}"/>
              </a:ext>
            </a:extLst>
          </p:cNvPr>
          <p:cNvGrpSpPr/>
          <p:nvPr/>
        </p:nvGrpSpPr>
        <p:grpSpPr>
          <a:xfrm>
            <a:off x="124047" y="1410727"/>
            <a:ext cx="3998917" cy="1320598"/>
            <a:chOff x="-131411" y="950440"/>
            <a:chExt cx="3283776" cy="789648"/>
          </a:xfrm>
        </p:grpSpPr>
        <p:sp>
          <p:nvSpPr>
            <p:cNvPr id="10" name="Arrow: Chevron 6">
              <a:extLst>
                <a:ext uri="{FF2B5EF4-FFF2-40B4-BE49-F238E27FC236}">
                  <a16:creationId xmlns:a16="http://schemas.microsoft.com/office/drawing/2014/main" id="{0EEDB0D5-1FC7-4E17-B3A5-3BD8B3EFAAB3}"/>
                </a:ext>
              </a:extLst>
            </p:cNvPr>
            <p:cNvSpPr/>
            <p:nvPr/>
          </p:nvSpPr>
          <p:spPr>
            <a:xfrm>
              <a:off x="-131411" y="950440"/>
              <a:ext cx="3283776" cy="789648"/>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Arrow: Chevron 4">
              <a:extLst>
                <a:ext uri="{FF2B5EF4-FFF2-40B4-BE49-F238E27FC236}">
                  <a16:creationId xmlns:a16="http://schemas.microsoft.com/office/drawing/2014/main" id="{9E6843D4-AA2C-4709-AE88-85CA82A66FD6}"/>
                </a:ext>
              </a:extLst>
            </p:cNvPr>
            <p:cNvSpPr txBox="1"/>
            <p:nvPr/>
          </p:nvSpPr>
          <p:spPr>
            <a:xfrm>
              <a:off x="121891" y="1052990"/>
              <a:ext cx="2648333" cy="6080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algn="just">
                <a:lnSpc>
                  <a:spcPct val="150000"/>
                </a:lnSpc>
              </a:pPr>
              <a:r>
                <a:rPr lang="en-US" sz="2300" b="1" dirty="0">
                  <a:solidFill>
                    <a:srgbClr val="FFFF00"/>
                  </a:solidFill>
                  <a:latin typeface="Arial" pitchFamily="34" charset="0"/>
                  <a:cs typeface="Arial" pitchFamily="34" charset="0"/>
                </a:rPr>
                <a:t>Tổng hợp thông tin, tài liệu thu </a:t>
              </a:r>
              <a:r>
                <a:rPr lang="en-US" sz="2300" b="1">
                  <a:solidFill>
                    <a:srgbClr val="FFFF00"/>
                  </a:solidFill>
                  <a:latin typeface="Arial" pitchFamily="34" charset="0"/>
                  <a:cs typeface="Arial" pitchFamily="34" charset="0"/>
                </a:rPr>
                <a:t>thập được</a:t>
              </a:r>
              <a:endParaRPr lang="en-US" sz="2300" b="1" dirty="0">
                <a:solidFill>
                  <a:srgbClr val="FFFF00"/>
                </a:solidFill>
                <a:latin typeface="Arial" pitchFamily="34" charset="0"/>
                <a:cs typeface="Arial" pitchFamily="34" charset="0"/>
              </a:endParaRPr>
            </a:p>
          </p:txBody>
        </p:sp>
      </p:grpSp>
      <p:sp>
        <p:nvSpPr>
          <p:cNvPr id="12" name="Arrow: Chevron 9">
            <a:extLst>
              <a:ext uri="{FF2B5EF4-FFF2-40B4-BE49-F238E27FC236}">
                <a16:creationId xmlns:a16="http://schemas.microsoft.com/office/drawing/2014/main" id="{D24C22B0-E36A-4E95-BCA0-33E87BD32020}"/>
              </a:ext>
            </a:extLst>
          </p:cNvPr>
          <p:cNvSpPr/>
          <p:nvPr/>
        </p:nvSpPr>
        <p:spPr>
          <a:xfrm>
            <a:off x="4534116" y="1476771"/>
            <a:ext cx="4265499" cy="1313929"/>
          </a:xfrm>
          <a:prstGeom prst="chevron">
            <a:avLst/>
          </a:prstGeom>
          <a:solidFill>
            <a:srgbClr val="0000F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just">
              <a:lnSpc>
                <a:spcPct val="150000"/>
              </a:lnSpc>
            </a:pPr>
            <a:r>
              <a:rPr lang="en-US" sz="2300" b="1">
                <a:solidFill>
                  <a:srgbClr val="FFFF00"/>
                </a:solidFill>
                <a:latin typeface="Arial" pitchFamily="34" charset="0"/>
                <a:cs typeface="Arial" pitchFamily="34" charset="0"/>
              </a:rPr>
              <a:t>Viết </a:t>
            </a:r>
            <a:r>
              <a:rPr lang="en-US" sz="2300" b="1" dirty="0">
                <a:solidFill>
                  <a:srgbClr val="FFFF00"/>
                </a:solidFill>
                <a:latin typeface="Arial" pitchFamily="34" charset="0"/>
                <a:cs typeface="Arial" pitchFamily="34" charset="0"/>
              </a:rPr>
              <a:t>báo cáo theo chủ </a:t>
            </a:r>
            <a:r>
              <a:rPr lang="vi-VN" sz="2300" b="1" dirty="0">
                <a:solidFill>
                  <a:srgbClr val="FFFF00"/>
                </a:solidFill>
                <a:latin typeface="Arial" pitchFamily="34" charset="0"/>
                <a:cs typeface="Arial" pitchFamily="34" charset="0"/>
              </a:rPr>
              <a:t>đề</a:t>
            </a:r>
            <a:r>
              <a:rPr lang="en-US" sz="2300" b="1" dirty="0">
                <a:solidFill>
                  <a:srgbClr val="FFFF00"/>
                </a:solidFill>
                <a:latin typeface="Arial" pitchFamily="34" charset="0"/>
                <a:cs typeface="Arial" pitchFamily="34" charset="0"/>
              </a:rPr>
              <a:t> </a:t>
            </a:r>
            <a:r>
              <a:rPr lang="vi-VN" sz="2300" b="1" dirty="0">
                <a:solidFill>
                  <a:srgbClr val="FFFF00"/>
                </a:solidFill>
                <a:latin typeface="Arial" pitchFamily="34" charset="0"/>
                <a:cs typeface="Arial" pitchFamily="34" charset="0"/>
              </a:rPr>
              <a:t>đã</a:t>
            </a:r>
            <a:r>
              <a:rPr lang="en-US" sz="2300" b="1" dirty="0">
                <a:solidFill>
                  <a:srgbClr val="FFFF00"/>
                </a:solidFill>
                <a:latin typeface="Arial" pitchFamily="34" charset="0"/>
                <a:cs typeface="Arial" pitchFamily="34" charset="0"/>
              </a:rPr>
              <a:t> l</a:t>
            </a:r>
            <a:r>
              <a:rPr lang="vi-VN" sz="2300" b="1" dirty="0">
                <a:solidFill>
                  <a:srgbClr val="FFFF00"/>
                </a:solidFill>
                <a:latin typeface="Arial" pitchFamily="34" charset="0"/>
                <a:cs typeface="Arial" pitchFamily="34" charset="0"/>
              </a:rPr>
              <a:t>ựa</a:t>
            </a:r>
            <a:r>
              <a:rPr lang="en-US" sz="2300" b="1" dirty="0">
                <a:solidFill>
                  <a:srgbClr val="FFFF00"/>
                </a:solidFill>
                <a:latin typeface="Arial" pitchFamily="34" charset="0"/>
                <a:cs typeface="Arial" pitchFamily="34" charset="0"/>
              </a:rPr>
              <a:t> chọn</a:t>
            </a:r>
          </a:p>
        </p:txBody>
      </p:sp>
      <p:sp>
        <p:nvSpPr>
          <p:cNvPr id="14" name="Arrow: Chevron 17">
            <a:extLst>
              <a:ext uri="{FF2B5EF4-FFF2-40B4-BE49-F238E27FC236}">
                <a16:creationId xmlns:a16="http://schemas.microsoft.com/office/drawing/2014/main" id="{1A16BA83-AC1D-40C5-9F7A-4127525DCBAE}"/>
              </a:ext>
            </a:extLst>
          </p:cNvPr>
          <p:cNvSpPr/>
          <p:nvPr/>
        </p:nvSpPr>
        <p:spPr>
          <a:xfrm>
            <a:off x="2361883" y="3495972"/>
            <a:ext cx="4299906" cy="1277909"/>
          </a:xfrm>
          <a:prstGeom prst="chevron">
            <a:avLst/>
          </a:pr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nSpc>
                <a:spcPct val="150000"/>
              </a:lnSpc>
            </a:pPr>
            <a:r>
              <a:rPr lang="en-US" sz="2300" b="1">
                <a:solidFill>
                  <a:srgbClr val="FFFF00"/>
                </a:solidFill>
                <a:latin typeface="Arial" pitchFamily="34" charset="0"/>
                <a:cs typeface="Arial" pitchFamily="34" charset="0"/>
              </a:rPr>
              <a:t>Thu thập và </a:t>
            </a:r>
            <a:r>
              <a:rPr lang="en-US" sz="2300" b="1" dirty="0">
                <a:solidFill>
                  <a:srgbClr val="FFFF00"/>
                </a:solidFill>
                <a:latin typeface="Arial" pitchFamily="34" charset="0"/>
                <a:cs typeface="Arial" pitchFamily="34" charset="0"/>
              </a:rPr>
              <a:t>x</a:t>
            </a:r>
            <a:r>
              <a:rPr lang="vi-VN" sz="2300" b="1" dirty="0">
                <a:solidFill>
                  <a:srgbClr val="FFFF00"/>
                </a:solidFill>
                <a:latin typeface="Arial" pitchFamily="34" charset="0"/>
                <a:cs typeface="Arial" pitchFamily="34" charset="0"/>
              </a:rPr>
              <a:t>ử</a:t>
            </a:r>
            <a:r>
              <a:rPr lang="en-US" sz="2300" b="1" dirty="0">
                <a:solidFill>
                  <a:srgbClr val="FFFF00"/>
                </a:solidFill>
                <a:latin typeface="Arial" pitchFamily="34" charset="0"/>
                <a:cs typeface="Arial" pitchFamily="34" charset="0"/>
              </a:rPr>
              <a:t> lí số liệu</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3075</TotalTime>
  <Words>922</Words>
  <Application>Microsoft Office PowerPoint</Application>
  <PresentationFormat>On-screen Show (16:9)</PresentationFormat>
  <Paragraphs>126</Paragraphs>
  <Slides>20</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Arial</vt:lpstr>
      <vt:lpstr>Wingdings</vt:lpstr>
      <vt:lpstr>Tahoma</vt:lpstr>
      <vt:lpstr>Impact MT Std</vt:lpstr>
      <vt:lpstr>Calibri</vt:lpstr>
      <vt:lpstr>Times New Roman</vt:lpstr>
      <vt:lpstr>#9Slide03 HelveBold</vt:lpstr>
      <vt:lpstr>Calibri Light</vt:lpstr>
      <vt:lpstr>3_Office Theme</vt:lpstr>
      <vt:lpstr>1_Office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Hồ Thị Thanh Tâm</cp:lastModifiedBy>
  <cp:revision>312</cp:revision>
  <dcterms:created xsi:type="dcterms:W3CDTF">2020-08-12T07:11:41Z</dcterms:created>
  <dcterms:modified xsi:type="dcterms:W3CDTF">2022-07-30T02:24:39Z</dcterms:modified>
</cp:coreProperties>
</file>