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8" r:id="rId2"/>
    <p:sldId id="299" r:id="rId3"/>
    <p:sldId id="300" r:id="rId4"/>
    <p:sldId id="265" r:id="rId5"/>
    <p:sldId id="305" r:id="rId6"/>
    <p:sldId id="275" r:id="rId7"/>
    <p:sldId id="304" r:id="rId8"/>
    <p:sldId id="306" r:id="rId9"/>
    <p:sldId id="280" r:id="rId10"/>
    <p:sldId id="277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3D4B-76F0-4A84-B7B8-A629C12B4FE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0633-06A7-4692-A5B9-5505C60F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99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66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24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098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03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4372"/>
            <a:ext cx="12192000" cy="38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718945" y="343726"/>
            <a:ext cx="333464" cy="343213"/>
            <a:chOff x="1827622" y="1343919"/>
            <a:chExt cx="2304000" cy="2304000"/>
          </a:xfrm>
          <a:solidFill>
            <a:schemeClr val="accent1"/>
          </a:solidFill>
        </p:grpSpPr>
        <p:sp>
          <p:nvSpPr>
            <p:cNvPr id="7" name="椭圆 6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pFill/>
            <a:ln w="12700">
              <a:noFill/>
            </a:ln>
            <a:effectLst>
              <a:outerShdw blurRad="152400" dist="127000" dir="7800000" sx="85000" sy="85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58" b="1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58" b="1">
                <a:solidFill>
                  <a:prstClr val="white"/>
                </a:solidFill>
              </a:endParaRPr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738254" y="795185"/>
            <a:ext cx="106970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504" y="256489"/>
            <a:ext cx="1127502" cy="10773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1" y="5859516"/>
            <a:ext cx="1275407" cy="9984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631" y="4580043"/>
            <a:ext cx="3088280" cy="30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0F0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N%E1%BB%8F_li%C3%AAn_ch%C3%A2u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i.wikipedia.org/wiki/C%E1%BB%95_Loa" TargetMode="External"/><Relationship Id="rId4" Type="http://schemas.openxmlformats.org/officeDocument/2006/relationships/hyperlink" Target="https://vi.wikipedia.org/wiki/An_D%C6%B0%C6%A1ng_V%C6%B0%C6%A1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39516" y="188640"/>
            <a:ext cx="9582908" cy="619268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C000"/>
                </a:solidFill>
              </a:rPr>
              <a:t>        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4343" y="1590201"/>
            <a:ext cx="175400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spc="5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Fato" pitchFamily="2" charset="0"/>
                <a:cs typeface="Times New Roman" panose="02020603050405020304" pitchFamily="18" charset="0"/>
              </a:rPr>
              <a:t>BAØI </a:t>
            </a:r>
            <a:r>
              <a:rPr lang="en-US" sz="4000" spc="5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Fato" pitchFamily="2" charset="0"/>
                <a:cs typeface="Times New Roman" panose="02020603050405020304" pitchFamily="18" charset="0"/>
              </a:rPr>
              <a:t>14</a:t>
            </a:r>
            <a:endParaRPr lang="en-US" sz="4000" spc="5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Fat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9883" y="2585381"/>
            <a:ext cx="6942926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</a:t>
            </a:r>
          </a:p>
          <a:p>
            <a:pPr algn="ctr">
              <a:defRPr/>
            </a:pPr>
            <a:r>
              <a:rPr lang="en-US" sz="5400" b="1" spc="5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LANG, ÂU LẠC</a:t>
            </a:r>
          </a:p>
          <a:p>
            <a:pPr algn="ctr">
              <a:defRPr/>
            </a:pPr>
            <a:r>
              <a:rPr lang="en-US" sz="5400" b="1" spc="50" smtClean="0">
                <a:ln w="11430"/>
                <a:solidFill>
                  <a:srgbClr val="921E6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2,3)</a:t>
            </a:r>
            <a:endParaRPr lang="en-US" sz="5400" b="1" spc="50">
              <a:ln w="11430"/>
              <a:solidFill>
                <a:srgbClr val="921E6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/>
          <p:nvPr/>
        </p:nvSpPr>
        <p:spPr>
          <a:xfrm>
            <a:off x="953740" y="265851"/>
            <a:ext cx="8184126" cy="475367"/>
          </a:xfrm>
          <a:prstGeom prst="rect">
            <a:avLst/>
          </a:prstGeom>
          <a:noFill/>
        </p:spPr>
        <p:txBody>
          <a:bodyPr wrap="none" lIns="89770" tIns="44885" rIns="89770" bIns="448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Hoàn thành bảng thống kê về nhà nước Văn Lang, Âu Lạc</a:t>
            </a:r>
            <a:endParaRPr lang="zh-CN" alt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97210"/>
              </p:ext>
            </p:extLst>
          </p:nvPr>
        </p:nvGraphicFramePr>
        <p:xfrm>
          <a:off x="1171389" y="1087219"/>
          <a:ext cx="9541434" cy="488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478">
                  <a:extLst>
                    <a:ext uri="{9D8B030D-6E8A-4147-A177-3AD203B41FA5}">
                      <a16:colId xmlns:a16="http://schemas.microsoft.com/office/drawing/2014/main" xmlns="" val="1135996607"/>
                    </a:ext>
                  </a:extLst>
                </a:gridCol>
                <a:gridCol w="3180478">
                  <a:extLst>
                    <a:ext uri="{9D8B030D-6E8A-4147-A177-3AD203B41FA5}">
                      <a16:colId xmlns:a16="http://schemas.microsoft.com/office/drawing/2014/main" xmlns="" val="3505892281"/>
                    </a:ext>
                  </a:extLst>
                </a:gridCol>
                <a:gridCol w="3180478">
                  <a:extLst>
                    <a:ext uri="{9D8B030D-6E8A-4147-A177-3AD203B41FA5}">
                      <a16:colId xmlns:a16="http://schemas.microsoft.com/office/drawing/2014/main" xmlns="" val="2656423652"/>
                    </a:ext>
                  </a:extLst>
                </a:gridCol>
              </a:tblGrid>
              <a:tr h="1386015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Văn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Âu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Lạc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1227187"/>
                  </a:ext>
                </a:extLst>
              </a:tr>
              <a:tr h="1167859">
                <a:tc>
                  <a:txBody>
                    <a:bodyPr/>
                    <a:lstStyle/>
                    <a:p>
                      <a:r>
                        <a:rPr lang="en-US" dirty="0"/>
                        <a:t>Thời gian ra đời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5260288"/>
                  </a:ext>
                </a:extLst>
              </a:tr>
              <a:tr h="1167859">
                <a:tc>
                  <a:txBody>
                    <a:bodyPr/>
                    <a:lstStyle/>
                    <a:p>
                      <a:r>
                        <a:rPr lang="en-US" dirty="0"/>
                        <a:t>Đứng đầu</a:t>
                      </a:r>
                      <a:r>
                        <a:rPr lang="en-US" baseline="0" dirty="0"/>
                        <a:t> nhà nước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1229755"/>
                  </a:ext>
                </a:extLst>
              </a:tr>
              <a:tr h="1167859">
                <a:tc>
                  <a:txBody>
                    <a:bodyPr/>
                    <a:lstStyle/>
                    <a:p>
                      <a:r>
                        <a:rPr lang="en-US" dirty="0"/>
                        <a:t>Kinh</a:t>
                      </a:r>
                      <a:r>
                        <a:rPr lang="en-US" baseline="0" dirty="0"/>
                        <a:t> đô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9334826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02733"/>
              </p:ext>
            </p:extLst>
          </p:nvPr>
        </p:nvGraphicFramePr>
        <p:xfrm>
          <a:off x="1171389" y="1087219"/>
          <a:ext cx="9541434" cy="4956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478">
                  <a:extLst>
                    <a:ext uri="{9D8B030D-6E8A-4147-A177-3AD203B41FA5}">
                      <a16:colId xmlns:a16="http://schemas.microsoft.com/office/drawing/2014/main" xmlns="" val="1135996607"/>
                    </a:ext>
                  </a:extLst>
                </a:gridCol>
                <a:gridCol w="3180478">
                  <a:extLst>
                    <a:ext uri="{9D8B030D-6E8A-4147-A177-3AD203B41FA5}">
                      <a16:colId xmlns:a16="http://schemas.microsoft.com/office/drawing/2014/main" xmlns="" val="3505892281"/>
                    </a:ext>
                  </a:extLst>
                </a:gridCol>
                <a:gridCol w="3180478">
                  <a:extLst>
                    <a:ext uri="{9D8B030D-6E8A-4147-A177-3AD203B41FA5}">
                      <a16:colId xmlns:a16="http://schemas.microsoft.com/office/drawing/2014/main" xmlns="" val="2656423652"/>
                    </a:ext>
                  </a:extLst>
                </a:gridCol>
              </a:tblGrid>
              <a:tr h="138601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Văn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Âu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Lạc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1227187"/>
                  </a:ext>
                </a:extLst>
              </a:tr>
              <a:tr h="11678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ra đời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 kỉ VII TCN 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Năm 208 TCN</a:t>
                      </a:r>
                      <a:endParaRPr lang="en-US" sz="2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5260288"/>
                  </a:ext>
                </a:extLst>
              </a:tr>
              <a:tr h="11678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 đầu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nhà 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5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Vương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Dương</a:t>
                      </a:r>
                      <a:r>
                        <a:rPr lang="en-US" sz="25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Vương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1229755"/>
                  </a:ext>
                </a:extLst>
              </a:tr>
              <a:tr h="11678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đô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 Châu (Việt Trì, Phú Thọ)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 Khê (nay là Cổ Loa, Đông Anh, Hà Nội).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933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3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5201774" y="2961561"/>
            <a:ext cx="431482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720512" y="1851899"/>
            <a:ext cx="2449512" cy="2449512"/>
            <a:chOff x="1959919" y="2023759"/>
            <a:chExt cx="2773806" cy="2773806"/>
          </a:xfrm>
        </p:grpSpPr>
        <p:grpSp>
          <p:nvGrpSpPr>
            <p:cNvPr id="6152" name="组合 6"/>
            <p:cNvGrpSpPr>
              <a:grpSpLocks/>
            </p:cNvGrpSpPr>
            <p:nvPr/>
          </p:nvGrpSpPr>
          <p:grpSpPr bwMode="auto"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2377836" y="2309942"/>
                <a:ext cx="2182109" cy="218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201774" y="2170986"/>
            <a:ext cx="233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20786" y="2992293"/>
            <a:ext cx="7271214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9pPr>
          </a:lstStyle>
          <a:p>
            <a:pPr marL="0" indent="0"/>
            <a:r>
              <a:rPr kumimoji="0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 truyền thuyết “con Rồng cháu tiên” em hiểu thế nào về hai chữ “đồng bào” và truyền thống tương thân tương ái của người Việt?  </a:t>
            </a:r>
            <a:endParaRPr kumimoji="0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5201774" y="2961561"/>
            <a:ext cx="431482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720512" y="1851899"/>
            <a:ext cx="2449512" cy="2449512"/>
            <a:chOff x="1959919" y="2023759"/>
            <a:chExt cx="2773806" cy="2773806"/>
          </a:xfrm>
        </p:grpSpPr>
        <p:grpSp>
          <p:nvGrpSpPr>
            <p:cNvPr id="6152" name="组合 6"/>
            <p:cNvGrpSpPr>
              <a:grpSpLocks/>
            </p:cNvGrpSpPr>
            <p:nvPr/>
          </p:nvGrpSpPr>
          <p:grpSpPr bwMode="auto"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2377836" y="2309942"/>
                <a:ext cx="2182109" cy="218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201774" y="2170986"/>
            <a:ext cx="5080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 NƯỚC ÂU LẠC</a:t>
            </a:r>
            <a:endParaRPr kumimoji="0" lang="zh-CN" alt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9734" y="2544216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+mn-ea"/>
              </a:rPr>
              <a:t>II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82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/>
          <p:cNvSpPr/>
          <p:nvPr/>
        </p:nvSpPr>
        <p:spPr>
          <a:xfrm>
            <a:off x="923112" y="247526"/>
            <a:ext cx="4344459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9pPr>
          </a:lstStyle>
          <a:p>
            <a:pPr algn="ctr"/>
            <a:r>
              <a:rPr lang="en-US" altLang="zh-CN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NHÀ NƯỚC ÂU LẠC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13" y="1182459"/>
            <a:ext cx="5471595" cy="489612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209211" y="1403205"/>
            <a:ext cx="2098766" cy="530098"/>
          </a:xfrm>
          <a:custGeom>
            <a:avLst/>
            <a:gdLst>
              <a:gd name="connsiteX0" fmla="*/ 1602378 w 2098766"/>
              <a:gd name="connsiteY0" fmla="*/ 443012 h 530098"/>
              <a:gd name="connsiteX1" fmla="*/ 1506583 w 2098766"/>
              <a:gd name="connsiteY1" fmla="*/ 434304 h 530098"/>
              <a:gd name="connsiteX2" fmla="*/ 1480458 w 2098766"/>
              <a:gd name="connsiteY2" fmla="*/ 408178 h 530098"/>
              <a:gd name="connsiteX3" fmla="*/ 1314995 w 2098766"/>
              <a:gd name="connsiteY3" fmla="*/ 434304 h 530098"/>
              <a:gd name="connsiteX4" fmla="*/ 1262743 w 2098766"/>
              <a:gd name="connsiteY4" fmla="*/ 460429 h 530098"/>
              <a:gd name="connsiteX5" fmla="*/ 1236618 w 2098766"/>
              <a:gd name="connsiteY5" fmla="*/ 477846 h 530098"/>
              <a:gd name="connsiteX6" fmla="*/ 1053738 w 2098766"/>
              <a:gd name="connsiteY6" fmla="*/ 486555 h 530098"/>
              <a:gd name="connsiteX7" fmla="*/ 1010195 w 2098766"/>
              <a:gd name="connsiteY7" fmla="*/ 503972 h 530098"/>
              <a:gd name="connsiteX8" fmla="*/ 923109 w 2098766"/>
              <a:gd name="connsiteY8" fmla="*/ 530098 h 530098"/>
              <a:gd name="connsiteX9" fmla="*/ 775063 w 2098766"/>
              <a:gd name="connsiteY9" fmla="*/ 521389 h 530098"/>
              <a:gd name="connsiteX10" fmla="*/ 670560 w 2098766"/>
              <a:gd name="connsiteY10" fmla="*/ 495264 h 530098"/>
              <a:gd name="connsiteX11" fmla="*/ 644435 w 2098766"/>
              <a:gd name="connsiteY11" fmla="*/ 469138 h 530098"/>
              <a:gd name="connsiteX12" fmla="*/ 618309 w 2098766"/>
              <a:gd name="connsiteY12" fmla="*/ 460429 h 530098"/>
              <a:gd name="connsiteX13" fmla="*/ 548640 w 2098766"/>
              <a:gd name="connsiteY13" fmla="*/ 434304 h 530098"/>
              <a:gd name="connsiteX14" fmla="*/ 522515 w 2098766"/>
              <a:gd name="connsiteY14" fmla="*/ 399469 h 530098"/>
              <a:gd name="connsiteX15" fmla="*/ 470263 w 2098766"/>
              <a:gd name="connsiteY15" fmla="*/ 390761 h 530098"/>
              <a:gd name="connsiteX16" fmla="*/ 400595 w 2098766"/>
              <a:gd name="connsiteY16" fmla="*/ 364635 h 530098"/>
              <a:gd name="connsiteX17" fmla="*/ 304800 w 2098766"/>
              <a:gd name="connsiteY17" fmla="*/ 321092 h 530098"/>
              <a:gd name="connsiteX18" fmla="*/ 269966 w 2098766"/>
              <a:gd name="connsiteY18" fmla="*/ 303675 h 530098"/>
              <a:gd name="connsiteX19" fmla="*/ 243840 w 2098766"/>
              <a:gd name="connsiteY19" fmla="*/ 294966 h 530098"/>
              <a:gd name="connsiteX20" fmla="*/ 191589 w 2098766"/>
              <a:gd name="connsiteY20" fmla="*/ 242715 h 530098"/>
              <a:gd name="connsiteX21" fmla="*/ 130629 w 2098766"/>
              <a:gd name="connsiteY21" fmla="*/ 190464 h 530098"/>
              <a:gd name="connsiteX22" fmla="*/ 87086 w 2098766"/>
              <a:gd name="connsiteY22" fmla="*/ 181755 h 530098"/>
              <a:gd name="connsiteX23" fmla="*/ 60960 w 2098766"/>
              <a:gd name="connsiteY23" fmla="*/ 155629 h 530098"/>
              <a:gd name="connsiteX24" fmla="*/ 52252 w 2098766"/>
              <a:gd name="connsiteY24" fmla="*/ 129504 h 530098"/>
              <a:gd name="connsiteX25" fmla="*/ 0 w 2098766"/>
              <a:gd name="connsiteY25" fmla="*/ 77252 h 530098"/>
              <a:gd name="connsiteX26" fmla="*/ 17418 w 2098766"/>
              <a:gd name="connsiteY26" fmla="*/ 59835 h 530098"/>
              <a:gd name="connsiteX27" fmla="*/ 156755 w 2098766"/>
              <a:gd name="connsiteY27" fmla="*/ 77252 h 530098"/>
              <a:gd name="connsiteX28" fmla="*/ 252549 w 2098766"/>
              <a:gd name="connsiteY28" fmla="*/ 51126 h 530098"/>
              <a:gd name="connsiteX29" fmla="*/ 287383 w 2098766"/>
              <a:gd name="connsiteY29" fmla="*/ 33709 h 530098"/>
              <a:gd name="connsiteX30" fmla="*/ 357052 w 2098766"/>
              <a:gd name="connsiteY30" fmla="*/ 25001 h 530098"/>
              <a:gd name="connsiteX31" fmla="*/ 566058 w 2098766"/>
              <a:gd name="connsiteY31" fmla="*/ 16292 h 530098"/>
              <a:gd name="connsiteX32" fmla="*/ 679269 w 2098766"/>
              <a:gd name="connsiteY32" fmla="*/ 25001 h 530098"/>
              <a:gd name="connsiteX33" fmla="*/ 775063 w 2098766"/>
              <a:gd name="connsiteY33" fmla="*/ 42418 h 530098"/>
              <a:gd name="connsiteX34" fmla="*/ 853440 w 2098766"/>
              <a:gd name="connsiteY34" fmla="*/ 68544 h 530098"/>
              <a:gd name="connsiteX35" fmla="*/ 931818 w 2098766"/>
              <a:gd name="connsiteY35" fmla="*/ 77252 h 530098"/>
              <a:gd name="connsiteX36" fmla="*/ 1123406 w 2098766"/>
              <a:gd name="connsiteY36" fmla="*/ 120795 h 530098"/>
              <a:gd name="connsiteX37" fmla="*/ 1175658 w 2098766"/>
              <a:gd name="connsiteY37" fmla="*/ 138212 h 530098"/>
              <a:gd name="connsiteX38" fmla="*/ 1219200 w 2098766"/>
              <a:gd name="connsiteY38" fmla="*/ 146921 h 530098"/>
              <a:gd name="connsiteX39" fmla="*/ 1628503 w 2098766"/>
              <a:gd name="connsiteY39" fmla="*/ 164338 h 530098"/>
              <a:gd name="connsiteX40" fmla="*/ 1846218 w 2098766"/>
              <a:gd name="connsiteY40" fmla="*/ 190464 h 530098"/>
              <a:gd name="connsiteX41" fmla="*/ 1872343 w 2098766"/>
              <a:gd name="connsiteY41" fmla="*/ 199172 h 530098"/>
              <a:gd name="connsiteX42" fmla="*/ 2037806 w 2098766"/>
              <a:gd name="connsiteY42" fmla="*/ 225298 h 530098"/>
              <a:gd name="connsiteX43" fmla="*/ 2090058 w 2098766"/>
              <a:gd name="connsiteY43" fmla="*/ 268841 h 530098"/>
              <a:gd name="connsiteX44" fmla="*/ 2098766 w 2098766"/>
              <a:gd name="connsiteY44" fmla="*/ 294966 h 530098"/>
              <a:gd name="connsiteX45" fmla="*/ 1985555 w 2098766"/>
              <a:gd name="connsiteY45" fmla="*/ 312384 h 530098"/>
              <a:gd name="connsiteX46" fmla="*/ 1933303 w 2098766"/>
              <a:gd name="connsiteY46" fmla="*/ 338509 h 530098"/>
              <a:gd name="connsiteX47" fmla="*/ 1828800 w 2098766"/>
              <a:gd name="connsiteY47" fmla="*/ 355926 h 530098"/>
              <a:gd name="connsiteX48" fmla="*/ 1802675 w 2098766"/>
              <a:gd name="connsiteY48" fmla="*/ 373344 h 530098"/>
              <a:gd name="connsiteX49" fmla="*/ 1767840 w 2098766"/>
              <a:gd name="connsiteY49" fmla="*/ 399469 h 530098"/>
              <a:gd name="connsiteX50" fmla="*/ 1680755 w 2098766"/>
              <a:gd name="connsiteY50" fmla="*/ 416886 h 530098"/>
              <a:gd name="connsiteX51" fmla="*/ 1602378 w 2098766"/>
              <a:gd name="connsiteY51" fmla="*/ 443012 h 5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98766" h="530098">
                <a:moveTo>
                  <a:pt x="1602378" y="443012"/>
                </a:moveTo>
                <a:cubicBezTo>
                  <a:pt x="1573350" y="445915"/>
                  <a:pt x="1537413" y="443112"/>
                  <a:pt x="1506583" y="434304"/>
                </a:cubicBezTo>
                <a:cubicBezTo>
                  <a:pt x="1494741" y="430921"/>
                  <a:pt x="1492755" y="408861"/>
                  <a:pt x="1480458" y="408178"/>
                </a:cubicBezTo>
                <a:cubicBezTo>
                  <a:pt x="1426047" y="405155"/>
                  <a:pt x="1368447" y="420940"/>
                  <a:pt x="1314995" y="434304"/>
                </a:cubicBezTo>
                <a:cubicBezTo>
                  <a:pt x="1240117" y="484222"/>
                  <a:pt x="1334858" y="424372"/>
                  <a:pt x="1262743" y="460429"/>
                </a:cubicBezTo>
                <a:cubicBezTo>
                  <a:pt x="1253382" y="465110"/>
                  <a:pt x="1247003" y="476548"/>
                  <a:pt x="1236618" y="477846"/>
                </a:cubicBezTo>
                <a:cubicBezTo>
                  <a:pt x="1176060" y="485416"/>
                  <a:pt x="1114698" y="483652"/>
                  <a:pt x="1053738" y="486555"/>
                </a:cubicBezTo>
                <a:cubicBezTo>
                  <a:pt x="1039224" y="492361"/>
                  <a:pt x="1025361" y="500181"/>
                  <a:pt x="1010195" y="503972"/>
                </a:cubicBezTo>
                <a:cubicBezTo>
                  <a:pt x="920534" y="526387"/>
                  <a:pt x="975665" y="495061"/>
                  <a:pt x="923109" y="530098"/>
                </a:cubicBezTo>
                <a:cubicBezTo>
                  <a:pt x="873760" y="527195"/>
                  <a:pt x="824033" y="528143"/>
                  <a:pt x="775063" y="521389"/>
                </a:cubicBezTo>
                <a:cubicBezTo>
                  <a:pt x="739493" y="516483"/>
                  <a:pt x="670560" y="495264"/>
                  <a:pt x="670560" y="495264"/>
                </a:cubicBezTo>
                <a:cubicBezTo>
                  <a:pt x="661852" y="486555"/>
                  <a:pt x="654682" y="475970"/>
                  <a:pt x="644435" y="469138"/>
                </a:cubicBezTo>
                <a:cubicBezTo>
                  <a:pt x="636797" y="464046"/>
                  <a:pt x="626520" y="464534"/>
                  <a:pt x="618309" y="460429"/>
                </a:cubicBezTo>
                <a:cubicBezTo>
                  <a:pt x="558513" y="430531"/>
                  <a:pt x="632645" y="451104"/>
                  <a:pt x="548640" y="434304"/>
                </a:cubicBezTo>
                <a:cubicBezTo>
                  <a:pt x="539932" y="422692"/>
                  <a:pt x="535203" y="406518"/>
                  <a:pt x="522515" y="399469"/>
                </a:cubicBezTo>
                <a:cubicBezTo>
                  <a:pt x="507080" y="390894"/>
                  <a:pt x="487500" y="394591"/>
                  <a:pt x="470263" y="390761"/>
                </a:cubicBezTo>
                <a:cubicBezTo>
                  <a:pt x="454912" y="387350"/>
                  <a:pt x="409059" y="368020"/>
                  <a:pt x="400595" y="364635"/>
                </a:cubicBezTo>
                <a:cubicBezTo>
                  <a:pt x="354411" y="303057"/>
                  <a:pt x="398572" y="344535"/>
                  <a:pt x="304800" y="321092"/>
                </a:cubicBezTo>
                <a:cubicBezTo>
                  <a:pt x="292206" y="317943"/>
                  <a:pt x="281898" y="308789"/>
                  <a:pt x="269966" y="303675"/>
                </a:cubicBezTo>
                <a:cubicBezTo>
                  <a:pt x="261528" y="300059"/>
                  <a:pt x="252549" y="297869"/>
                  <a:pt x="243840" y="294966"/>
                </a:cubicBezTo>
                <a:lnTo>
                  <a:pt x="191589" y="242715"/>
                </a:lnTo>
                <a:cubicBezTo>
                  <a:pt x="178485" y="229611"/>
                  <a:pt x="151851" y="198422"/>
                  <a:pt x="130629" y="190464"/>
                </a:cubicBezTo>
                <a:cubicBezTo>
                  <a:pt x="116770" y="185267"/>
                  <a:pt x="101600" y="184658"/>
                  <a:pt x="87086" y="181755"/>
                </a:cubicBezTo>
                <a:cubicBezTo>
                  <a:pt x="78377" y="173046"/>
                  <a:pt x="67792" y="165876"/>
                  <a:pt x="60960" y="155629"/>
                </a:cubicBezTo>
                <a:cubicBezTo>
                  <a:pt x="55868" y="147991"/>
                  <a:pt x="57888" y="136750"/>
                  <a:pt x="52252" y="129504"/>
                </a:cubicBezTo>
                <a:cubicBezTo>
                  <a:pt x="37130" y="110061"/>
                  <a:pt x="0" y="77252"/>
                  <a:pt x="0" y="77252"/>
                </a:cubicBezTo>
                <a:cubicBezTo>
                  <a:pt x="5806" y="71446"/>
                  <a:pt x="9225" y="60381"/>
                  <a:pt x="17418" y="59835"/>
                </a:cubicBezTo>
                <a:cubicBezTo>
                  <a:pt x="95853" y="54606"/>
                  <a:pt x="105377" y="60127"/>
                  <a:pt x="156755" y="77252"/>
                </a:cubicBezTo>
                <a:cubicBezTo>
                  <a:pt x="167420" y="74586"/>
                  <a:pt x="229756" y="60894"/>
                  <a:pt x="252549" y="51126"/>
                </a:cubicBezTo>
                <a:cubicBezTo>
                  <a:pt x="264481" y="46012"/>
                  <a:pt x="274789" y="36857"/>
                  <a:pt x="287383" y="33709"/>
                </a:cubicBezTo>
                <a:cubicBezTo>
                  <a:pt x="310088" y="28033"/>
                  <a:pt x="333829" y="27904"/>
                  <a:pt x="357052" y="25001"/>
                </a:cubicBezTo>
                <a:cubicBezTo>
                  <a:pt x="443088" y="-18017"/>
                  <a:pt x="382462" y="5165"/>
                  <a:pt x="566058" y="16292"/>
                </a:cubicBezTo>
                <a:cubicBezTo>
                  <a:pt x="603837" y="18582"/>
                  <a:pt x="641532" y="22098"/>
                  <a:pt x="679269" y="25001"/>
                </a:cubicBezTo>
                <a:cubicBezTo>
                  <a:pt x="711200" y="30807"/>
                  <a:pt x="743577" y="34547"/>
                  <a:pt x="775063" y="42418"/>
                </a:cubicBezTo>
                <a:cubicBezTo>
                  <a:pt x="801780" y="49097"/>
                  <a:pt x="826557" y="62570"/>
                  <a:pt x="853440" y="68544"/>
                </a:cubicBezTo>
                <a:cubicBezTo>
                  <a:pt x="879101" y="74246"/>
                  <a:pt x="905692" y="74349"/>
                  <a:pt x="931818" y="77252"/>
                </a:cubicBezTo>
                <a:cubicBezTo>
                  <a:pt x="1076241" y="118515"/>
                  <a:pt x="1011798" y="106843"/>
                  <a:pt x="1123406" y="120795"/>
                </a:cubicBezTo>
                <a:cubicBezTo>
                  <a:pt x="1140823" y="126601"/>
                  <a:pt x="1157945" y="133381"/>
                  <a:pt x="1175658" y="138212"/>
                </a:cubicBezTo>
                <a:cubicBezTo>
                  <a:pt x="1189938" y="142107"/>
                  <a:pt x="1204423" y="146068"/>
                  <a:pt x="1219200" y="146921"/>
                </a:cubicBezTo>
                <a:cubicBezTo>
                  <a:pt x="1355531" y="154786"/>
                  <a:pt x="1492121" y="157404"/>
                  <a:pt x="1628503" y="164338"/>
                </a:cubicBezTo>
                <a:cubicBezTo>
                  <a:pt x="1726104" y="169301"/>
                  <a:pt x="1747558" y="175285"/>
                  <a:pt x="1846218" y="190464"/>
                </a:cubicBezTo>
                <a:cubicBezTo>
                  <a:pt x="1854926" y="193367"/>
                  <a:pt x="1863399" y="197108"/>
                  <a:pt x="1872343" y="199172"/>
                </a:cubicBezTo>
                <a:cubicBezTo>
                  <a:pt x="1956184" y="218519"/>
                  <a:pt x="1955776" y="216183"/>
                  <a:pt x="2037806" y="225298"/>
                </a:cubicBezTo>
                <a:cubicBezTo>
                  <a:pt x="2057084" y="238150"/>
                  <a:pt x="2076647" y="248724"/>
                  <a:pt x="2090058" y="268841"/>
                </a:cubicBezTo>
                <a:cubicBezTo>
                  <a:pt x="2095150" y="276479"/>
                  <a:pt x="2095863" y="286258"/>
                  <a:pt x="2098766" y="294966"/>
                </a:cubicBezTo>
                <a:cubicBezTo>
                  <a:pt x="2083028" y="296715"/>
                  <a:pt x="2011954" y="301070"/>
                  <a:pt x="1985555" y="312384"/>
                </a:cubicBezTo>
                <a:cubicBezTo>
                  <a:pt x="1940600" y="331650"/>
                  <a:pt x="1979173" y="329335"/>
                  <a:pt x="1933303" y="338509"/>
                </a:cubicBezTo>
                <a:cubicBezTo>
                  <a:pt x="1898674" y="345435"/>
                  <a:pt x="1863634" y="350120"/>
                  <a:pt x="1828800" y="355926"/>
                </a:cubicBezTo>
                <a:cubicBezTo>
                  <a:pt x="1820092" y="361732"/>
                  <a:pt x="1811192" y="367261"/>
                  <a:pt x="1802675" y="373344"/>
                </a:cubicBezTo>
                <a:cubicBezTo>
                  <a:pt x="1790864" y="381780"/>
                  <a:pt x="1781509" y="394587"/>
                  <a:pt x="1767840" y="399469"/>
                </a:cubicBezTo>
                <a:cubicBezTo>
                  <a:pt x="1739961" y="409425"/>
                  <a:pt x="1710087" y="412886"/>
                  <a:pt x="1680755" y="416886"/>
                </a:cubicBezTo>
                <a:cubicBezTo>
                  <a:pt x="1613354" y="426077"/>
                  <a:pt x="1631406" y="440109"/>
                  <a:pt x="1602378" y="44301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34149" y="1567543"/>
            <a:ext cx="2450446" cy="1994263"/>
          </a:xfrm>
          <a:custGeom>
            <a:avLst/>
            <a:gdLst>
              <a:gd name="connsiteX0" fmla="*/ 2386148 w 2450446"/>
              <a:gd name="connsiteY0" fmla="*/ 322217 h 1994263"/>
              <a:gd name="connsiteX1" fmla="*/ 2255520 w 2450446"/>
              <a:gd name="connsiteY1" fmla="*/ 269966 h 1994263"/>
              <a:gd name="connsiteX2" fmla="*/ 2194560 w 2450446"/>
              <a:gd name="connsiteY2" fmla="*/ 304800 h 1994263"/>
              <a:gd name="connsiteX3" fmla="*/ 2168434 w 2450446"/>
              <a:gd name="connsiteY3" fmla="*/ 330926 h 1994263"/>
              <a:gd name="connsiteX4" fmla="*/ 2116182 w 2450446"/>
              <a:gd name="connsiteY4" fmla="*/ 339634 h 1994263"/>
              <a:gd name="connsiteX5" fmla="*/ 2081348 w 2450446"/>
              <a:gd name="connsiteY5" fmla="*/ 357051 h 1994263"/>
              <a:gd name="connsiteX6" fmla="*/ 2037805 w 2450446"/>
              <a:gd name="connsiteY6" fmla="*/ 365760 h 1994263"/>
              <a:gd name="connsiteX7" fmla="*/ 1846217 w 2450446"/>
              <a:gd name="connsiteY7" fmla="*/ 383177 h 1994263"/>
              <a:gd name="connsiteX8" fmla="*/ 1820091 w 2450446"/>
              <a:gd name="connsiteY8" fmla="*/ 409303 h 1994263"/>
              <a:gd name="connsiteX9" fmla="*/ 1584960 w 2450446"/>
              <a:gd name="connsiteY9" fmla="*/ 418011 h 1994263"/>
              <a:gd name="connsiteX10" fmla="*/ 1532708 w 2450446"/>
              <a:gd name="connsiteY10" fmla="*/ 330926 h 1994263"/>
              <a:gd name="connsiteX11" fmla="*/ 1384662 w 2450446"/>
              <a:gd name="connsiteY11" fmla="*/ 304800 h 1994263"/>
              <a:gd name="connsiteX12" fmla="*/ 1358537 w 2450446"/>
              <a:gd name="connsiteY12" fmla="*/ 278674 h 1994263"/>
              <a:gd name="connsiteX13" fmla="*/ 1323702 w 2450446"/>
              <a:gd name="connsiteY13" fmla="*/ 252548 h 1994263"/>
              <a:gd name="connsiteX14" fmla="*/ 1262742 w 2450446"/>
              <a:gd name="connsiteY14" fmla="*/ 243840 h 1994263"/>
              <a:gd name="connsiteX15" fmla="*/ 1140822 w 2450446"/>
              <a:gd name="connsiteY15" fmla="*/ 217714 h 1994263"/>
              <a:gd name="connsiteX16" fmla="*/ 1114697 w 2450446"/>
              <a:gd name="connsiteY16" fmla="*/ 191588 h 1994263"/>
              <a:gd name="connsiteX17" fmla="*/ 1027611 w 2450446"/>
              <a:gd name="connsiteY17" fmla="*/ 165463 h 1994263"/>
              <a:gd name="connsiteX18" fmla="*/ 1001485 w 2450446"/>
              <a:gd name="connsiteY18" fmla="*/ 139337 h 1994263"/>
              <a:gd name="connsiteX19" fmla="*/ 957942 w 2450446"/>
              <a:gd name="connsiteY19" fmla="*/ 113211 h 1994263"/>
              <a:gd name="connsiteX20" fmla="*/ 896982 w 2450446"/>
              <a:gd name="connsiteY20" fmla="*/ 43543 h 1994263"/>
              <a:gd name="connsiteX21" fmla="*/ 853440 w 2450446"/>
              <a:gd name="connsiteY21" fmla="*/ 26126 h 1994263"/>
              <a:gd name="connsiteX22" fmla="*/ 818605 w 2450446"/>
              <a:gd name="connsiteY22" fmla="*/ 0 h 1994263"/>
              <a:gd name="connsiteX23" fmla="*/ 722811 w 2450446"/>
              <a:gd name="connsiteY23" fmla="*/ 8708 h 1994263"/>
              <a:gd name="connsiteX24" fmla="*/ 696685 w 2450446"/>
              <a:gd name="connsiteY24" fmla="*/ 34834 h 1994263"/>
              <a:gd name="connsiteX25" fmla="*/ 661851 w 2450446"/>
              <a:gd name="connsiteY25" fmla="*/ 43543 h 1994263"/>
              <a:gd name="connsiteX26" fmla="*/ 496388 w 2450446"/>
              <a:gd name="connsiteY26" fmla="*/ 87086 h 1994263"/>
              <a:gd name="connsiteX27" fmla="*/ 391885 w 2450446"/>
              <a:gd name="connsiteY27" fmla="*/ 113211 h 1994263"/>
              <a:gd name="connsiteX28" fmla="*/ 322217 w 2450446"/>
              <a:gd name="connsiteY28" fmla="*/ 130628 h 1994263"/>
              <a:gd name="connsiteX29" fmla="*/ 296091 w 2450446"/>
              <a:gd name="connsiteY29" fmla="*/ 139337 h 1994263"/>
              <a:gd name="connsiteX30" fmla="*/ 235131 w 2450446"/>
              <a:gd name="connsiteY30" fmla="*/ 165463 h 1994263"/>
              <a:gd name="connsiteX31" fmla="*/ 209005 w 2450446"/>
              <a:gd name="connsiteY31" fmla="*/ 182880 h 1994263"/>
              <a:gd name="connsiteX32" fmla="*/ 165462 w 2450446"/>
              <a:gd name="connsiteY32" fmla="*/ 191588 h 1994263"/>
              <a:gd name="connsiteX33" fmla="*/ 148045 w 2450446"/>
              <a:gd name="connsiteY33" fmla="*/ 217714 h 1994263"/>
              <a:gd name="connsiteX34" fmla="*/ 78377 w 2450446"/>
              <a:gd name="connsiteY34" fmla="*/ 243840 h 1994263"/>
              <a:gd name="connsiteX35" fmla="*/ 52251 w 2450446"/>
              <a:gd name="connsiteY35" fmla="*/ 261257 h 1994263"/>
              <a:gd name="connsiteX36" fmla="*/ 26125 w 2450446"/>
              <a:gd name="connsiteY36" fmla="*/ 287383 h 1994263"/>
              <a:gd name="connsiteX37" fmla="*/ 0 w 2450446"/>
              <a:gd name="connsiteY37" fmla="*/ 296091 h 1994263"/>
              <a:gd name="connsiteX38" fmla="*/ 52251 w 2450446"/>
              <a:gd name="connsiteY38" fmla="*/ 322217 h 1994263"/>
              <a:gd name="connsiteX39" fmla="*/ 121920 w 2450446"/>
              <a:gd name="connsiteY39" fmla="*/ 391886 h 1994263"/>
              <a:gd name="connsiteX40" fmla="*/ 148045 w 2450446"/>
              <a:gd name="connsiteY40" fmla="*/ 418011 h 1994263"/>
              <a:gd name="connsiteX41" fmla="*/ 182880 w 2450446"/>
              <a:gd name="connsiteY41" fmla="*/ 435428 h 1994263"/>
              <a:gd name="connsiteX42" fmla="*/ 209005 w 2450446"/>
              <a:gd name="connsiteY42" fmla="*/ 461554 h 1994263"/>
              <a:gd name="connsiteX43" fmla="*/ 287382 w 2450446"/>
              <a:gd name="connsiteY43" fmla="*/ 557348 h 1994263"/>
              <a:gd name="connsiteX44" fmla="*/ 339634 w 2450446"/>
              <a:gd name="connsiteY44" fmla="*/ 583474 h 1994263"/>
              <a:gd name="connsiteX45" fmla="*/ 409302 w 2450446"/>
              <a:gd name="connsiteY45" fmla="*/ 627017 h 1994263"/>
              <a:gd name="connsiteX46" fmla="*/ 461554 w 2450446"/>
              <a:gd name="connsiteY46" fmla="*/ 670560 h 1994263"/>
              <a:gd name="connsiteX47" fmla="*/ 487680 w 2450446"/>
              <a:gd name="connsiteY47" fmla="*/ 687977 h 1994263"/>
              <a:gd name="connsiteX48" fmla="*/ 513805 w 2450446"/>
              <a:gd name="connsiteY48" fmla="*/ 714103 h 1994263"/>
              <a:gd name="connsiteX49" fmla="*/ 574765 w 2450446"/>
              <a:gd name="connsiteY49" fmla="*/ 740228 h 1994263"/>
              <a:gd name="connsiteX50" fmla="*/ 609600 w 2450446"/>
              <a:gd name="connsiteY50" fmla="*/ 783771 h 1994263"/>
              <a:gd name="connsiteX51" fmla="*/ 635725 w 2450446"/>
              <a:gd name="connsiteY51" fmla="*/ 792480 h 1994263"/>
              <a:gd name="connsiteX52" fmla="*/ 618308 w 2450446"/>
              <a:gd name="connsiteY52" fmla="*/ 923108 h 1994263"/>
              <a:gd name="connsiteX53" fmla="*/ 609600 w 2450446"/>
              <a:gd name="connsiteY53" fmla="*/ 957943 h 1994263"/>
              <a:gd name="connsiteX54" fmla="*/ 592182 w 2450446"/>
              <a:gd name="connsiteY54" fmla="*/ 975360 h 1994263"/>
              <a:gd name="connsiteX55" fmla="*/ 583474 w 2450446"/>
              <a:gd name="connsiteY55" fmla="*/ 1001486 h 1994263"/>
              <a:gd name="connsiteX56" fmla="*/ 539931 w 2450446"/>
              <a:gd name="connsiteY56" fmla="*/ 1053737 h 1994263"/>
              <a:gd name="connsiteX57" fmla="*/ 513805 w 2450446"/>
              <a:gd name="connsiteY57" fmla="*/ 1062446 h 1994263"/>
              <a:gd name="connsiteX58" fmla="*/ 209005 w 2450446"/>
              <a:gd name="connsiteY58" fmla="*/ 1088571 h 1994263"/>
              <a:gd name="connsiteX59" fmla="*/ 182880 w 2450446"/>
              <a:gd name="connsiteY59" fmla="*/ 1114697 h 1994263"/>
              <a:gd name="connsiteX60" fmla="*/ 296091 w 2450446"/>
              <a:gd name="connsiteY60" fmla="*/ 1140823 h 1994263"/>
              <a:gd name="connsiteX61" fmla="*/ 339634 w 2450446"/>
              <a:gd name="connsiteY61" fmla="*/ 1193074 h 1994263"/>
              <a:gd name="connsiteX62" fmla="*/ 365760 w 2450446"/>
              <a:gd name="connsiteY62" fmla="*/ 1201783 h 1994263"/>
              <a:gd name="connsiteX63" fmla="*/ 426720 w 2450446"/>
              <a:gd name="connsiteY63" fmla="*/ 1219200 h 1994263"/>
              <a:gd name="connsiteX64" fmla="*/ 478971 w 2450446"/>
              <a:gd name="connsiteY64" fmla="*/ 1245326 h 1994263"/>
              <a:gd name="connsiteX65" fmla="*/ 557348 w 2450446"/>
              <a:gd name="connsiteY65" fmla="*/ 1271451 h 1994263"/>
              <a:gd name="connsiteX66" fmla="*/ 609600 w 2450446"/>
              <a:gd name="connsiteY66" fmla="*/ 1306286 h 1994263"/>
              <a:gd name="connsiteX67" fmla="*/ 635725 w 2450446"/>
              <a:gd name="connsiteY67" fmla="*/ 1323703 h 1994263"/>
              <a:gd name="connsiteX68" fmla="*/ 661851 w 2450446"/>
              <a:gd name="connsiteY68" fmla="*/ 1332411 h 1994263"/>
              <a:gd name="connsiteX69" fmla="*/ 687977 w 2450446"/>
              <a:gd name="connsiteY69" fmla="*/ 1349828 h 1994263"/>
              <a:gd name="connsiteX70" fmla="*/ 714102 w 2450446"/>
              <a:gd name="connsiteY70" fmla="*/ 1375954 h 1994263"/>
              <a:gd name="connsiteX71" fmla="*/ 748937 w 2450446"/>
              <a:gd name="connsiteY71" fmla="*/ 1384663 h 1994263"/>
              <a:gd name="connsiteX72" fmla="*/ 792480 w 2450446"/>
              <a:gd name="connsiteY72" fmla="*/ 1428206 h 1994263"/>
              <a:gd name="connsiteX73" fmla="*/ 818605 w 2450446"/>
              <a:gd name="connsiteY73" fmla="*/ 1436914 h 1994263"/>
              <a:gd name="connsiteX74" fmla="*/ 844731 w 2450446"/>
              <a:gd name="connsiteY74" fmla="*/ 1463040 h 1994263"/>
              <a:gd name="connsiteX75" fmla="*/ 853440 w 2450446"/>
              <a:gd name="connsiteY75" fmla="*/ 1489166 h 1994263"/>
              <a:gd name="connsiteX76" fmla="*/ 975360 w 2450446"/>
              <a:gd name="connsiteY76" fmla="*/ 1541417 h 1994263"/>
              <a:gd name="connsiteX77" fmla="*/ 1027611 w 2450446"/>
              <a:gd name="connsiteY77" fmla="*/ 1584960 h 1994263"/>
              <a:gd name="connsiteX78" fmla="*/ 1053737 w 2450446"/>
              <a:gd name="connsiteY78" fmla="*/ 1593668 h 1994263"/>
              <a:gd name="connsiteX79" fmla="*/ 1132114 w 2450446"/>
              <a:gd name="connsiteY79" fmla="*/ 1654628 h 1994263"/>
              <a:gd name="connsiteX80" fmla="*/ 1140822 w 2450446"/>
              <a:gd name="connsiteY80" fmla="*/ 1680754 h 1994263"/>
              <a:gd name="connsiteX81" fmla="*/ 1193074 w 2450446"/>
              <a:gd name="connsiteY81" fmla="*/ 1706880 h 1994263"/>
              <a:gd name="connsiteX82" fmla="*/ 1262742 w 2450446"/>
              <a:gd name="connsiteY82" fmla="*/ 1767840 h 1994263"/>
              <a:gd name="connsiteX83" fmla="*/ 1288868 w 2450446"/>
              <a:gd name="connsiteY83" fmla="*/ 1793966 h 1994263"/>
              <a:gd name="connsiteX84" fmla="*/ 1332411 w 2450446"/>
              <a:gd name="connsiteY84" fmla="*/ 1802674 h 1994263"/>
              <a:gd name="connsiteX85" fmla="*/ 1367245 w 2450446"/>
              <a:gd name="connsiteY85" fmla="*/ 1854926 h 1994263"/>
              <a:gd name="connsiteX86" fmla="*/ 1384662 w 2450446"/>
              <a:gd name="connsiteY86" fmla="*/ 1889760 h 1994263"/>
              <a:gd name="connsiteX87" fmla="*/ 1410788 w 2450446"/>
              <a:gd name="connsiteY87" fmla="*/ 1898468 h 1994263"/>
              <a:gd name="connsiteX88" fmla="*/ 1445622 w 2450446"/>
              <a:gd name="connsiteY88" fmla="*/ 1915886 h 1994263"/>
              <a:gd name="connsiteX89" fmla="*/ 1480457 w 2450446"/>
              <a:gd name="connsiteY89" fmla="*/ 1924594 h 1994263"/>
              <a:gd name="connsiteX90" fmla="*/ 1628502 w 2450446"/>
              <a:gd name="connsiteY90" fmla="*/ 1942011 h 1994263"/>
              <a:gd name="connsiteX91" fmla="*/ 1645920 w 2450446"/>
              <a:gd name="connsiteY91" fmla="*/ 1968137 h 1994263"/>
              <a:gd name="connsiteX92" fmla="*/ 1820091 w 2450446"/>
              <a:gd name="connsiteY92" fmla="*/ 1985554 h 1994263"/>
              <a:gd name="connsiteX93" fmla="*/ 1854925 w 2450446"/>
              <a:gd name="connsiteY93" fmla="*/ 1994263 h 1994263"/>
              <a:gd name="connsiteX94" fmla="*/ 1811382 w 2450446"/>
              <a:gd name="connsiteY94" fmla="*/ 1950720 h 1994263"/>
              <a:gd name="connsiteX95" fmla="*/ 1785257 w 2450446"/>
              <a:gd name="connsiteY95" fmla="*/ 1942011 h 1994263"/>
              <a:gd name="connsiteX96" fmla="*/ 1715588 w 2450446"/>
              <a:gd name="connsiteY96" fmla="*/ 1924594 h 1994263"/>
              <a:gd name="connsiteX97" fmla="*/ 1698171 w 2450446"/>
              <a:gd name="connsiteY97" fmla="*/ 1898468 h 1994263"/>
              <a:gd name="connsiteX98" fmla="*/ 1654628 w 2450446"/>
              <a:gd name="connsiteY98" fmla="*/ 1889760 h 1994263"/>
              <a:gd name="connsiteX99" fmla="*/ 1576251 w 2450446"/>
              <a:gd name="connsiteY99" fmla="*/ 1854926 h 1994263"/>
              <a:gd name="connsiteX100" fmla="*/ 1524000 w 2450446"/>
              <a:gd name="connsiteY100" fmla="*/ 1802674 h 1994263"/>
              <a:gd name="connsiteX101" fmla="*/ 1489165 w 2450446"/>
              <a:gd name="connsiteY101" fmla="*/ 1776548 h 1994263"/>
              <a:gd name="connsiteX102" fmla="*/ 1463040 w 2450446"/>
              <a:gd name="connsiteY102" fmla="*/ 1733006 h 1994263"/>
              <a:gd name="connsiteX103" fmla="*/ 1436914 w 2450446"/>
              <a:gd name="connsiteY103" fmla="*/ 1715588 h 1994263"/>
              <a:gd name="connsiteX104" fmla="*/ 1367245 w 2450446"/>
              <a:gd name="connsiteY104" fmla="*/ 1645920 h 1994263"/>
              <a:gd name="connsiteX105" fmla="*/ 1358537 w 2450446"/>
              <a:gd name="connsiteY105" fmla="*/ 1611086 h 1994263"/>
              <a:gd name="connsiteX106" fmla="*/ 1323702 w 2450446"/>
              <a:gd name="connsiteY106" fmla="*/ 1602377 h 1994263"/>
              <a:gd name="connsiteX107" fmla="*/ 1297577 w 2450446"/>
              <a:gd name="connsiteY107" fmla="*/ 1584960 h 1994263"/>
              <a:gd name="connsiteX108" fmla="*/ 1227908 w 2450446"/>
              <a:gd name="connsiteY108" fmla="*/ 1550126 h 1994263"/>
              <a:gd name="connsiteX109" fmla="*/ 1175657 w 2450446"/>
              <a:gd name="connsiteY109" fmla="*/ 1515291 h 1994263"/>
              <a:gd name="connsiteX110" fmla="*/ 1114697 w 2450446"/>
              <a:gd name="connsiteY110" fmla="*/ 1471748 h 1994263"/>
              <a:gd name="connsiteX111" fmla="*/ 1036320 w 2450446"/>
              <a:gd name="connsiteY111" fmla="*/ 1436914 h 1994263"/>
              <a:gd name="connsiteX112" fmla="*/ 1001485 w 2450446"/>
              <a:gd name="connsiteY112" fmla="*/ 1393371 h 1994263"/>
              <a:gd name="connsiteX113" fmla="*/ 940525 w 2450446"/>
              <a:gd name="connsiteY113" fmla="*/ 1332411 h 1994263"/>
              <a:gd name="connsiteX114" fmla="*/ 879565 w 2450446"/>
              <a:gd name="connsiteY114" fmla="*/ 1288868 h 1994263"/>
              <a:gd name="connsiteX115" fmla="*/ 853440 w 2450446"/>
              <a:gd name="connsiteY115" fmla="*/ 1236617 h 1994263"/>
              <a:gd name="connsiteX116" fmla="*/ 836022 w 2450446"/>
              <a:gd name="connsiteY116" fmla="*/ 1184366 h 1994263"/>
              <a:gd name="connsiteX117" fmla="*/ 809897 w 2450446"/>
              <a:gd name="connsiteY117" fmla="*/ 1158240 h 1994263"/>
              <a:gd name="connsiteX118" fmla="*/ 792480 w 2450446"/>
              <a:gd name="connsiteY118" fmla="*/ 1123406 h 1994263"/>
              <a:gd name="connsiteX119" fmla="*/ 801188 w 2450446"/>
              <a:gd name="connsiteY119" fmla="*/ 1036320 h 1994263"/>
              <a:gd name="connsiteX120" fmla="*/ 827314 w 2450446"/>
              <a:gd name="connsiteY120" fmla="*/ 1027611 h 1994263"/>
              <a:gd name="connsiteX121" fmla="*/ 879565 w 2450446"/>
              <a:gd name="connsiteY121" fmla="*/ 975360 h 1994263"/>
              <a:gd name="connsiteX122" fmla="*/ 923108 w 2450446"/>
              <a:gd name="connsiteY122" fmla="*/ 931817 h 1994263"/>
              <a:gd name="connsiteX123" fmla="*/ 957942 w 2450446"/>
              <a:gd name="connsiteY123" fmla="*/ 923108 h 1994263"/>
              <a:gd name="connsiteX124" fmla="*/ 984068 w 2450446"/>
              <a:gd name="connsiteY124" fmla="*/ 905691 h 1994263"/>
              <a:gd name="connsiteX125" fmla="*/ 1018902 w 2450446"/>
              <a:gd name="connsiteY125" fmla="*/ 896983 h 1994263"/>
              <a:gd name="connsiteX126" fmla="*/ 1105988 w 2450446"/>
              <a:gd name="connsiteY126" fmla="*/ 879566 h 1994263"/>
              <a:gd name="connsiteX127" fmla="*/ 1140822 w 2450446"/>
              <a:gd name="connsiteY127" fmla="*/ 853440 h 1994263"/>
              <a:gd name="connsiteX128" fmla="*/ 1166948 w 2450446"/>
              <a:gd name="connsiteY128" fmla="*/ 844731 h 1994263"/>
              <a:gd name="connsiteX129" fmla="*/ 1210491 w 2450446"/>
              <a:gd name="connsiteY129" fmla="*/ 818606 h 1994263"/>
              <a:gd name="connsiteX130" fmla="*/ 1219200 w 2450446"/>
              <a:gd name="connsiteY130" fmla="*/ 792480 h 1994263"/>
              <a:gd name="connsiteX131" fmla="*/ 1236617 w 2450446"/>
              <a:gd name="connsiteY131" fmla="*/ 748937 h 1994263"/>
              <a:gd name="connsiteX132" fmla="*/ 1245325 w 2450446"/>
              <a:gd name="connsiteY132" fmla="*/ 705394 h 1994263"/>
              <a:gd name="connsiteX133" fmla="*/ 1280160 w 2450446"/>
              <a:gd name="connsiteY133" fmla="*/ 679268 h 1994263"/>
              <a:gd name="connsiteX134" fmla="*/ 1306285 w 2450446"/>
              <a:gd name="connsiteY134" fmla="*/ 653143 h 1994263"/>
              <a:gd name="connsiteX135" fmla="*/ 1428205 w 2450446"/>
              <a:gd name="connsiteY135" fmla="*/ 627017 h 1994263"/>
              <a:gd name="connsiteX136" fmla="*/ 1532708 w 2450446"/>
              <a:gd name="connsiteY136" fmla="*/ 592183 h 1994263"/>
              <a:gd name="connsiteX137" fmla="*/ 1567542 w 2450446"/>
              <a:gd name="connsiteY137" fmla="*/ 583474 h 1994263"/>
              <a:gd name="connsiteX138" fmla="*/ 1593668 w 2450446"/>
              <a:gd name="connsiteY138" fmla="*/ 566057 h 1994263"/>
              <a:gd name="connsiteX139" fmla="*/ 1689462 w 2450446"/>
              <a:gd name="connsiteY139" fmla="*/ 539931 h 1994263"/>
              <a:gd name="connsiteX140" fmla="*/ 1759131 w 2450446"/>
              <a:gd name="connsiteY140" fmla="*/ 496388 h 1994263"/>
              <a:gd name="connsiteX141" fmla="*/ 1785257 w 2450446"/>
              <a:gd name="connsiteY141" fmla="*/ 487680 h 1994263"/>
              <a:gd name="connsiteX142" fmla="*/ 1837508 w 2450446"/>
              <a:gd name="connsiteY142" fmla="*/ 461554 h 1994263"/>
              <a:gd name="connsiteX143" fmla="*/ 1907177 w 2450446"/>
              <a:gd name="connsiteY143" fmla="*/ 444137 h 1994263"/>
              <a:gd name="connsiteX144" fmla="*/ 1959428 w 2450446"/>
              <a:gd name="connsiteY144" fmla="*/ 426720 h 1994263"/>
              <a:gd name="connsiteX145" fmla="*/ 2029097 w 2450446"/>
              <a:gd name="connsiteY145" fmla="*/ 418011 h 1994263"/>
              <a:gd name="connsiteX146" fmla="*/ 2142308 w 2450446"/>
              <a:gd name="connsiteY146" fmla="*/ 400594 h 1994263"/>
              <a:gd name="connsiteX147" fmla="*/ 2238102 w 2450446"/>
              <a:gd name="connsiteY147" fmla="*/ 374468 h 1994263"/>
              <a:gd name="connsiteX148" fmla="*/ 2325188 w 2450446"/>
              <a:gd name="connsiteY148" fmla="*/ 365760 h 1994263"/>
              <a:gd name="connsiteX149" fmla="*/ 2368731 w 2450446"/>
              <a:gd name="connsiteY149" fmla="*/ 348343 h 1994263"/>
              <a:gd name="connsiteX150" fmla="*/ 2447108 w 2450446"/>
              <a:gd name="connsiteY150" fmla="*/ 339634 h 1994263"/>
              <a:gd name="connsiteX151" fmla="*/ 2438400 w 2450446"/>
              <a:gd name="connsiteY151" fmla="*/ 304800 h 1994263"/>
              <a:gd name="connsiteX152" fmla="*/ 1959428 w 2450446"/>
              <a:gd name="connsiteY152" fmla="*/ 339634 h 1994263"/>
              <a:gd name="connsiteX153" fmla="*/ 1854925 w 2450446"/>
              <a:gd name="connsiteY153" fmla="*/ 357051 h 1994263"/>
              <a:gd name="connsiteX154" fmla="*/ 1776548 w 2450446"/>
              <a:gd name="connsiteY154" fmla="*/ 365760 h 1994263"/>
              <a:gd name="connsiteX155" fmla="*/ 1724297 w 2450446"/>
              <a:gd name="connsiteY155" fmla="*/ 400594 h 1994263"/>
              <a:gd name="connsiteX156" fmla="*/ 1698171 w 2450446"/>
              <a:gd name="connsiteY156" fmla="*/ 426720 h 1994263"/>
              <a:gd name="connsiteX157" fmla="*/ 1524000 w 2450446"/>
              <a:gd name="connsiteY157" fmla="*/ 487680 h 199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450446" h="1994263">
                <a:moveTo>
                  <a:pt x="2386148" y="322217"/>
                </a:moveTo>
                <a:cubicBezTo>
                  <a:pt x="2370441" y="315485"/>
                  <a:pt x="2269545" y="271135"/>
                  <a:pt x="2255520" y="269966"/>
                </a:cubicBezTo>
                <a:cubicBezTo>
                  <a:pt x="2247775" y="269321"/>
                  <a:pt x="2202100" y="298517"/>
                  <a:pt x="2194560" y="304800"/>
                </a:cubicBezTo>
                <a:cubicBezTo>
                  <a:pt x="2185099" y="312685"/>
                  <a:pt x="2179688" y="325924"/>
                  <a:pt x="2168434" y="330926"/>
                </a:cubicBezTo>
                <a:cubicBezTo>
                  <a:pt x="2152298" y="338097"/>
                  <a:pt x="2133599" y="336731"/>
                  <a:pt x="2116182" y="339634"/>
                </a:cubicBezTo>
                <a:cubicBezTo>
                  <a:pt x="2104571" y="345440"/>
                  <a:pt x="2093664" y="352946"/>
                  <a:pt x="2081348" y="357051"/>
                </a:cubicBezTo>
                <a:cubicBezTo>
                  <a:pt x="2067306" y="361732"/>
                  <a:pt x="2052516" y="364125"/>
                  <a:pt x="2037805" y="365760"/>
                </a:cubicBezTo>
                <a:cubicBezTo>
                  <a:pt x="1974071" y="372842"/>
                  <a:pt x="1910080" y="377371"/>
                  <a:pt x="1846217" y="383177"/>
                </a:cubicBezTo>
                <a:cubicBezTo>
                  <a:pt x="1837508" y="391886"/>
                  <a:pt x="1830857" y="403322"/>
                  <a:pt x="1820091" y="409303"/>
                </a:cubicBezTo>
                <a:cubicBezTo>
                  <a:pt x="1750524" y="447952"/>
                  <a:pt x="1651279" y="421169"/>
                  <a:pt x="1584960" y="418011"/>
                </a:cubicBezTo>
                <a:cubicBezTo>
                  <a:pt x="1555931" y="330925"/>
                  <a:pt x="1584960" y="348342"/>
                  <a:pt x="1532708" y="330926"/>
                </a:cubicBezTo>
                <a:cubicBezTo>
                  <a:pt x="1479211" y="277425"/>
                  <a:pt x="1551246" y="341818"/>
                  <a:pt x="1384662" y="304800"/>
                </a:cubicBezTo>
                <a:cubicBezTo>
                  <a:pt x="1372640" y="302128"/>
                  <a:pt x="1367888" y="286689"/>
                  <a:pt x="1358537" y="278674"/>
                </a:cubicBezTo>
                <a:cubicBezTo>
                  <a:pt x="1347517" y="269228"/>
                  <a:pt x="1337343" y="257508"/>
                  <a:pt x="1323702" y="252548"/>
                </a:cubicBezTo>
                <a:cubicBezTo>
                  <a:pt x="1304412" y="245533"/>
                  <a:pt x="1282989" y="247214"/>
                  <a:pt x="1262742" y="243840"/>
                </a:cubicBezTo>
                <a:cubicBezTo>
                  <a:pt x="1167447" y="227958"/>
                  <a:pt x="1195041" y="235788"/>
                  <a:pt x="1140822" y="217714"/>
                </a:cubicBezTo>
                <a:cubicBezTo>
                  <a:pt x="1132114" y="209005"/>
                  <a:pt x="1125463" y="197569"/>
                  <a:pt x="1114697" y="191588"/>
                </a:cubicBezTo>
                <a:cubicBezTo>
                  <a:pt x="1097349" y="181950"/>
                  <a:pt x="1050100" y="171085"/>
                  <a:pt x="1027611" y="165463"/>
                </a:cubicBezTo>
                <a:cubicBezTo>
                  <a:pt x="1018902" y="156754"/>
                  <a:pt x="1011338" y="146727"/>
                  <a:pt x="1001485" y="139337"/>
                </a:cubicBezTo>
                <a:cubicBezTo>
                  <a:pt x="987944" y="129181"/>
                  <a:pt x="970593" y="124456"/>
                  <a:pt x="957942" y="113211"/>
                </a:cubicBezTo>
                <a:cubicBezTo>
                  <a:pt x="941431" y="98535"/>
                  <a:pt x="919013" y="57312"/>
                  <a:pt x="896982" y="43543"/>
                </a:cubicBezTo>
                <a:cubicBezTo>
                  <a:pt x="883726" y="35258"/>
                  <a:pt x="867105" y="33718"/>
                  <a:pt x="853440" y="26126"/>
                </a:cubicBezTo>
                <a:cubicBezTo>
                  <a:pt x="840752" y="19077"/>
                  <a:pt x="830217" y="8709"/>
                  <a:pt x="818605" y="0"/>
                </a:cubicBezTo>
                <a:cubicBezTo>
                  <a:pt x="786674" y="2903"/>
                  <a:pt x="753640" y="-100"/>
                  <a:pt x="722811" y="8708"/>
                </a:cubicBezTo>
                <a:cubicBezTo>
                  <a:pt x="710969" y="12091"/>
                  <a:pt x="707378" y="28724"/>
                  <a:pt x="696685" y="34834"/>
                </a:cubicBezTo>
                <a:cubicBezTo>
                  <a:pt x="686293" y="40772"/>
                  <a:pt x="673462" y="40640"/>
                  <a:pt x="661851" y="43543"/>
                </a:cubicBezTo>
                <a:cubicBezTo>
                  <a:pt x="552922" y="105787"/>
                  <a:pt x="650529" y="61396"/>
                  <a:pt x="496388" y="87086"/>
                </a:cubicBezTo>
                <a:cubicBezTo>
                  <a:pt x="460970" y="92989"/>
                  <a:pt x="426719" y="104503"/>
                  <a:pt x="391885" y="113211"/>
                </a:cubicBezTo>
                <a:cubicBezTo>
                  <a:pt x="368662" y="119017"/>
                  <a:pt x="344926" y="123058"/>
                  <a:pt x="322217" y="130628"/>
                </a:cubicBezTo>
                <a:cubicBezTo>
                  <a:pt x="313508" y="133531"/>
                  <a:pt x="304302" y="135232"/>
                  <a:pt x="296091" y="139337"/>
                </a:cubicBezTo>
                <a:cubicBezTo>
                  <a:pt x="235950" y="169407"/>
                  <a:pt x="307628" y="147338"/>
                  <a:pt x="235131" y="165463"/>
                </a:cubicBezTo>
                <a:cubicBezTo>
                  <a:pt x="226422" y="171269"/>
                  <a:pt x="218805" y="179205"/>
                  <a:pt x="209005" y="182880"/>
                </a:cubicBezTo>
                <a:cubicBezTo>
                  <a:pt x="195146" y="188077"/>
                  <a:pt x="178314" y="184244"/>
                  <a:pt x="165462" y="191588"/>
                </a:cubicBezTo>
                <a:cubicBezTo>
                  <a:pt x="156375" y="196781"/>
                  <a:pt x="156086" y="211013"/>
                  <a:pt x="148045" y="217714"/>
                </a:cubicBezTo>
                <a:cubicBezTo>
                  <a:pt x="128529" y="233977"/>
                  <a:pt x="101813" y="237981"/>
                  <a:pt x="78377" y="243840"/>
                </a:cubicBezTo>
                <a:cubicBezTo>
                  <a:pt x="69668" y="249646"/>
                  <a:pt x="60292" y="254557"/>
                  <a:pt x="52251" y="261257"/>
                </a:cubicBezTo>
                <a:cubicBezTo>
                  <a:pt x="42790" y="269141"/>
                  <a:pt x="36372" y="280551"/>
                  <a:pt x="26125" y="287383"/>
                </a:cubicBezTo>
                <a:cubicBezTo>
                  <a:pt x="18487" y="292475"/>
                  <a:pt x="8708" y="293188"/>
                  <a:pt x="0" y="296091"/>
                </a:cubicBezTo>
                <a:cubicBezTo>
                  <a:pt x="17417" y="304800"/>
                  <a:pt x="36939" y="310186"/>
                  <a:pt x="52251" y="322217"/>
                </a:cubicBezTo>
                <a:cubicBezTo>
                  <a:pt x="78075" y="342508"/>
                  <a:pt x="98697" y="368663"/>
                  <a:pt x="121920" y="391886"/>
                </a:cubicBezTo>
                <a:cubicBezTo>
                  <a:pt x="130628" y="400594"/>
                  <a:pt x="137030" y="412503"/>
                  <a:pt x="148045" y="418011"/>
                </a:cubicBezTo>
                <a:lnTo>
                  <a:pt x="182880" y="435428"/>
                </a:lnTo>
                <a:cubicBezTo>
                  <a:pt x="191588" y="444137"/>
                  <a:pt x="202174" y="451307"/>
                  <a:pt x="209005" y="461554"/>
                </a:cubicBezTo>
                <a:cubicBezTo>
                  <a:pt x="246095" y="517190"/>
                  <a:pt x="146843" y="487078"/>
                  <a:pt x="287382" y="557348"/>
                </a:cubicBezTo>
                <a:cubicBezTo>
                  <a:pt x="304799" y="566057"/>
                  <a:pt x="323681" y="572307"/>
                  <a:pt x="339634" y="583474"/>
                </a:cubicBezTo>
                <a:cubicBezTo>
                  <a:pt x="411797" y="633988"/>
                  <a:pt x="337498" y="609065"/>
                  <a:pt x="409302" y="627017"/>
                </a:cubicBezTo>
                <a:cubicBezTo>
                  <a:pt x="474168" y="670260"/>
                  <a:pt x="394500" y="614682"/>
                  <a:pt x="461554" y="670560"/>
                </a:cubicBezTo>
                <a:cubicBezTo>
                  <a:pt x="469595" y="677260"/>
                  <a:pt x="479639" y="681276"/>
                  <a:pt x="487680" y="687977"/>
                </a:cubicBezTo>
                <a:cubicBezTo>
                  <a:pt x="497141" y="695861"/>
                  <a:pt x="503783" y="706945"/>
                  <a:pt x="513805" y="714103"/>
                </a:cubicBezTo>
                <a:cubicBezTo>
                  <a:pt x="532636" y="727554"/>
                  <a:pt x="553445" y="733122"/>
                  <a:pt x="574765" y="740228"/>
                </a:cubicBezTo>
                <a:cubicBezTo>
                  <a:pt x="586377" y="754742"/>
                  <a:pt x="595487" y="771674"/>
                  <a:pt x="609600" y="783771"/>
                </a:cubicBezTo>
                <a:cubicBezTo>
                  <a:pt x="616570" y="789745"/>
                  <a:pt x="635152" y="783318"/>
                  <a:pt x="635725" y="792480"/>
                </a:cubicBezTo>
                <a:cubicBezTo>
                  <a:pt x="638465" y="836322"/>
                  <a:pt x="625159" y="879718"/>
                  <a:pt x="618308" y="923108"/>
                </a:cubicBezTo>
                <a:cubicBezTo>
                  <a:pt x="616441" y="934931"/>
                  <a:pt x="614953" y="947238"/>
                  <a:pt x="609600" y="957943"/>
                </a:cubicBezTo>
                <a:cubicBezTo>
                  <a:pt x="605928" y="965287"/>
                  <a:pt x="597988" y="969554"/>
                  <a:pt x="592182" y="975360"/>
                </a:cubicBezTo>
                <a:cubicBezTo>
                  <a:pt x="589279" y="984069"/>
                  <a:pt x="587579" y="993275"/>
                  <a:pt x="583474" y="1001486"/>
                </a:cubicBezTo>
                <a:cubicBezTo>
                  <a:pt x="575442" y="1017550"/>
                  <a:pt x="554375" y="1044108"/>
                  <a:pt x="539931" y="1053737"/>
                </a:cubicBezTo>
                <a:cubicBezTo>
                  <a:pt x="532293" y="1058829"/>
                  <a:pt x="522243" y="1058830"/>
                  <a:pt x="513805" y="1062446"/>
                </a:cubicBezTo>
                <a:cubicBezTo>
                  <a:pt x="377650" y="1120799"/>
                  <a:pt x="636139" y="1074793"/>
                  <a:pt x="209005" y="1088571"/>
                </a:cubicBezTo>
                <a:cubicBezTo>
                  <a:pt x="200297" y="1097280"/>
                  <a:pt x="175186" y="1105080"/>
                  <a:pt x="182880" y="1114697"/>
                </a:cubicBezTo>
                <a:cubicBezTo>
                  <a:pt x="191444" y="1125402"/>
                  <a:pt x="280958" y="1138301"/>
                  <a:pt x="296091" y="1140823"/>
                </a:cubicBezTo>
                <a:cubicBezTo>
                  <a:pt x="308943" y="1160101"/>
                  <a:pt x="319518" y="1179663"/>
                  <a:pt x="339634" y="1193074"/>
                </a:cubicBezTo>
                <a:cubicBezTo>
                  <a:pt x="347272" y="1198166"/>
                  <a:pt x="356967" y="1199145"/>
                  <a:pt x="365760" y="1201783"/>
                </a:cubicBezTo>
                <a:cubicBezTo>
                  <a:pt x="386002" y="1207856"/>
                  <a:pt x="406996" y="1211614"/>
                  <a:pt x="426720" y="1219200"/>
                </a:cubicBezTo>
                <a:cubicBezTo>
                  <a:pt x="444895" y="1226190"/>
                  <a:pt x="461244" y="1237268"/>
                  <a:pt x="478971" y="1245326"/>
                </a:cubicBezTo>
                <a:cubicBezTo>
                  <a:pt x="519051" y="1263544"/>
                  <a:pt x="518508" y="1261742"/>
                  <a:pt x="557348" y="1271451"/>
                </a:cubicBezTo>
                <a:lnTo>
                  <a:pt x="609600" y="1306286"/>
                </a:lnTo>
                <a:cubicBezTo>
                  <a:pt x="618308" y="1312092"/>
                  <a:pt x="625796" y="1320394"/>
                  <a:pt x="635725" y="1323703"/>
                </a:cubicBezTo>
                <a:lnTo>
                  <a:pt x="661851" y="1332411"/>
                </a:lnTo>
                <a:cubicBezTo>
                  <a:pt x="670560" y="1338217"/>
                  <a:pt x="679936" y="1343127"/>
                  <a:pt x="687977" y="1349828"/>
                </a:cubicBezTo>
                <a:cubicBezTo>
                  <a:pt x="697438" y="1357712"/>
                  <a:pt x="703409" y="1369844"/>
                  <a:pt x="714102" y="1375954"/>
                </a:cubicBezTo>
                <a:cubicBezTo>
                  <a:pt x="724494" y="1381892"/>
                  <a:pt x="737325" y="1381760"/>
                  <a:pt x="748937" y="1384663"/>
                </a:cubicBezTo>
                <a:cubicBezTo>
                  <a:pt x="763451" y="1399177"/>
                  <a:pt x="776059" y="1415890"/>
                  <a:pt x="792480" y="1428206"/>
                </a:cubicBezTo>
                <a:cubicBezTo>
                  <a:pt x="799823" y="1433714"/>
                  <a:pt x="810967" y="1431822"/>
                  <a:pt x="818605" y="1436914"/>
                </a:cubicBezTo>
                <a:cubicBezTo>
                  <a:pt x="828852" y="1443746"/>
                  <a:pt x="836022" y="1454331"/>
                  <a:pt x="844731" y="1463040"/>
                </a:cubicBezTo>
                <a:cubicBezTo>
                  <a:pt x="847634" y="1471749"/>
                  <a:pt x="846016" y="1483767"/>
                  <a:pt x="853440" y="1489166"/>
                </a:cubicBezTo>
                <a:cubicBezTo>
                  <a:pt x="904662" y="1526418"/>
                  <a:pt x="926214" y="1529130"/>
                  <a:pt x="975360" y="1541417"/>
                </a:cubicBezTo>
                <a:cubicBezTo>
                  <a:pt x="994620" y="1560678"/>
                  <a:pt x="1003361" y="1572836"/>
                  <a:pt x="1027611" y="1584960"/>
                </a:cubicBezTo>
                <a:cubicBezTo>
                  <a:pt x="1035822" y="1589065"/>
                  <a:pt x="1045028" y="1590765"/>
                  <a:pt x="1053737" y="1593668"/>
                </a:cubicBezTo>
                <a:cubicBezTo>
                  <a:pt x="1112479" y="1652411"/>
                  <a:pt x="1082620" y="1638131"/>
                  <a:pt x="1132114" y="1654628"/>
                </a:cubicBezTo>
                <a:cubicBezTo>
                  <a:pt x="1135017" y="1663337"/>
                  <a:pt x="1136099" y="1672883"/>
                  <a:pt x="1140822" y="1680754"/>
                </a:cubicBezTo>
                <a:cubicBezTo>
                  <a:pt x="1154523" y="1703589"/>
                  <a:pt x="1168030" y="1700619"/>
                  <a:pt x="1193074" y="1706880"/>
                </a:cubicBezTo>
                <a:cubicBezTo>
                  <a:pt x="1265489" y="1797399"/>
                  <a:pt x="1190700" y="1716381"/>
                  <a:pt x="1262742" y="1767840"/>
                </a:cubicBezTo>
                <a:cubicBezTo>
                  <a:pt x="1272764" y="1774998"/>
                  <a:pt x="1277852" y="1788458"/>
                  <a:pt x="1288868" y="1793966"/>
                </a:cubicBezTo>
                <a:cubicBezTo>
                  <a:pt x="1302107" y="1800585"/>
                  <a:pt x="1317897" y="1799771"/>
                  <a:pt x="1332411" y="1802674"/>
                </a:cubicBezTo>
                <a:cubicBezTo>
                  <a:pt x="1351519" y="1879101"/>
                  <a:pt x="1324288" y="1803376"/>
                  <a:pt x="1367245" y="1854926"/>
                </a:cubicBezTo>
                <a:cubicBezTo>
                  <a:pt x="1375556" y="1864899"/>
                  <a:pt x="1375482" y="1880581"/>
                  <a:pt x="1384662" y="1889760"/>
                </a:cubicBezTo>
                <a:cubicBezTo>
                  <a:pt x="1391153" y="1896251"/>
                  <a:pt x="1402351" y="1894852"/>
                  <a:pt x="1410788" y="1898468"/>
                </a:cubicBezTo>
                <a:cubicBezTo>
                  <a:pt x="1422720" y="1903582"/>
                  <a:pt x="1433467" y="1911328"/>
                  <a:pt x="1445622" y="1915886"/>
                </a:cubicBezTo>
                <a:cubicBezTo>
                  <a:pt x="1456829" y="1920089"/>
                  <a:pt x="1468608" y="1922901"/>
                  <a:pt x="1480457" y="1924594"/>
                </a:cubicBezTo>
                <a:cubicBezTo>
                  <a:pt x="1529646" y="1931621"/>
                  <a:pt x="1579154" y="1936205"/>
                  <a:pt x="1628502" y="1942011"/>
                </a:cubicBezTo>
                <a:cubicBezTo>
                  <a:pt x="1634308" y="1950720"/>
                  <a:pt x="1635714" y="1965817"/>
                  <a:pt x="1645920" y="1968137"/>
                </a:cubicBezTo>
                <a:cubicBezTo>
                  <a:pt x="1702816" y="1981068"/>
                  <a:pt x="1762195" y="1978317"/>
                  <a:pt x="1820091" y="1985554"/>
                </a:cubicBezTo>
                <a:cubicBezTo>
                  <a:pt x="1831967" y="1987039"/>
                  <a:pt x="1843314" y="1991360"/>
                  <a:pt x="1854925" y="1994263"/>
                </a:cubicBezTo>
                <a:cubicBezTo>
                  <a:pt x="1840411" y="1979749"/>
                  <a:pt x="1827803" y="1963036"/>
                  <a:pt x="1811382" y="1950720"/>
                </a:cubicBezTo>
                <a:cubicBezTo>
                  <a:pt x="1804038" y="1945212"/>
                  <a:pt x="1794113" y="1944426"/>
                  <a:pt x="1785257" y="1942011"/>
                </a:cubicBezTo>
                <a:cubicBezTo>
                  <a:pt x="1762163" y="1935712"/>
                  <a:pt x="1738811" y="1930400"/>
                  <a:pt x="1715588" y="1924594"/>
                </a:cubicBezTo>
                <a:cubicBezTo>
                  <a:pt x="1709782" y="1915885"/>
                  <a:pt x="1707258" y="1903661"/>
                  <a:pt x="1698171" y="1898468"/>
                </a:cubicBezTo>
                <a:cubicBezTo>
                  <a:pt x="1685319" y="1891124"/>
                  <a:pt x="1668567" y="1894738"/>
                  <a:pt x="1654628" y="1889760"/>
                </a:cubicBezTo>
                <a:cubicBezTo>
                  <a:pt x="1627704" y="1880144"/>
                  <a:pt x="1602377" y="1866537"/>
                  <a:pt x="1576251" y="1854926"/>
                </a:cubicBezTo>
                <a:cubicBezTo>
                  <a:pt x="1558834" y="1837509"/>
                  <a:pt x="1542308" y="1819152"/>
                  <a:pt x="1524000" y="1802674"/>
                </a:cubicBezTo>
                <a:cubicBezTo>
                  <a:pt x="1513211" y="1792964"/>
                  <a:pt x="1498723" y="1787471"/>
                  <a:pt x="1489165" y="1776548"/>
                </a:cubicBezTo>
                <a:cubicBezTo>
                  <a:pt x="1478019" y="1763810"/>
                  <a:pt x="1474055" y="1745857"/>
                  <a:pt x="1463040" y="1733006"/>
                </a:cubicBezTo>
                <a:cubicBezTo>
                  <a:pt x="1456228" y="1725059"/>
                  <a:pt x="1444315" y="1722989"/>
                  <a:pt x="1436914" y="1715588"/>
                </a:cubicBezTo>
                <a:cubicBezTo>
                  <a:pt x="1337512" y="1616186"/>
                  <a:pt x="1501678" y="1753466"/>
                  <a:pt x="1367245" y="1645920"/>
                </a:cubicBezTo>
                <a:cubicBezTo>
                  <a:pt x="1364342" y="1634309"/>
                  <a:pt x="1367000" y="1619549"/>
                  <a:pt x="1358537" y="1611086"/>
                </a:cubicBezTo>
                <a:cubicBezTo>
                  <a:pt x="1350074" y="1602623"/>
                  <a:pt x="1334703" y="1607092"/>
                  <a:pt x="1323702" y="1602377"/>
                </a:cubicBezTo>
                <a:cubicBezTo>
                  <a:pt x="1314082" y="1598254"/>
                  <a:pt x="1306765" y="1589972"/>
                  <a:pt x="1297577" y="1584960"/>
                </a:cubicBezTo>
                <a:cubicBezTo>
                  <a:pt x="1274783" y="1572527"/>
                  <a:pt x="1251131" y="1561737"/>
                  <a:pt x="1227908" y="1550126"/>
                </a:cubicBezTo>
                <a:cubicBezTo>
                  <a:pt x="1161474" y="1483692"/>
                  <a:pt x="1238671" y="1553100"/>
                  <a:pt x="1175657" y="1515291"/>
                </a:cubicBezTo>
                <a:cubicBezTo>
                  <a:pt x="1154244" y="1502443"/>
                  <a:pt x="1135017" y="1486262"/>
                  <a:pt x="1114697" y="1471748"/>
                </a:cubicBezTo>
                <a:cubicBezTo>
                  <a:pt x="1070556" y="1405537"/>
                  <a:pt x="1137723" y="1492225"/>
                  <a:pt x="1036320" y="1436914"/>
                </a:cubicBezTo>
                <a:cubicBezTo>
                  <a:pt x="1020002" y="1428013"/>
                  <a:pt x="1014045" y="1407073"/>
                  <a:pt x="1001485" y="1393371"/>
                </a:cubicBezTo>
                <a:cubicBezTo>
                  <a:pt x="982067" y="1372188"/>
                  <a:pt x="966228" y="1345262"/>
                  <a:pt x="940525" y="1332411"/>
                </a:cubicBezTo>
                <a:cubicBezTo>
                  <a:pt x="894675" y="1309486"/>
                  <a:pt x="914871" y="1324174"/>
                  <a:pt x="879565" y="1288868"/>
                </a:cubicBezTo>
                <a:cubicBezTo>
                  <a:pt x="847813" y="1193608"/>
                  <a:pt x="898450" y="1337888"/>
                  <a:pt x="853440" y="1236617"/>
                </a:cubicBezTo>
                <a:cubicBezTo>
                  <a:pt x="845983" y="1219840"/>
                  <a:pt x="844938" y="1200415"/>
                  <a:pt x="836022" y="1184366"/>
                </a:cubicBezTo>
                <a:cubicBezTo>
                  <a:pt x="830041" y="1173600"/>
                  <a:pt x="817055" y="1168262"/>
                  <a:pt x="809897" y="1158240"/>
                </a:cubicBezTo>
                <a:cubicBezTo>
                  <a:pt x="802352" y="1147676"/>
                  <a:pt x="798286" y="1135017"/>
                  <a:pt x="792480" y="1123406"/>
                </a:cubicBezTo>
                <a:cubicBezTo>
                  <a:pt x="795383" y="1094377"/>
                  <a:pt x="791218" y="1063737"/>
                  <a:pt x="801188" y="1036320"/>
                </a:cubicBezTo>
                <a:cubicBezTo>
                  <a:pt x="804325" y="1027693"/>
                  <a:pt x="820068" y="1033247"/>
                  <a:pt x="827314" y="1027611"/>
                </a:cubicBezTo>
                <a:cubicBezTo>
                  <a:pt x="846757" y="1012489"/>
                  <a:pt x="862148" y="992777"/>
                  <a:pt x="879565" y="975360"/>
                </a:cubicBezTo>
                <a:cubicBezTo>
                  <a:pt x="894079" y="960846"/>
                  <a:pt x="903195" y="936796"/>
                  <a:pt x="923108" y="931817"/>
                </a:cubicBezTo>
                <a:lnTo>
                  <a:pt x="957942" y="923108"/>
                </a:lnTo>
                <a:cubicBezTo>
                  <a:pt x="966651" y="917302"/>
                  <a:pt x="974448" y="909814"/>
                  <a:pt x="984068" y="905691"/>
                </a:cubicBezTo>
                <a:cubicBezTo>
                  <a:pt x="995069" y="900976"/>
                  <a:pt x="1007199" y="899491"/>
                  <a:pt x="1018902" y="896983"/>
                </a:cubicBezTo>
                <a:cubicBezTo>
                  <a:pt x="1047848" y="890780"/>
                  <a:pt x="1076959" y="885372"/>
                  <a:pt x="1105988" y="879566"/>
                </a:cubicBezTo>
                <a:cubicBezTo>
                  <a:pt x="1117599" y="870857"/>
                  <a:pt x="1128220" y="860641"/>
                  <a:pt x="1140822" y="853440"/>
                </a:cubicBezTo>
                <a:cubicBezTo>
                  <a:pt x="1148792" y="848885"/>
                  <a:pt x="1158737" y="848836"/>
                  <a:pt x="1166948" y="844731"/>
                </a:cubicBezTo>
                <a:cubicBezTo>
                  <a:pt x="1182087" y="837161"/>
                  <a:pt x="1195977" y="827314"/>
                  <a:pt x="1210491" y="818606"/>
                </a:cubicBezTo>
                <a:cubicBezTo>
                  <a:pt x="1213394" y="809897"/>
                  <a:pt x="1215977" y="801075"/>
                  <a:pt x="1219200" y="792480"/>
                </a:cubicBezTo>
                <a:cubicBezTo>
                  <a:pt x="1224689" y="777843"/>
                  <a:pt x="1232125" y="763910"/>
                  <a:pt x="1236617" y="748937"/>
                </a:cubicBezTo>
                <a:cubicBezTo>
                  <a:pt x="1240870" y="734759"/>
                  <a:pt x="1237480" y="717946"/>
                  <a:pt x="1245325" y="705394"/>
                </a:cubicBezTo>
                <a:cubicBezTo>
                  <a:pt x="1253018" y="693086"/>
                  <a:pt x="1269140" y="688714"/>
                  <a:pt x="1280160" y="679268"/>
                </a:cubicBezTo>
                <a:cubicBezTo>
                  <a:pt x="1289511" y="671253"/>
                  <a:pt x="1295519" y="659124"/>
                  <a:pt x="1306285" y="653143"/>
                </a:cubicBezTo>
                <a:cubicBezTo>
                  <a:pt x="1342310" y="633129"/>
                  <a:pt x="1389306" y="631880"/>
                  <a:pt x="1428205" y="627017"/>
                </a:cubicBezTo>
                <a:cubicBezTo>
                  <a:pt x="1463039" y="615406"/>
                  <a:pt x="1497661" y="603135"/>
                  <a:pt x="1532708" y="592183"/>
                </a:cubicBezTo>
                <a:cubicBezTo>
                  <a:pt x="1544132" y="588613"/>
                  <a:pt x="1556541" y="588189"/>
                  <a:pt x="1567542" y="583474"/>
                </a:cubicBezTo>
                <a:cubicBezTo>
                  <a:pt x="1577162" y="579351"/>
                  <a:pt x="1583868" y="569732"/>
                  <a:pt x="1593668" y="566057"/>
                </a:cubicBezTo>
                <a:cubicBezTo>
                  <a:pt x="1709175" y="522742"/>
                  <a:pt x="1556239" y="600486"/>
                  <a:pt x="1689462" y="539931"/>
                </a:cubicBezTo>
                <a:cubicBezTo>
                  <a:pt x="1812386" y="484057"/>
                  <a:pt x="1675385" y="538261"/>
                  <a:pt x="1759131" y="496388"/>
                </a:cubicBezTo>
                <a:cubicBezTo>
                  <a:pt x="1767342" y="492283"/>
                  <a:pt x="1776869" y="491408"/>
                  <a:pt x="1785257" y="487680"/>
                </a:cubicBezTo>
                <a:cubicBezTo>
                  <a:pt x="1803052" y="479771"/>
                  <a:pt x="1819170" y="468103"/>
                  <a:pt x="1837508" y="461554"/>
                </a:cubicBezTo>
                <a:cubicBezTo>
                  <a:pt x="1860051" y="453503"/>
                  <a:pt x="1884160" y="450713"/>
                  <a:pt x="1907177" y="444137"/>
                </a:cubicBezTo>
                <a:cubicBezTo>
                  <a:pt x="1924830" y="439093"/>
                  <a:pt x="1941476" y="430567"/>
                  <a:pt x="1959428" y="426720"/>
                </a:cubicBezTo>
                <a:cubicBezTo>
                  <a:pt x="1982312" y="421816"/>
                  <a:pt x="2005928" y="421321"/>
                  <a:pt x="2029097" y="418011"/>
                </a:cubicBezTo>
                <a:cubicBezTo>
                  <a:pt x="2066894" y="412611"/>
                  <a:pt x="2104708" y="407229"/>
                  <a:pt x="2142308" y="400594"/>
                </a:cubicBezTo>
                <a:cubicBezTo>
                  <a:pt x="2174902" y="394842"/>
                  <a:pt x="2205508" y="380220"/>
                  <a:pt x="2238102" y="374468"/>
                </a:cubicBezTo>
                <a:cubicBezTo>
                  <a:pt x="2266832" y="369398"/>
                  <a:pt x="2296159" y="368663"/>
                  <a:pt x="2325188" y="365760"/>
                </a:cubicBezTo>
                <a:cubicBezTo>
                  <a:pt x="2339702" y="359954"/>
                  <a:pt x="2353446" y="351618"/>
                  <a:pt x="2368731" y="348343"/>
                </a:cubicBezTo>
                <a:cubicBezTo>
                  <a:pt x="2394434" y="342835"/>
                  <a:pt x="2424817" y="353566"/>
                  <a:pt x="2447108" y="339634"/>
                </a:cubicBezTo>
                <a:cubicBezTo>
                  <a:pt x="2457257" y="333291"/>
                  <a:pt x="2441303" y="316411"/>
                  <a:pt x="2438400" y="304800"/>
                </a:cubicBezTo>
                <a:cubicBezTo>
                  <a:pt x="2307594" y="312975"/>
                  <a:pt x="2097812" y="323819"/>
                  <a:pt x="1959428" y="339634"/>
                </a:cubicBezTo>
                <a:cubicBezTo>
                  <a:pt x="1924342" y="343644"/>
                  <a:pt x="1889885" y="352057"/>
                  <a:pt x="1854925" y="357051"/>
                </a:cubicBezTo>
                <a:cubicBezTo>
                  <a:pt x="1828903" y="360769"/>
                  <a:pt x="1802674" y="362857"/>
                  <a:pt x="1776548" y="365760"/>
                </a:cubicBezTo>
                <a:cubicBezTo>
                  <a:pt x="1759131" y="377371"/>
                  <a:pt x="1740820" y="387743"/>
                  <a:pt x="1724297" y="400594"/>
                </a:cubicBezTo>
                <a:cubicBezTo>
                  <a:pt x="1714575" y="408155"/>
                  <a:pt x="1710305" y="424610"/>
                  <a:pt x="1698171" y="426720"/>
                </a:cubicBezTo>
                <a:cubicBezTo>
                  <a:pt x="1506604" y="460036"/>
                  <a:pt x="1524000" y="370186"/>
                  <a:pt x="1524000" y="487680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2656">
            <a:off x="5869758" y="1236156"/>
            <a:ext cx="857738" cy="857738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532670" y="1345252"/>
            <a:ext cx="1263679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 Việt</a:t>
            </a:r>
            <a:endParaRPr lang="en-US" sz="2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4354" y="1747193"/>
            <a:ext cx="1359859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 Việt</a:t>
            </a:r>
            <a:endParaRPr lang="en-US" sz="2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657" y="1018439"/>
            <a:ext cx="31843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 214 TCN, quân Tần ở phương Bắc xâm chiếm vùng đất của các bộ tộc Việt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Striped Right Arrow 14"/>
          <p:cNvSpPr/>
          <p:nvPr/>
        </p:nvSpPr>
        <p:spPr>
          <a:xfrm rot="4093052">
            <a:off x="5581199" y="946765"/>
            <a:ext cx="555712" cy="47138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 rot="5400000">
            <a:off x="6546623" y="836484"/>
            <a:ext cx="555712" cy="47138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6767829">
            <a:off x="7543577" y="944771"/>
            <a:ext cx="555712" cy="47138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9796" y="2989544"/>
            <a:ext cx="31843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Thục Phán lãnh đạo người Âu Việt và Lạc </a:t>
            </a:r>
            <a:r>
              <a:rPr lang="vi-VN" altLang="zh-CN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chiến đấu</a:t>
            </a:r>
            <a:endParaRPr lang="zh-CN" altLang="en-US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796" y="4523618"/>
            <a:ext cx="3068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 208 TCN, Tướng giặc là Đồ Thư bị giết, quân Tần gặp khó khăn, rút về nước</a:t>
            </a:r>
            <a:endParaRPr lang="zh-CN" altLang="en-US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45382" y="1221621"/>
            <a:ext cx="32273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 </a:t>
            </a:r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kháng chiến chống Tần,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Thục </a:t>
            </a:r>
            <a:r>
              <a:rPr lang="en-US" sz="2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Phán </a:t>
            </a:r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xưng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An Dương Vương. </a:t>
            </a:r>
          </a:p>
          <a:p>
            <a:pPr algn="just"/>
            <a:endParaRPr lang="en-US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17" y="1189660"/>
            <a:ext cx="5328101" cy="4888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17" y="1147004"/>
            <a:ext cx="5328101" cy="4931577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3469845">
            <a:off x="6070971" y="2764533"/>
            <a:ext cx="339992" cy="268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33673" y="4553170"/>
            <a:ext cx="29353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Vua có nhiều quyền hành hơn trong việc trị </a:t>
            </a:r>
            <a:r>
              <a:rPr lang="en-US" sz="2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có quân đội và vũ khí tốt,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lãnh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thỗ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được mở rộng hơn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51049" y="2741502"/>
            <a:ext cx="30179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 tên nước thành Âu Lạc, dời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 về Phong Khê (nay là Cổ Loa, Đông Anh, Hà Nội).</a:t>
            </a:r>
          </a:p>
        </p:txBody>
      </p:sp>
    </p:spTree>
    <p:extLst>
      <p:ext uri="{BB962C8B-B14F-4D97-AF65-F5344CB8AC3E}">
        <p14:creationId xmlns:p14="http://schemas.microsoft.com/office/powerpoint/2010/main" val="8004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4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/>
          <p:nvPr/>
        </p:nvSpPr>
        <p:spPr>
          <a:xfrm>
            <a:off x="553756" y="223589"/>
            <a:ext cx="3194939" cy="552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lIns="89770" tIns="44885" rIns="89770" bIns="448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THÀNH CỔ LOA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1"/>
          <p:cNvSpPr txBox="1"/>
          <p:nvPr/>
        </p:nvSpPr>
        <p:spPr>
          <a:xfrm>
            <a:off x="9763207" y="2123067"/>
            <a:ext cx="24533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hào nước bao quanh</a:t>
            </a:r>
          </a:p>
        </p:txBody>
      </p:sp>
      <p:sp>
        <p:nvSpPr>
          <p:cNvPr id="17" name="1"/>
          <p:cNvSpPr txBox="1"/>
          <p:nvPr/>
        </p:nvSpPr>
        <p:spPr>
          <a:xfrm>
            <a:off x="9763207" y="4366283"/>
            <a:ext cx="2230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 thành</a:t>
            </a:r>
          </a:p>
        </p:txBody>
      </p:sp>
      <p:sp>
        <p:nvSpPr>
          <p:cNvPr id="18" name="1"/>
          <p:cNvSpPr txBox="1"/>
          <p:nvPr/>
        </p:nvSpPr>
        <p:spPr>
          <a:xfrm>
            <a:off x="9767599" y="1320688"/>
            <a:ext cx="2225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thành, gò</a:t>
            </a:r>
          </a:p>
        </p:txBody>
      </p:sp>
      <p:sp>
        <p:nvSpPr>
          <p:cNvPr id="19" name="1"/>
          <p:cNvSpPr txBox="1"/>
          <p:nvPr/>
        </p:nvSpPr>
        <p:spPr>
          <a:xfrm>
            <a:off x="10112174" y="3618551"/>
            <a:ext cx="18652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 làng</a:t>
            </a:r>
          </a:p>
        </p:txBody>
      </p:sp>
      <p:sp>
        <p:nvSpPr>
          <p:cNvPr id="20" name="1"/>
          <p:cNvSpPr txBox="1"/>
          <p:nvPr/>
        </p:nvSpPr>
        <p:spPr>
          <a:xfrm>
            <a:off x="9296400" y="4954838"/>
            <a:ext cx="272817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khu di tích thành Cổ Loa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05" y="975850"/>
            <a:ext cx="5764387" cy="4994651"/>
          </a:xfrm>
          <a:prstGeom prst="rect">
            <a:avLst/>
          </a:prstGeom>
        </p:spPr>
      </p:pic>
      <p:cxnSp>
        <p:nvCxnSpPr>
          <p:cNvPr id="15" name="1"/>
          <p:cNvCxnSpPr/>
          <p:nvPr/>
        </p:nvCxnSpPr>
        <p:spPr>
          <a:xfrm flipH="1" flipV="1">
            <a:off x="8740588" y="1613647"/>
            <a:ext cx="1201272" cy="48419"/>
          </a:xfrm>
          <a:prstGeom prst="line">
            <a:avLst/>
          </a:prstGeom>
          <a:ln w="57150">
            <a:solidFill>
              <a:srgbClr val="7030A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"/>
          <p:cNvCxnSpPr/>
          <p:nvPr/>
        </p:nvCxnSpPr>
        <p:spPr>
          <a:xfrm flipH="1" flipV="1">
            <a:off x="7888941" y="3827929"/>
            <a:ext cx="2338898" cy="67622"/>
          </a:xfrm>
          <a:prstGeom prst="line">
            <a:avLst/>
          </a:prstGeom>
          <a:ln w="57150">
            <a:solidFill>
              <a:srgbClr val="7030A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"/>
          <p:cNvCxnSpPr/>
          <p:nvPr/>
        </p:nvCxnSpPr>
        <p:spPr>
          <a:xfrm>
            <a:off x="7637929" y="4711338"/>
            <a:ext cx="2054711" cy="17416"/>
          </a:xfrm>
          <a:prstGeom prst="line">
            <a:avLst/>
          </a:prstGeom>
          <a:ln w="57150">
            <a:solidFill>
              <a:srgbClr val="7030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"/>
          <p:cNvCxnSpPr/>
          <p:nvPr/>
        </p:nvCxnSpPr>
        <p:spPr>
          <a:xfrm flipV="1">
            <a:off x="8908219" y="2544487"/>
            <a:ext cx="854988" cy="987"/>
          </a:xfrm>
          <a:prstGeom prst="line">
            <a:avLst/>
          </a:prstGeom>
          <a:ln w="57150">
            <a:solidFill>
              <a:srgbClr val="7030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1"/>
          <p:cNvSpPr txBox="1"/>
          <p:nvPr/>
        </p:nvSpPr>
        <p:spPr>
          <a:xfrm>
            <a:off x="143743" y="1103349"/>
            <a:ext cx="302688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Cổ Loa đắp 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đất,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ba vòng khép kín…mặt ngoài dốc thẳng đứng, mặt trong dốc thoai thoải để đánh vào thì khó, đánh ra thì dễ… với hệ 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</a:t>
            </a:r>
            <a:r>
              <a:rPr lang="en-US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- sông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thành và lũy kết hợp chặt chẽ, thành Cổ Loa là một phòng tuyến bảo vệ kiên cố không thể đánh từ ngoài vào.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783531" y="5970501"/>
            <a:ext cx="896591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 Loa vừa là trung tâm của đất nước vừa là một quân thành</a:t>
            </a:r>
          </a:p>
        </p:txBody>
      </p:sp>
    </p:spTree>
    <p:extLst>
      <p:ext uri="{BB962C8B-B14F-4D97-AF65-F5344CB8AC3E}">
        <p14:creationId xmlns:p14="http://schemas.microsoft.com/office/powerpoint/2010/main" val="1925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  <p:bldP spid="19" grpId="0"/>
      <p:bldP spid="20" grpId="0" animBg="1"/>
      <p:bldP spid="56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37" y="287383"/>
            <a:ext cx="5994763" cy="6200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" y="967383"/>
            <a:ext cx="58608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+mj-lt"/>
              </a:rPr>
              <a:t>Cao Lỗ là một tướng tài của An Dương Vương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. </a:t>
            </a:r>
            <a:endParaRPr lang="vi-VN" sz="28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+mj-lt"/>
              </a:rPr>
              <a:t>Tương truyền ông là người chế ra </a:t>
            </a:r>
            <a:r>
              <a:rPr lang="vi-VN" sz="2800" dirty="0">
                <a:solidFill>
                  <a:srgbClr val="0070C0"/>
                </a:solidFill>
                <a:latin typeface="+mj-lt"/>
                <a:hlinkClick r:id="rId3" tooltip="Nỏ liên châu"/>
              </a:rPr>
              <a:t>nỏ liên châu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 (bắn được nhiều mũi tên một lúc) mà còn được gọi là </a:t>
            </a:r>
            <a:r>
              <a:rPr lang="vi-VN" sz="2800" dirty="0">
                <a:solidFill>
                  <a:srgbClr val="0070C0"/>
                </a:solidFill>
                <a:latin typeface="+mj-lt"/>
                <a:hlinkClick r:id="rId3" tooltip="Nỏ liên châu"/>
              </a:rPr>
              <a:t>nỏ thần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.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+mj-lt"/>
              </a:rPr>
              <a:t>Ông là người khuyên Thục Phán An Dương Vương dời đô xuống đồng bằng, tìm đất đóng đô và là người được </a:t>
            </a:r>
            <a:r>
              <a:rPr lang="vi-VN" sz="2800" dirty="0">
                <a:solidFill>
                  <a:srgbClr val="0070C0"/>
                </a:solidFill>
                <a:latin typeface="+mj-lt"/>
                <a:hlinkClick r:id="rId4" tooltip="An Dương Vương"/>
              </a:rPr>
              <a:t>An Dương Vương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 giao nhiệm vụ thiết kế, chỉ huy công trình xây thành </a:t>
            </a:r>
            <a:r>
              <a:rPr lang="vi-VN" sz="2800" dirty="0">
                <a:solidFill>
                  <a:srgbClr val="0070C0"/>
                </a:solidFill>
                <a:latin typeface="+mj-lt"/>
                <a:hlinkClick r:id="rId5" tooltip="Cổ Loa"/>
              </a:rPr>
              <a:t>Cổ Loa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9366" y="5933888"/>
            <a:ext cx="3522118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Tướng quân Cao Lỗ</a:t>
            </a:r>
          </a:p>
        </p:txBody>
      </p:sp>
    </p:spTree>
    <p:extLst>
      <p:ext uri="{BB962C8B-B14F-4D97-AF65-F5344CB8AC3E}">
        <p14:creationId xmlns:p14="http://schemas.microsoft.com/office/powerpoint/2010/main" val="10081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5"/>
          <p:cNvSpPr>
            <a:spLocks noChangeArrowheads="1"/>
          </p:cNvSpPr>
          <p:nvPr/>
        </p:nvSpPr>
        <p:spPr bwMode="auto">
          <a:xfrm>
            <a:off x="4257768" y="4594737"/>
            <a:ext cx="1385636" cy="278720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693">
              <a:cs typeface="+mn-ea"/>
              <a:sym typeface="+mn-lt"/>
            </a:endParaRPr>
          </a:p>
        </p:txBody>
      </p:sp>
      <p:sp>
        <p:nvSpPr>
          <p:cNvPr id="8" name="Oval 65"/>
          <p:cNvSpPr>
            <a:spLocks noChangeArrowheads="1"/>
          </p:cNvSpPr>
          <p:nvPr/>
        </p:nvSpPr>
        <p:spPr bwMode="auto">
          <a:xfrm>
            <a:off x="838725" y="5295924"/>
            <a:ext cx="1777833" cy="354372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693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626606" y="1112589"/>
            <a:ext cx="2647960" cy="3613545"/>
          </a:xfrm>
          <a:custGeom>
            <a:avLst/>
            <a:gdLst>
              <a:gd name="connsiteX0" fmla="*/ 555581 w 1138390"/>
              <a:gd name="connsiteY0" fmla="*/ 138889 h 1550820"/>
              <a:gd name="connsiteX1" fmla="*/ 181310 w 1138390"/>
              <a:gd name="connsiteY1" fmla="*/ 513159 h 1550820"/>
              <a:gd name="connsiteX2" fmla="*/ 555581 w 1138390"/>
              <a:gd name="connsiteY2" fmla="*/ 887431 h 1550820"/>
              <a:gd name="connsiteX3" fmla="*/ 929852 w 1138390"/>
              <a:gd name="connsiteY3" fmla="*/ 513160 h 1550820"/>
              <a:gd name="connsiteX4" fmla="*/ 555581 w 1138390"/>
              <a:gd name="connsiteY4" fmla="*/ 138889 h 1550820"/>
              <a:gd name="connsiteX5" fmla="*/ 586782 w 1138390"/>
              <a:gd name="connsiteY5" fmla="*/ 273 h 1550820"/>
              <a:gd name="connsiteX6" fmla="*/ 983919 w 1138390"/>
              <a:gd name="connsiteY6" fmla="*/ 179343 h 1550820"/>
              <a:gd name="connsiteX7" fmla="*/ 959048 w 1138390"/>
              <a:gd name="connsiteY7" fmla="*/ 983920 h 1550820"/>
              <a:gd name="connsiteX8" fmla="*/ 538851 w 1138390"/>
              <a:gd name="connsiteY8" fmla="*/ 1550820 h 1550820"/>
              <a:gd name="connsiteX9" fmla="*/ 154471 w 1138390"/>
              <a:gd name="connsiteY9" fmla="*/ 959049 h 1550820"/>
              <a:gd name="connsiteX10" fmla="*/ 179342 w 1138390"/>
              <a:gd name="connsiteY10" fmla="*/ 154471 h 1550820"/>
              <a:gd name="connsiteX11" fmla="*/ 586782 w 1138390"/>
              <a:gd name="connsiteY11" fmla="*/ 273 h 15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2939" anchor="ctr"/>
          <a:lstStyle/>
          <a:p>
            <a:pPr algn="ctr">
              <a:defRPr/>
            </a:pP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Năm 179 TCN</a:t>
            </a:r>
          </a:p>
          <a:p>
            <a:pPr algn="ctr">
              <a:defRPr/>
            </a:pP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Âu Lạc bị sát nhập</a:t>
            </a:r>
          </a:p>
          <a:p>
            <a:pPr algn="ctr">
              <a:defRPr/>
            </a:pP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v</a:t>
            </a:r>
            <a:r>
              <a:rPr lang="en-US" altLang="zh-CN" sz="23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ào </a:t>
            </a: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Nam Việt</a:t>
            </a:r>
          </a:p>
          <a:p>
            <a:pPr algn="ctr">
              <a:defRPr/>
            </a:pPr>
            <a:endParaRPr lang="zh-CN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23796" y="851647"/>
            <a:ext cx="3502810" cy="4447854"/>
          </a:xfrm>
          <a:custGeom>
            <a:avLst/>
            <a:gdLst>
              <a:gd name="connsiteX0" fmla="*/ 555581 w 1138390"/>
              <a:gd name="connsiteY0" fmla="*/ 138889 h 1550820"/>
              <a:gd name="connsiteX1" fmla="*/ 181310 w 1138390"/>
              <a:gd name="connsiteY1" fmla="*/ 513159 h 1550820"/>
              <a:gd name="connsiteX2" fmla="*/ 555581 w 1138390"/>
              <a:gd name="connsiteY2" fmla="*/ 887431 h 1550820"/>
              <a:gd name="connsiteX3" fmla="*/ 929852 w 1138390"/>
              <a:gd name="connsiteY3" fmla="*/ 513160 h 1550820"/>
              <a:gd name="connsiteX4" fmla="*/ 555581 w 1138390"/>
              <a:gd name="connsiteY4" fmla="*/ 138889 h 1550820"/>
              <a:gd name="connsiteX5" fmla="*/ 586782 w 1138390"/>
              <a:gd name="connsiteY5" fmla="*/ 273 h 1550820"/>
              <a:gd name="connsiteX6" fmla="*/ 983919 w 1138390"/>
              <a:gd name="connsiteY6" fmla="*/ 179343 h 1550820"/>
              <a:gd name="connsiteX7" fmla="*/ 959048 w 1138390"/>
              <a:gd name="connsiteY7" fmla="*/ 983920 h 1550820"/>
              <a:gd name="connsiteX8" fmla="*/ 538851 w 1138390"/>
              <a:gd name="connsiteY8" fmla="*/ 1550820 h 1550820"/>
              <a:gd name="connsiteX9" fmla="*/ 154471 w 1138390"/>
              <a:gd name="connsiteY9" fmla="*/ 959049 h 1550820"/>
              <a:gd name="connsiteX10" fmla="*/ 179342 w 1138390"/>
              <a:gd name="connsiteY10" fmla="*/ 154471 h 1550820"/>
              <a:gd name="connsiteX11" fmla="*/ 586782 w 1138390"/>
              <a:gd name="connsiteY11" fmla="*/ 273 h 15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218968" anchor="ctr"/>
          <a:lstStyle/>
          <a:p>
            <a:pPr algn="ctr">
              <a:defRPr/>
            </a:pP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Đầu thế kỉ </a:t>
            </a:r>
            <a:r>
              <a:rPr lang="vi-VN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II TCN</a:t>
            </a: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 </a:t>
            </a:r>
          </a:p>
          <a:p>
            <a:pPr algn="ctr">
              <a:defRPr/>
            </a:pP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Âu Lạc nhiều lần </a:t>
            </a:r>
          </a:p>
          <a:p>
            <a:pPr algn="ctr">
              <a:defRPr/>
            </a:pP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bị quân Triệu Đà </a:t>
            </a:r>
          </a:p>
          <a:p>
            <a:pPr algn="ctr">
              <a:defRPr/>
            </a:pP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(nước Nam Việt)</a:t>
            </a:r>
          </a:p>
          <a:p>
            <a:pPr algn="ctr">
              <a:defRPr/>
            </a:pPr>
            <a:r>
              <a: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tấn công</a:t>
            </a:r>
            <a:endParaRPr lang="zh-CN" altLang="en-US" sz="23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675836" y="223589"/>
            <a:ext cx="2950770" cy="552312"/>
          </a:xfrm>
          <a:prstGeom prst="rect">
            <a:avLst/>
          </a:prstGeom>
          <a:noFill/>
        </p:spPr>
        <p:txBody>
          <a:bodyPr wrap="none" lIns="89770" tIns="44885" rIns="89770" bIns="448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2. Thành Cổ Loa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84" y="851647"/>
            <a:ext cx="5095315" cy="4643718"/>
          </a:xfrm>
          <a:prstGeom prst="rect">
            <a:avLst/>
          </a:prstGeom>
        </p:spPr>
      </p:pic>
      <p:sp>
        <p:nvSpPr>
          <p:cNvPr id="15" name="1"/>
          <p:cNvSpPr txBox="1"/>
          <p:nvPr/>
        </p:nvSpPr>
        <p:spPr>
          <a:xfrm>
            <a:off x="6487084" y="5650296"/>
            <a:ext cx="5095315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An Dương Vương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851647"/>
            <a:ext cx="5105399" cy="4643718"/>
          </a:xfrm>
          <a:prstGeom prst="rect">
            <a:avLst/>
          </a:prstGeom>
        </p:spPr>
      </p:pic>
      <p:sp>
        <p:nvSpPr>
          <p:cNvPr id="17" name="1"/>
          <p:cNvSpPr txBox="1"/>
          <p:nvPr/>
        </p:nvSpPr>
        <p:spPr>
          <a:xfrm>
            <a:off x="6487084" y="5650296"/>
            <a:ext cx="5095315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Nỏ thần Liên châu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91" y="851647"/>
            <a:ext cx="5120307" cy="4643718"/>
          </a:xfrm>
          <a:prstGeom prst="rect">
            <a:avLst/>
          </a:prstGeom>
        </p:spPr>
      </p:pic>
      <p:sp>
        <p:nvSpPr>
          <p:cNvPr id="19" name="1"/>
          <p:cNvSpPr txBox="1"/>
          <p:nvPr/>
        </p:nvSpPr>
        <p:spPr>
          <a:xfrm>
            <a:off x="6487084" y="5650296"/>
            <a:ext cx="5095315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 nỏ và mũi tên đồng Cổ Loa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90" y="829392"/>
            <a:ext cx="5105399" cy="4643718"/>
          </a:xfrm>
          <a:prstGeom prst="rect">
            <a:avLst/>
          </a:prstGeom>
        </p:spPr>
      </p:pic>
      <p:sp>
        <p:nvSpPr>
          <p:cNvPr id="21" name="1"/>
          <p:cNvSpPr txBox="1"/>
          <p:nvPr/>
        </p:nvSpPr>
        <p:spPr>
          <a:xfrm>
            <a:off x="6487084" y="5650296"/>
            <a:ext cx="5095315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Nỏ phục chế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89" y="829392"/>
            <a:ext cx="5145304" cy="4643718"/>
          </a:xfrm>
          <a:prstGeom prst="rect">
            <a:avLst/>
          </a:prstGeom>
        </p:spPr>
      </p:pic>
      <p:sp>
        <p:nvSpPr>
          <p:cNvPr id="23" name="1"/>
          <p:cNvSpPr txBox="1"/>
          <p:nvPr/>
        </p:nvSpPr>
        <p:spPr>
          <a:xfrm>
            <a:off x="6497169" y="5650296"/>
            <a:ext cx="509531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thuyết Mị Châu-Trọng Thủy và bài học cảnh giác đối với kẻ thù.</a:t>
            </a:r>
          </a:p>
        </p:txBody>
      </p:sp>
    </p:spTree>
    <p:extLst>
      <p:ext uri="{BB962C8B-B14F-4D97-AF65-F5344CB8AC3E}">
        <p14:creationId xmlns:p14="http://schemas.microsoft.com/office/powerpoint/2010/main" val="39490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2" grpId="1" animBg="1"/>
      <p:bldP spid="13" grpId="0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8278"/>
          <a:stretch>
            <a:fillRect/>
          </a:stretch>
        </p:blipFill>
        <p:spPr>
          <a:xfrm>
            <a:off x="7489438" y="0"/>
            <a:ext cx="4702562" cy="4438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7" y="566058"/>
            <a:ext cx="5643154" cy="2586445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kể ngày xưa chuyện Mị Châu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tim lầm chỗ để trên đầu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Nỏ thần vô ý trao tay giặc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nỗi cơ đồ đắm biển sâu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8" y="3274423"/>
            <a:ext cx="5180983" cy="358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97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BE8CD1C-F711-F747-952E-E6B1AB64BFD2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D30AD4C-5C62-7748-BCAF-BD11902600AE}"/>
              </a:ext>
            </a:extLst>
          </p:cNvPr>
          <p:cNvSpPr txBox="1"/>
          <p:nvPr/>
        </p:nvSpPr>
        <p:spPr>
          <a:xfrm>
            <a:off x="494060" y="1769088"/>
            <a:ext cx="11203878" cy="4498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romanUcPeriod"/>
            </a:pPr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 NƯỚC ÂU LẠC: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gian: Năm 208  TCN, kháng chiến chống Tần kết thúc.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nước: Âu Lạc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đứng đầu: An Dương Vương.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 đô: Phong Khê (Cổ Loa, Đông Anh, Hà Nội).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bộ máy nhà nước: không thay đổi so với thời Văn Lang nhưng quyền của vua cao hơn trước.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trình xây dựng: Thành Cổ Loa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 179 TCN, Âu Lạc bị sáp nhập vào Nam Việt. 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766BFE7-D0BF-FC4E-9CA4-8DE1D19F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02" y="108455"/>
            <a:ext cx="10458995" cy="13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14</a:t>
            </a:r>
          </a:p>
          <a:p>
            <a:pPr algn="ctr" eaLnBrk="1" hangingPunct="1"/>
            <a:r>
              <a:rPr lang="en-US" altLang="zh-CN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 NƯỚC VĂN LANG, ÂU LẠC</a:t>
            </a:r>
            <a:endParaRPr lang="zh-CN" altLang="en-US" sz="4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5201774" y="2961561"/>
            <a:ext cx="431482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720512" y="1851899"/>
            <a:ext cx="2449512" cy="2449512"/>
            <a:chOff x="1959919" y="2023759"/>
            <a:chExt cx="2773806" cy="2773806"/>
          </a:xfrm>
        </p:grpSpPr>
        <p:grpSp>
          <p:nvGrpSpPr>
            <p:cNvPr id="6152" name="组合 6"/>
            <p:cNvGrpSpPr>
              <a:grpSpLocks/>
            </p:cNvGrpSpPr>
            <p:nvPr/>
          </p:nvGrpSpPr>
          <p:grpSpPr bwMode="auto"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2377836" y="2309942"/>
                <a:ext cx="2182109" cy="218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201774" y="2170986"/>
            <a:ext cx="2646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655</TotalTime>
  <Words>578</Words>
  <Application>Microsoft Office PowerPoint</Application>
  <PresentationFormat>Widescreen</PresentationFormat>
  <Paragraphs>84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Microsoft YaHei</vt:lpstr>
      <vt:lpstr>Arial</vt:lpstr>
      <vt:lpstr>Calibri</vt:lpstr>
      <vt:lpstr>Calibri Light</vt:lpstr>
      <vt:lpstr>Open Sans</vt:lpstr>
      <vt:lpstr>Times New Roman</vt:lpstr>
      <vt:lpstr>VNI-Fato</vt:lpstr>
      <vt:lpstr>等线</vt:lpstr>
      <vt:lpstr>造字工房悦黑（非商用）常规体</vt:lpstr>
      <vt:lpstr>Office Theme</vt:lpstr>
      <vt:lpstr>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Win7-64 SP1</cp:lastModifiedBy>
  <cp:revision>72</cp:revision>
  <dcterms:created xsi:type="dcterms:W3CDTF">2021-11-24T09:10:20Z</dcterms:created>
  <dcterms:modified xsi:type="dcterms:W3CDTF">2022-08-19T08:05:04Z</dcterms:modified>
</cp:coreProperties>
</file>