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1" r:id="rId3"/>
    <p:sldId id="257" r:id="rId4"/>
    <p:sldId id="258" r:id="rId5"/>
    <p:sldId id="259" r:id="rId6"/>
    <p:sldId id="262" r:id="rId7"/>
    <p:sldId id="263" r:id="rId8"/>
    <p:sldId id="264" r:id="rId9"/>
    <p:sldId id="265" r:id="rId10"/>
    <p:sldId id="266" r:id="rId11"/>
    <p:sldId id="267" r:id="rId12"/>
    <p:sldId id="268" r:id="rId13"/>
    <p:sldId id="270" r:id="rId14"/>
    <p:sldId id="269"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CC"/>
    <a:srgbClr val="00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1" d="100"/>
          <a:sy n="121" d="100"/>
        </p:scale>
        <p:origin x="52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E6753-8466-461D-A07A-3EBB8ED8C904}"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US"/>
        </a:p>
      </dgm:t>
    </dgm:pt>
    <dgm:pt modelId="{356CA675-85FD-4585-B3F9-66E4D0471A68}">
      <dgm:prSet phldrT="[Text]" custT="1"/>
      <dgm:spPr/>
      <dgm:t>
        <a:bodyPr/>
        <a:lstStyle/>
        <a:p>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kì</a:t>
          </a:r>
          <a:endParaRPr lang="en-US" sz="4000" dirty="0">
            <a:latin typeface="Times New Roman" panose="02020603050405020304" pitchFamily="18" charset="0"/>
            <a:cs typeface="Times New Roman" panose="02020603050405020304" pitchFamily="18" charset="0"/>
          </a:endParaRPr>
        </a:p>
      </dgm:t>
    </dgm:pt>
    <dgm:pt modelId="{9523A9EF-DA1A-4F35-BA95-AAB403B1494C}" type="sibTrans" cxnId="{65160FAC-7B0B-45D9-9EB1-25154CFFDBAB}">
      <dgm:prSet/>
      <dgm:spPr/>
      <dgm:t>
        <a:bodyPr/>
        <a:lstStyle/>
        <a:p>
          <a:endParaRPr lang="en-US"/>
        </a:p>
      </dgm:t>
    </dgm:pt>
    <dgm:pt modelId="{D8D27435-83B3-49FE-BF70-9DDDCD23A428}" type="parTrans" cxnId="{65160FAC-7B0B-45D9-9EB1-25154CFFDBAB}">
      <dgm:prSet/>
      <dgm:spPr/>
      <dgm:t>
        <a:bodyPr/>
        <a:lstStyle/>
        <a:p>
          <a:endParaRPr lang="en-US"/>
        </a:p>
      </dgm:t>
    </dgm:pt>
    <dgm:pt modelId="{912D9D17-13EA-4FBB-B5B9-038F98C5A489}">
      <dgm:prSet phldrT="[Text]" custT="1"/>
      <dgm:spPr/>
      <dgm:t>
        <a:bodyPr/>
        <a:lstStyle/>
        <a:p>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dương</a:t>
          </a:r>
          <a:endParaRPr lang="en-US" sz="4000" dirty="0">
            <a:latin typeface="Times New Roman" panose="02020603050405020304" pitchFamily="18" charset="0"/>
            <a:cs typeface="Times New Roman" panose="02020603050405020304" pitchFamily="18" charset="0"/>
          </a:endParaRPr>
        </a:p>
      </dgm:t>
    </dgm:pt>
    <dgm:pt modelId="{BF96A465-6B69-4BC9-ACB2-2C4D044D45DC}" type="sibTrans" cxnId="{2953E371-4BCD-49E9-9136-B1348BFF1DDC}">
      <dgm:prSet/>
      <dgm:spPr/>
      <dgm:t>
        <a:bodyPr/>
        <a:lstStyle/>
        <a:p>
          <a:endParaRPr lang="en-US"/>
        </a:p>
      </dgm:t>
    </dgm:pt>
    <dgm:pt modelId="{475D1FC9-E3AA-49F9-B125-963F9CE2B2DC}" type="parTrans" cxnId="{2953E371-4BCD-49E9-9136-B1348BFF1DDC}">
      <dgm:prSet/>
      <dgm:spPr/>
      <dgm:t>
        <a:bodyPr/>
        <a:lstStyle/>
        <a:p>
          <a:endParaRPr lang="en-US"/>
        </a:p>
      </dgm:t>
    </dgm:pt>
    <dgm:pt modelId="{0E7A06D0-4EE1-453F-9B55-77D261057B90}">
      <dgm:prSet phldrT="[Text]" custT="1"/>
      <dgm:spPr/>
      <dgm:t>
        <a:bodyPr/>
        <a:lstStyle/>
        <a:p>
          <a:r>
            <a:rPr lang="en-US" sz="4000" dirty="0" err="1">
              <a:latin typeface="Times New Roman" panose="02020603050405020304" pitchFamily="18" charset="0"/>
              <a:cs typeface="Times New Roman" panose="02020603050405020304" pitchFamily="18" charset="0"/>
            </a:rPr>
            <a:t>Cộng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endParaRPr lang="en-US" sz="4000" dirty="0">
            <a:latin typeface="Times New Roman" panose="02020603050405020304" pitchFamily="18" charset="0"/>
            <a:cs typeface="Times New Roman" panose="02020603050405020304" pitchFamily="18" charset="0"/>
          </a:endParaRPr>
        </a:p>
      </dgm:t>
    </dgm:pt>
    <dgm:pt modelId="{86DE4E5F-D272-4E0F-8B57-7156351F5FA7}" type="sibTrans" cxnId="{0204AE4C-9C79-40E8-9389-58B8427042EA}">
      <dgm:prSet/>
      <dgm:spPr/>
      <dgm:t>
        <a:bodyPr/>
        <a:lstStyle/>
        <a:p>
          <a:endParaRPr lang="en-US"/>
        </a:p>
      </dgm:t>
    </dgm:pt>
    <dgm:pt modelId="{4A2901D1-0368-466C-B921-298AA14ECCDE}" type="parTrans" cxnId="{0204AE4C-9C79-40E8-9389-58B8427042EA}">
      <dgm:prSet/>
      <dgm:spPr/>
      <dgm:t>
        <a:bodyPr/>
        <a:lstStyle/>
        <a:p>
          <a:endParaRPr lang="en-US"/>
        </a:p>
      </dgm:t>
    </dgm:pt>
    <dgm:pt modelId="{E2BC0264-1709-4B5E-BAFC-ABDC690DD7C7}">
      <dgm:prSet custT="1"/>
      <dgm:spPr/>
      <dgm:t>
        <a:bodyPr/>
        <a:lstStyle/>
        <a:p>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endParaRPr lang="en-US" sz="4000" dirty="0">
            <a:latin typeface="Times New Roman" panose="02020603050405020304" pitchFamily="18" charset="0"/>
            <a:cs typeface="Times New Roman" panose="02020603050405020304" pitchFamily="18" charset="0"/>
          </a:endParaRPr>
        </a:p>
      </dgm:t>
    </dgm:pt>
    <dgm:pt modelId="{4B60531F-6A72-4727-A495-33EAD0EBC510}" type="parTrans" cxnId="{81E7BE3B-EE5C-4473-BE01-13C7DE4FEB27}">
      <dgm:prSet/>
      <dgm:spPr/>
      <dgm:t>
        <a:bodyPr/>
        <a:lstStyle/>
        <a:p>
          <a:endParaRPr lang="en-US"/>
        </a:p>
      </dgm:t>
    </dgm:pt>
    <dgm:pt modelId="{C1137056-373B-416A-A7E6-2D95FBA19A2E}" type="sibTrans" cxnId="{81E7BE3B-EE5C-4473-BE01-13C7DE4FEB27}">
      <dgm:prSet/>
      <dgm:spPr/>
      <dgm:t>
        <a:bodyPr/>
        <a:lstStyle/>
        <a:p>
          <a:endParaRPr lang="en-US"/>
        </a:p>
      </dgm:t>
    </dgm:pt>
    <dgm:pt modelId="{0485863B-8528-4A98-BE98-42B622476BCB}" type="pres">
      <dgm:prSet presAssocID="{31AE6753-8466-461D-A07A-3EBB8ED8C904}" presName="linearFlow" presStyleCnt="0">
        <dgm:presLayoutVars>
          <dgm:dir/>
          <dgm:resizeHandles val="exact"/>
        </dgm:presLayoutVars>
      </dgm:prSet>
      <dgm:spPr/>
    </dgm:pt>
    <dgm:pt modelId="{859E2114-7EC2-4107-8576-0385DB4CAE8D}" type="pres">
      <dgm:prSet presAssocID="{0E7A06D0-4EE1-453F-9B55-77D261057B90}" presName="composite" presStyleCnt="0"/>
      <dgm:spPr/>
    </dgm:pt>
    <dgm:pt modelId="{E60CE310-802A-4D44-8AC2-7859D9556312}" type="pres">
      <dgm:prSet presAssocID="{0E7A06D0-4EE1-453F-9B55-77D261057B90}"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E7C4B79-6151-4ECE-85C7-E4AF59DD2DF1}" type="pres">
      <dgm:prSet presAssocID="{0E7A06D0-4EE1-453F-9B55-77D261057B90}" presName="txShp" presStyleLbl="node1" presStyleIdx="0" presStyleCnt="4" custScaleX="100000" custScaleY="100000">
        <dgm:presLayoutVars>
          <dgm:bulletEnabled val="1"/>
        </dgm:presLayoutVars>
      </dgm:prSet>
      <dgm:spPr/>
    </dgm:pt>
    <dgm:pt modelId="{68DBADE1-E812-43D7-BF88-3DDF3E6F7ADE}" type="pres">
      <dgm:prSet presAssocID="{86DE4E5F-D272-4E0F-8B57-7156351F5FA7}" presName="spacing" presStyleCnt="0"/>
      <dgm:spPr/>
    </dgm:pt>
    <dgm:pt modelId="{5C5C6619-6288-49B6-94F0-6B6434D6262F}" type="pres">
      <dgm:prSet presAssocID="{912D9D17-13EA-4FBB-B5B9-038F98C5A489}" presName="composite" presStyleCnt="0"/>
      <dgm:spPr/>
    </dgm:pt>
    <dgm:pt modelId="{AA2AA201-1CEE-41DD-BD63-162FB0A20E69}" type="pres">
      <dgm:prSet presAssocID="{912D9D17-13EA-4FBB-B5B9-038F98C5A489}"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CCD3FDE1-FF71-4F0C-ABFE-CB812DA501A2}" type="pres">
      <dgm:prSet presAssocID="{912D9D17-13EA-4FBB-B5B9-038F98C5A489}" presName="txShp" presStyleLbl="node1" presStyleIdx="1" presStyleCnt="4">
        <dgm:presLayoutVars>
          <dgm:bulletEnabled val="1"/>
        </dgm:presLayoutVars>
      </dgm:prSet>
      <dgm:spPr/>
    </dgm:pt>
    <dgm:pt modelId="{9074DD02-4996-4FC0-97CA-5A1793DF3EC3}" type="pres">
      <dgm:prSet presAssocID="{BF96A465-6B69-4BC9-ACB2-2C4D044D45DC}" presName="spacing" presStyleCnt="0"/>
      <dgm:spPr/>
    </dgm:pt>
    <dgm:pt modelId="{675AEEDE-7EFF-4AE3-B2FA-0B7572DD5E39}" type="pres">
      <dgm:prSet presAssocID="{356CA675-85FD-4585-B3F9-66E4D0471A68}" presName="composite" presStyleCnt="0"/>
      <dgm:spPr/>
    </dgm:pt>
    <dgm:pt modelId="{87B0D5D3-300B-4047-9BEB-11A544F66A14}" type="pres">
      <dgm:prSet presAssocID="{356CA675-85FD-4585-B3F9-66E4D0471A68}"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E025D0D5-553E-4A0A-A2BD-8893B25C7053}" type="pres">
      <dgm:prSet presAssocID="{356CA675-85FD-4585-B3F9-66E4D0471A68}" presName="txShp" presStyleLbl="node1" presStyleIdx="2" presStyleCnt="4">
        <dgm:presLayoutVars>
          <dgm:bulletEnabled val="1"/>
        </dgm:presLayoutVars>
      </dgm:prSet>
      <dgm:spPr/>
    </dgm:pt>
    <dgm:pt modelId="{26097690-080E-4CEB-A907-6A6B26F5CF7A}" type="pres">
      <dgm:prSet presAssocID="{9523A9EF-DA1A-4F35-BA95-AAB403B1494C}" presName="spacing" presStyleCnt="0"/>
      <dgm:spPr/>
    </dgm:pt>
    <dgm:pt modelId="{F5BC1660-C47C-46B1-9416-37D38F6010C3}" type="pres">
      <dgm:prSet presAssocID="{E2BC0264-1709-4B5E-BAFC-ABDC690DD7C7}" presName="composite" presStyleCnt="0"/>
      <dgm:spPr/>
    </dgm:pt>
    <dgm:pt modelId="{54342A32-F3D6-4EB3-B77E-ADABAD98E5C5}" type="pres">
      <dgm:prSet presAssocID="{E2BC0264-1709-4B5E-BAFC-ABDC690DD7C7}"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05929B13-B9C1-4C9C-AC1D-C8EF4136B8DD}" type="pres">
      <dgm:prSet presAssocID="{E2BC0264-1709-4B5E-BAFC-ABDC690DD7C7}" presName="txShp" presStyleLbl="node1" presStyleIdx="3" presStyleCnt="4">
        <dgm:presLayoutVars>
          <dgm:bulletEnabled val="1"/>
        </dgm:presLayoutVars>
      </dgm:prSet>
      <dgm:spPr/>
    </dgm:pt>
  </dgm:ptLst>
  <dgm:cxnLst>
    <dgm:cxn modelId="{3CB9C903-DC56-4567-9C30-11F861379332}" type="presOf" srcId="{912D9D17-13EA-4FBB-B5B9-038F98C5A489}" destId="{CCD3FDE1-FF71-4F0C-ABFE-CB812DA501A2}" srcOrd="0" destOrd="0" presId="urn:microsoft.com/office/officeart/2005/8/layout/vList3"/>
    <dgm:cxn modelId="{A805A829-43DB-4F5A-9AF3-AA0DDFC3AE51}" type="presOf" srcId="{0E7A06D0-4EE1-453F-9B55-77D261057B90}" destId="{2E7C4B79-6151-4ECE-85C7-E4AF59DD2DF1}" srcOrd="0" destOrd="0" presId="urn:microsoft.com/office/officeart/2005/8/layout/vList3"/>
    <dgm:cxn modelId="{81E7BE3B-EE5C-4473-BE01-13C7DE4FEB27}" srcId="{31AE6753-8466-461D-A07A-3EBB8ED8C904}" destId="{E2BC0264-1709-4B5E-BAFC-ABDC690DD7C7}" srcOrd="3" destOrd="0" parTransId="{4B60531F-6A72-4727-A495-33EAD0EBC510}" sibTransId="{C1137056-373B-416A-A7E6-2D95FBA19A2E}"/>
    <dgm:cxn modelId="{EBBE1E3F-F298-4FD4-8506-AE0B94741BBB}" type="presOf" srcId="{356CA675-85FD-4585-B3F9-66E4D0471A68}" destId="{E025D0D5-553E-4A0A-A2BD-8893B25C7053}" srcOrd="0" destOrd="0" presId="urn:microsoft.com/office/officeart/2005/8/layout/vList3"/>
    <dgm:cxn modelId="{0204AE4C-9C79-40E8-9389-58B8427042EA}" srcId="{31AE6753-8466-461D-A07A-3EBB8ED8C904}" destId="{0E7A06D0-4EE1-453F-9B55-77D261057B90}" srcOrd="0" destOrd="0" parTransId="{4A2901D1-0368-466C-B921-298AA14ECCDE}" sibTransId="{86DE4E5F-D272-4E0F-8B57-7156351F5FA7}"/>
    <dgm:cxn modelId="{2953E371-4BCD-49E9-9136-B1348BFF1DDC}" srcId="{31AE6753-8466-461D-A07A-3EBB8ED8C904}" destId="{912D9D17-13EA-4FBB-B5B9-038F98C5A489}" srcOrd="1" destOrd="0" parTransId="{475D1FC9-E3AA-49F9-B125-963F9CE2B2DC}" sibTransId="{BF96A465-6B69-4BC9-ACB2-2C4D044D45DC}"/>
    <dgm:cxn modelId="{EBD2B992-3A56-412B-9926-6172B51ABA1F}" type="presOf" srcId="{31AE6753-8466-461D-A07A-3EBB8ED8C904}" destId="{0485863B-8528-4A98-BE98-42B622476BCB}" srcOrd="0" destOrd="0" presId="urn:microsoft.com/office/officeart/2005/8/layout/vList3"/>
    <dgm:cxn modelId="{0F9050A8-3C86-42F3-B921-F6AC80A4DD7B}" type="presOf" srcId="{E2BC0264-1709-4B5E-BAFC-ABDC690DD7C7}" destId="{05929B13-B9C1-4C9C-AC1D-C8EF4136B8DD}" srcOrd="0" destOrd="0" presId="urn:microsoft.com/office/officeart/2005/8/layout/vList3"/>
    <dgm:cxn modelId="{65160FAC-7B0B-45D9-9EB1-25154CFFDBAB}" srcId="{31AE6753-8466-461D-A07A-3EBB8ED8C904}" destId="{356CA675-85FD-4585-B3F9-66E4D0471A68}" srcOrd="2" destOrd="0" parTransId="{D8D27435-83B3-49FE-BF70-9DDDCD23A428}" sibTransId="{9523A9EF-DA1A-4F35-BA95-AAB403B1494C}"/>
    <dgm:cxn modelId="{101CC687-A6F8-4D08-8EFE-3CA5C56ADCB9}" type="presParOf" srcId="{0485863B-8528-4A98-BE98-42B622476BCB}" destId="{859E2114-7EC2-4107-8576-0385DB4CAE8D}" srcOrd="0" destOrd="0" presId="urn:microsoft.com/office/officeart/2005/8/layout/vList3"/>
    <dgm:cxn modelId="{32C720FA-AF2B-4382-9F62-F971E857F92E}" type="presParOf" srcId="{859E2114-7EC2-4107-8576-0385DB4CAE8D}" destId="{E60CE310-802A-4D44-8AC2-7859D9556312}" srcOrd="0" destOrd="0" presId="urn:microsoft.com/office/officeart/2005/8/layout/vList3"/>
    <dgm:cxn modelId="{FE207268-1167-42BE-A6CE-3E480F717B05}" type="presParOf" srcId="{859E2114-7EC2-4107-8576-0385DB4CAE8D}" destId="{2E7C4B79-6151-4ECE-85C7-E4AF59DD2DF1}" srcOrd="1" destOrd="0" presId="urn:microsoft.com/office/officeart/2005/8/layout/vList3"/>
    <dgm:cxn modelId="{37FB7A63-C75A-4292-B9EC-8A1117C56263}" type="presParOf" srcId="{0485863B-8528-4A98-BE98-42B622476BCB}" destId="{68DBADE1-E812-43D7-BF88-3DDF3E6F7ADE}" srcOrd="1" destOrd="0" presId="urn:microsoft.com/office/officeart/2005/8/layout/vList3"/>
    <dgm:cxn modelId="{68CCBAAC-9909-4B62-BF12-689A6F315CD3}" type="presParOf" srcId="{0485863B-8528-4A98-BE98-42B622476BCB}" destId="{5C5C6619-6288-49B6-94F0-6B6434D6262F}" srcOrd="2" destOrd="0" presId="urn:microsoft.com/office/officeart/2005/8/layout/vList3"/>
    <dgm:cxn modelId="{98B91C16-2974-4DF6-9DC6-36226B71EA1A}" type="presParOf" srcId="{5C5C6619-6288-49B6-94F0-6B6434D6262F}" destId="{AA2AA201-1CEE-41DD-BD63-162FB0A20E69}" srcOrd="0" destOrd="0" presId="urn:microsoft.com/office/officeart/2005/8/layout/vList3"/>
    <dgm:cxn modelId="{ECC250C9-22AA-49E0-B7ED-28622BFD0F72}" type="presParOf" srcId="{5C5C6619-6288-49B6-94F0-6B6434D6262F}" destId="{CCD3FDE1-FF71-4F0C-ABFE-CB812DA501A2}" srcOrd="1" destOrd="0" presId="urn:microsoft.com/office/officeart/2005/8/layout/vList3"/>
    <dgm:cxn modelId="{2EFE285E-A8B6-4929-A752-E1CBB6074A46}" type="presParOf" srcId="{0485863B-8528-4A98-BE98-42B622476BCB}" destId="{9074DD02-4996-4FC0-97CA-5A1793DF3EC3}" srcOrd="3" destOrd="0" presId="urn:microsoft.com/office/officeart/2005/8/layout/vList3"/>
    <dgm:cxn modelId="{F7AA0895-0F94-451F-B4BC-4E307F92D874}" type="presParOf" srcId="{0485863B-8528-4A98-BE98-42B622476BCB}" destId="{675AEEDE-7EFF-4AE3-B2FA-0B7572DD5E39}" srcOrd="4" destOrd="0" presId="urn:microsoft.com/office/officeart/2005/8/layout/vList3"/>
    <dgm:cxn modelId="{10F2DB82-A57D-47F4-8898-CA6601C85D65}" type="presParOf" srcId="{675AEEDE-7EFF-4AE3-B2FA-0B7572DD5E39}" destId="{87B0D5D3-300B-4047-9BEB-11A544F66A14}" srcOrd="0" destOrd="0" presId="urn:microsoft.com/office/officeart/2005/8/layout/vList3"/>
    <dgm:cxn modelId="{DBC5F55C-0E35-454A-BCB6-AD1D8C69EC56}" type="presParOf" srcId="{675AEEDE-7EFF-4AE3-B2FA-0B7572DD5E39}" destId="{E025D0D5-553E-4A0A-A2BD-8893B25C7053}" srcOrd="1" destOrd="0" presId="urn:microsoft.com/office/officeart/2005/8/layout/vList3"/>
    <dgm:cxn modelId="{0B695075-B1FA-4415-907A-64099742F260}" type="presParOf" srcId="{0485863B-8528-4A98-BE98-42B622476BCB}" destId="{26097690-080E-4CEB-A907-6A6B26F5CF7A}" srcOrd="5" destOrd="0" presId="urn:microsoft.com/office/officeart/2005/8/layout/vList3"/>
    <dgm:cxn modelId="{DA8A10D9-E3DD-4833-904B-ADE60380E5D6}" type="presParOf" srcId="{0485863B-8528-4A98-BE98-42B622476BCB}" destId="{F5BC1660-C47C-46B1-9416-37D38F6010C3}" srcOrd="6" destOrd="0" presId="urn:microsoft.com/office/officeart/2005/8/layout/vList3"/>
    <dgm:cxn modelId="{E740E197-AF1B-453D-BA73-C93BFEAE1DBD}" type="presParOf" srcId="{F5BC1660-C47C-46B1-9416-37D38F6010C3}" destId="{54342A32-F3D6-4EB3-B77E-ADABAD98E5C5}" srcOrd="0" destOrd="0" presId="urn:microsoft.com/office/officeart/2005/8/layout/vList3"/>
    <dgm:cxn modelId="{CEFA8EDF-02A2-48C2-8E72-97CCA792B28D}" type="presParOf" srcId="{F5BC1660-C47C-46B1-9416-37D38F6010C3}" destId="{05929B13-B9C1-4C9C-AC1D-C8EF4136B8D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C4B79-6151-4ECE-85C7-E4AF59DD2DF1}">
      <dsp:nvSpPr>
        <dsp:cNvPr id="0" name=""/>
        <dsp:cNvSpPr/>
      </dsp:nvSpPr>
      <dsp:spPr>
        <a:xfrm rot="10800000">
          <a:off x="2862069" y="356"/>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err="1">
              <a:latin typeface="Times New Roman" panose="02020603050405020304" pitchFamily="18" charset="0"/>
              <a:cs typeface="Times New Roman" panose="02020603050405020304" pitchFamily="18" charset="0"/>
            </a:rPr>
            <a:t>Cộng</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trừ</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hai</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số</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thập</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phân</a:t>
          </a:r>
          <a:endParaRPr lang="en-US" sz="4000" kern="1200" dirty="0">
            <a:latin typeface="Times New Roman" panose="02020603050405020304" pitchFamily="18" charset="0"/>
            <a:cs typeface="Times New Roman" panose="02020603050405020304" pitchFamily="18" charset="0"/>
          </a:endParaRPr>
        </a:p>
      </dsp:txBody>
      <dsp:txXfrm rot="10800000">
        <a:off x="3135700" y="356"/>
        <a:ext cx="10002853" cy="1094524"/>
      </dsp:txXfrm>
    </dsp:sp>
    <dsp:sp modelId="{E60CE310-802A-4D44-8AC2-7859D9556312}">
      <dsp:nvSpPr>
        <dsp:cNvPr id="0" name=""/>
        <dsp:cNvSpPr/>
      </dsp:nvSpPr>
      <dsp:spPr>
        <a:xfrm>
          <a:off x="2314806" y="356"/>
          <a:ext cx="1094524" cy="10945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3FDE1-FF71-4F0C-ABFE-CB812DA501A2}">
      <dsp:nvSpPr>
        <dsp:cNvPr id="0" name=""/>
        <dsp:cNvSpPr/>
      </dsp:nvSpPr>
      <dsp:spPr>
        <a:xfrm rot="10800000">
          <a:off x="2862069" y="1369947"/>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err="1">
              <a:latin typeface="Times New Roman" panose="02020603050405020304" pitchFamily="18" charset="0"/>
              <a:cs typeface="Times New Roman" panose="02020603050405020304" pitchFamily="18" charset="0"/>
            </a:rPr>
            <a:t>Nhân</a:t>
          </a:r>
          <a:r>
            <a:rPr lang="en-US" sz="4000" kern="1200" dirty="0">
              <a:latin typeface="Times New Roman" panose="02020603050405020304" pitchFamily="18" charset="0"/>
              <a:cs typeface="Times New Roman" panose="02020603050405020304" pitchFamily="18" charset="0"/>
            </a:rPr>
            <a:t>, chia </a:t>
          </a:r>
          <a:r>
            <a:rPr lang="en-US" sz="4000" kern="1200" dirty="0" err="1">
              <a:latin typeface="Times New Roman" panose="02020603050405020304" pitchFamily="18" charset="0"/>
              <a:cs typeface="Times New Roman" panose="02020603050405020304" pitchFamily="18" charset="0"/>
            </a:rPr>
            <a:t>hai</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số</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thập</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phân</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dương</a:t>
          </a:r>
          <a:endParaRPr lang="en-US" sz="4000" kern="1200" dirty="0">
            <a:latin typeface="Times New Roman" panose="02020603050405020304" pitchFamily="18" charset="0"/>
            <a:cs typeface="Times New Roman" panose="02020603050405020304" pitchFamily="18" charset="0"/>
          </a:endParaRPr>
        </a:p>
      </dsp:txBody>
      <dsp:txXfrm rot="10800000">
        <a:off x="3135700" y="1369947"/>
        <a:ext cx="10002853" cy="1094524"/>
      </dsp:txXfrm>
    </dsp:sp>
    <dsp:sp modelId="{AA2AA201-1CEE-41DD-BD63-162FB0A20E69}">
      <dsp:nvSpPr>
        <dsp:cNvPr id="0" name=""/>
        <dsp:cNvSpPr/>
      </dsp:nvSpPr>
      <dsp:spPr>
        <a:xfrm>
          <a:off x="2314806" y="1369947"/>
          <a:ext cx="1094524" cy="10945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5D0D5-553E-4A0A-A2BD-8893B25C7053}">
      <dsp:nvSpPr>
        <dsp:cNvPr id="0" name=""/>
        <dsp:cNvSpPr/>
      </dsp:nvSpPr>
      <dsp:spPr>
        <a:xfrm rot="10800000">
          <a:off x="2862069" y="2739537"/>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err="1">
              <a:latin typeface="Times New Roman" panose="02020603050405020304" pitchFamily="18" charset="0"/>
              <a:cs typeface="Times New Roman" panose="02020603050405020304" pitchFamily="18" charset="0"/>
            </a:rPr>
            <a:t>Nhân</a:t>
          </a:r>
          <a:r>
            <a:rPr lang="en-US" sz="4000" kern="1200" dirty="0">
              <a:latin typeface="Times New Roman" panose="02020603050405020304" pitchFamily="18" charset="0"/>
              <a:cs typeface="Times New Roman" panose="02020603050405020304" pitchFamily="18" charset="0"/>
            </a:rPr>
            <a:t>, chia </a:t>
          </a:r>
          <a:r>
            <a:rPr lang="en-US" sz="4000" kern="1200" dirty="0" err="1">
              <a:latin typeface="Times New Roman" panose="02020603050405020304" pitchFamily="18" charset="0"/>
              <a:cs typeface="Times New Roman" panose="02020603050405020304" pitchFamily="18" charset="0"/>
            </a:rPr>
            <a:t>hai</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số</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thập</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phân</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có</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dấu</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bất</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kì</a:t>
          </a:r>
          <a:endParaRPr lang="en-US" sz="4000" kern="1200" dirty="0">
            <a:latin typeface="Times New Roman" panose="02020603050405020304" pitchFamily="18" charset="0"/>
            <a:cs typeface="Times New Roman" panose="02020603050405020304" pitchFamily="18" charset="0"/>
          </a:endParaRPr>
        </a:p>
      </dsp:txBody>
      <dsp:txXfrm rot="10800000">
        <a:off x="3135700" y="2739537"/>
        <a:ext cx="10002853" cy="1094524"/>
      </dsp:txXfrm>
    </dsp:sp>
    <dsp:sp modelId="{87B0D5D3-300B-4047-9BEB-11A544F66A14}">
      <dsp:nvSpPr>
        <dsp:cNvPr id="0" name=""/>
        <dsp:cNvSpPr/>
      </dsp:nvSpPr>
      <dsp:spPr>
        <a:xfrm>
          <a:off x="2314806" y="2739537"/>
          <a:ext cx="1094524" cy="109452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29B13-B9C1-4C9C-AC1D-C8EF4136B8DD}">
      <dsp:nvSpPr>
        <dsp:cNvPr id="0" name=""/>
        <dsp:cNvSpPr/>
      </dsp:nvSpPr>
      <dsp:spPr>
        <a:xfrm rot="10800000">
          <a:off x="2862069" y="4109128"/>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marL="0" lvl="0" indent="0" algn="ctr" defTabSz="1778000">
            <a:lnSpc>
              <a:spcPct val="90000"/>
            </a:lnSpc>
            <a:spcBef>
              <a:spcPct val="0"/>
            </a:spcBef>
            <a:spcAft>
              <a:spcPct val="35000"/>
            </a:spcAft>
            <a:buNone/>
          </a:pPr>
          <a:r>
            <a:rPr lang="en-US" sz="4000" kern="1200" dirty="0" err="1">
              <a:latin typeface="Times New Roman" panose="02020603050405020304" pitchFamily="18" charset="0"/>
              <a:cs typeface="Times New Roman" panose="02020603050405020304" pitchFamily="18" charset="0"/>
            </a:rPr>
            <a:t>Tính</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chất</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của</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các</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phép</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tính</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với</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số</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thập</a:t>
          </a:r>
          <a:r>
            <a:rPr lang="en-US" sz="4000" kern="1200" dirty="0">
              <a:latin typeface="Times New Roman" panose="02020603050405020304" pitchFamily="18" charset="0"/>
              <a:cs typeface="Times New Roman" panose="02020603050405020304" pitchFamily="18" charset="0"/>
            </a:rPr>
            <a:t> </a:t>
          </a:r>
          <a:r>
            <a:rPr lang="en-US" sz="4000" kern="1200" dirty="0" err="1">
              <a:latin typeface="Times New Roman" panose="02020603050405020304" pitchFamily="18" charset="0"/>
              <a:cs typeface="Times New Roman" panose="02020603050405020304" pitchFamily="18" charset="0"/>
            </a:rPr>
            <a:t>phân</a:t>
          </a:r>
          <a:endParaRPr lang="en-US" sz="4000" kern="1200" dirty="0">
            <a:latin typeface="Times New Roman" panose="02020603050405020304" pitchFamily="18" charset="0"/>
            <a:cs typeface="Times New Roman" panose="02020603050405020304" pitchFamily="18" charset="0"/>
          </a:endParaRPr>
        </a:p>
      </dsp:txBody>
      <dsp:txXfrm rot="10800000">
        <a:off x="3135700" y="4109128"/>
        <a:ext cx="10002853" cy="1094524"/>
      </dsp:txXfrm>
    </dsp:sp>
    <dsp:sp modelId="{54342A32-F3D6-4EB3-B77E-ADABAD98E5C5}">
      <dsp:nvSpPr>
        <dsp:cNvPr id="0" name=""/>
        <dsp:cNvSpPr/>
      </dsp:nvSpPr>
      <dsp:spPr>
        <a:xfrm>
          <a:off x="2314806" y="4109128"/>
          <a:ext cx="1094524" cy="109452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9FEDE-9798-4874-B4BC-ED393F02B915}"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2E086-CAE4-4207-AF02-C54E9A53C126}" type="slidenum">
              <a:rPr lang="en-US" smtClean="0"/>
              <a:t>‹#›</a:t>
            </a:fld>
            <a:endParaRPr lang="en-US"/>
          </a:p>
        </p:txBody>
      </p:sp>
    </p:spTree>
    <p:extLst>
      <p:ext uri="{BB962C8B-B14F-4D97-AF65-F5344CB8AC3E}">
        <p14:creationId xmlns:p14="http://schemas.microsoft.com/office/powerpoint/2010/main" val="55568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32E086-CAE4-4207-AF02-C54E9A53C126}" type="slidenum">
              <a:rPr lang="en-US" smtClean="0"/>
              <a:t>4</a:t>
            </a:fld>
            <a:endParaRPr lang="en-US"/>
          </a:p>
        </p:txBody>
      </p:sp>
    </p:spTree>
    <p:extLst>
      <p:ext uri="{BB962C8B-B14F-4D97-AF65-F5344CB8AC3E}">
        <p14:creationId xmlns:p14="http://schemas.microsoft.com/office/powerpoint/2010/main" val="356029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3468F5-7B0E-468C-9FD7-ECC6BF7D737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399264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3468F5-7B0E-468C-9FD7-ECC6BF7D737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39282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3468F5-7B0E-468C-9FD7-ECC6BF7D737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160423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C3468F5-7B0E-468C-9FD7-ECC6BF7D737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
        <p:nvSpPr>
          <p:cNvPr id="7" name="Title 1"/>
          <p:cNvSpPr txBox="1">
            <a:spLocks/>
          </p:cNvSpPr>
          <p:nvPr userDrawn="1"/>
        </p:nvSpPr>
        <p:spPr>
          <a:xfrm>
            <a:off x="0" y="3081"/>
            <a:ext cx="12192000" cy="724087"/>
          </a:xfrm>
          <a:prstGeom prst="rect">
            <a:avLst/>
          </a:prstGeom>
          <a:solidFill>
            <a:schemeClr val="accent1">
              <a:lumMod val="40000"/>
              <a:lumOff val="6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0000"/>
                </a:solidFill>
                <a:latin typeface="VNI-Centur" pitchFamily="2" charset="0"/>
              </a:rPr>
              <a:t>§</a:t>
            </a:r>
            <a:r>
              <a:rPr lang="en-US" sz="6600" b="1" dirty="0">
                <a:solidFill>
                  <a:srgbClr val="FFFF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phép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tính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số</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thập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phân</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26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3468F5-7B0E-468C-9FD7-ECC6BF7D737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189627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3468F5-7B0E-468C-9FD7-ECC6BF7D7371}"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51091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3468F5-7B0E-468C-9FD7-ECC6BF7D7371}"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73236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3468F5-7B0E-468C-9FD7-ECC6BF7D7371}"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12458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468F5-7B0E-468C-9FD7-ECC6BF7D7371}"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7378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3468F5-7B0E-468C-9FD7-ECC6BF7D7371}"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60468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3468F5-7B0E-468C-9FD7-ECC6BF7D7371}"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166527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468F5-7B0E-468C-9FD7-ECC6BF7D7371}" type="datetimeFigureOut">
              <a:rPr lang="en-US" smtClean="0"/>
              <a:t>7/22/2022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BF39C-0061-45D8-B059-D6DE400F4B3F}" type="slidenum">
              <a:rPr lang="en-US" smtClean="0"/>
              <a:t>‹#›</a:t>
            </a:fld>
            <a:endParaRPr lang="en-US"/>
          </a:p>
        </p:txBody>
      </p:sp>
    </p:spTree>
    <p:extLst>
      <p:ext uri="{BB962C8B-B14F-4D97-AF65-F5344CB8AC3E}">
        <p14:creationId xmlns:p14="http://schemas.microsoft.com/office/powerpoint/2010/main" val="82704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7.PNG"/><Relationship Id="rId7" Type="http://schemas.openxmlformats.org/officeDocument/2006/relationships/image" Target="../media/image9.wmf"/><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0351"/>
            <a:ext cx="9144000" cy="1029166"/>
          </a:xfrm>
        </p:spPr>
        <p:txBody>
          <a:bodyPr/>
          <a:lstStyle/>
          <a:p>
            <a:r>
              <a:rPr lang="en-US" dirty="0" err="1">
                <a:solidFill>
                  <a:srgbClr val="FF0000"/>
                </a:solidFill>
                <a:latin typeface="Times New Roman" panose="02020603050405020304" pitchFamily="18" charset="0"/>
                <a:cs typeface="Times New Roman" panose="02020603050405020304" pitchFamily="18" charset="0"/>
              </a:rPr>
              <a:t>Thực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phép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tính</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11861317"/>
              </p:ext>
            </p:extLst>
          </p:nvPr>
        </p:nvGraphicFramePr>
        <p:xfrm>
          <a:off x="3617072" y="1912192"/>
          <a:ext cx="4957856" cy="3684278"/>
        </p:xfrm>
        <a:graphic>
          <a:graphicData uri="http://schemas.openxmlformats.org/presentationml/2006/ole">
            <mc:AlternateContent xmlns:mc="http://schemas.openxmlformats.org/markup-compatibility/2006">
              <mc:Choice xmlns:v="urn:schemas-microsoft-com:vml" Requires="v">
                <p:oleObj name="Equation" r:id="rId2" imgW="1384200" imgH="1028520" progId="Equation.DSMT4">
                  <p:embed/>
                </p:oleObj>
              </mc:Choice>
              <mc:Fallback>
                <p:oleObj name="Equation" r:id="rId2" imgW="1384200" imgH="1028520" progId="Equation.DSMT4">
                  <p:embed/>
                  <p:pic>
                    <p:nvPicPr>
                      <p:cNvPr id="0" name=""/>
                      <p:cNvPicPr/>
                      <p:nvPr/>
                    </p:nvPicPr>
                    <p:blipFill>
                      <a:blip r:embed="rId3"/>
                      <a:stretch>
                        <a:fillRect/>
                      </a:stretch>
                    </p:blipFill>
                    <p:spPr>
                      <a:xfrm>
                        <a:off x="3617072" y="1912192"/>
                        <a:ext cx="4957856" cy="3684278"/>
                      </a:xfrm>
                      <a:prstGeom prst="rect">
                        <a:avLst/>
                      </a:prstGeom>
                    </p:spPr>
                  </p:pic>
                </p:oleObj>
              </mc:Fallback>
            </mc:AlternateContent>
          </a:graphicData>
        </a:graphic>
      </p:graphicFrame>
    </p:spTree>
    <p:extLst>
      <p:ext uri="{BB962C8B-B14F-4D97-AF65-F5344CB8AC3E}">
        <p14:creationId xmlns:p14="http://schemas.microsoft.com/office/powerpoint/2010/main" val="236265023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636" y="1930335"/>
            <a:ext cx="4195482" cy="729316"/>
          </a:xfrm>
        </p:spPr>
        <p:txBody>
          <a:bodyPr>
            <a:normAutofit/>
          </a:bodyPr>
          <a:lstStyle/>
          <a:p>
            <a:r>
              <a:rPr lang="en-US" sz="3200" i="1" dirty="0" err="1">
                <a:solidFill>
                  <a:srgbClr val="FF0000"/>
                </a:solidFill>
                <a:latin typeface="Times New Roman" panose="02020603050405020304" pitchFamily="18" charset="0"/>
                <a:cs typeface="Times New Roman" panose="02020603050405020304" pitchFamily="18" charset="0"/>
              </a:rPr>
              <a:t>Thực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hiện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phép</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tính</a:t>
            </a:r>
            <a:endParaRPr lang="en-US" sz="3200" i="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2159" y="728250"/>
            <a:ext cx="10839627" cy="1097375"/>
          </a:xfrm>
          <a:prstGeom prst="rect">
            <a:avLst/>
          </a:prstGeom>
        </p:spPr>
      </p:pic>
      <p:sp>
        <p:nvSpPr>
          <p:cNvPr id="7" name="Title 1"/>
          <p:cNvSpPr txBox="1">
            <a:spLocks/>
          </p:cNvSpPr>
          <p:nvPr/>
        </p:nvSpPr>
        <p:spPr>
          <a:xfrm>
            <a:off x="5881916" y="3957362"/>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52159" y="2612349"/>
            <a:ext cx="12274629" cy="1450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60000"/>
              </a:lnSpc>
              <a:buAutoNum type="alphaLcParenR"/>
            </a:pPr>
            <a:r>
              <a:rPr lang="en-US" sz="3200" dirty="0">
                <a:latin typeface="Times New Roman" panose="02020603050405020304" pitchFamily="18" charset="0"/>
                <a:cs typeface="Times New Roman" panose="02020603050405020304" pitchFamily="18" charset="0"/>
              </a:rPr>
              <a:t>3,7 – 4,32;                    b) – 5,5 + 90,67;               c) 0,8 – 3,1651;</a:t>
            </a:r>
          </a:p>
          <a:p>
            <a:pPr>
              <a:lnSpc>
                <a:spcPct val="160000"/>
              </a:lnSpc>
            </a:pPr>
            <a:r>
              <a:rPr lang="en-US" sz="3200" dirty="0">
                <a:latin typeface="Times New Roman" panose="02020603050405020304" pitchFamily="18" charset="0"/>
                <a:cs typeface="Times New Roman" panose="02020603050405020304" pitchFamily="18" charset="0"/>
              </a:rPr>
              <a:t>d) 0,77 – 5,3333;               e) – 5,5 + 9,007;                 g) 0,008 -3,9999.</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 y="1810539"/>
            <a:ext cx="4343400" cy="995802"/>
          </a:xfrm>
          <a:prstGeom prst="rect">
            <a:avLst/>
          </a:prstGeom>
        </p:spPr>
      </p:pic>
      <p:sp>
        <p:nvSpPr>
          <p:cNvPr id="10" name="Rectangle 9"/>
          <p:cNvSpPr/>
          <p:nvPr/>
        </p:nvSpPr>
        <p:spPr>
          <a:xfrm>
            <a:off x="690282" y="4251699"/>
            <a:ext cx="11385176" cy="2564805"/>
          </a:xfrm>
          <a:prstGeom prst="rect">
            <a:avLst/>
          </a:prstGeom>
        </p:spPr>
        <p:txBody>
          <a:bodyPr wrap="square" numCol="1">
            <a:spAutoFit/>
          </a:bodyPr>
          <a:lstStyle/>
          <a:p>
            <a:pPr>
              <a:lnSpc>
                <a:spcPct val="150000"/>
              </a:lnSpc>
              <a:spcAft>
                <a:spcPts val="1000"/>
              </a:spcAft>
            </a:pPr>
            <a:r>
              <a:rPr lang="vi-VN" sz="3200" dirty="0">
                <a:solidFill>
                  <a:srgbClr val="000000"/>
                </a:solidFill>
                <a:effectLst/>
                <a:latin typeface="+mj-lt"/>
                <a:ea typeface="Times New Roman" panose="02020603050405020304" pitchFamily="18" charset="0"/>
                <a:cs typeface="Arial" panose="020B0604020202020204" pitchFamily="34" charset="0"/>
              </a:rPr>
              <a:t>a) 3,7 - 4,32 = -0,62    </a:t>
            </a:r>
            <a:r>
              <a:rPr lang="en-US" sz="3200" dirty="0">
                <a:solidFill>
                  <a:srgbClr val="000000"/>
                </a:solidFill>
                <a:effectLst/>
                <a:latin typeface="+mj-lt"/>
                <a:ea typeface="Times New Roman" panose="02020603050405020304" pitchFamily="18" charset="0"/>
                <a:cs typeface="Arial" panose="020B0604020202020204" pitchFamily="34" charset="0"/>
              </a:rPr>
              <a:t>                         </a:t>
            </a:r>
            <a:r>
              <a:rPr lang="vi-VN" sz="3200" dirty="0">
                <a:solidFill>
                  <a:srgbClr val="000000"/>
                </a:solidFill>
                <a:effectLst/>
                <a:latin typeface="+mj-lt"/>
                <a:ea typeface="Times New Roman" panose="02020603050405020304" pitchFamily="18" charset="0"/>
                <a:cs typeface="Arial" panose="020B0604020202020204" pitchFamily="34" charset="0"/>
              </a:rPr>
              <a:t> </a:t>
            </a:r>
            <a:r>
              <a:rPr lang="vi-VN" sz="3200" dirty="0">
                <a:solidFill>
                  <a:srgbClr val="000000"/>
                </a:solidFill>
                <a:latin typeface="+mj-lt"/>
                <a:ea typeface="Times New Roman" panose="02020603050405020304" pitchFamily="18" charset="0"/>
                <a:cs typeface="Arial" panose="020B0604020202020204" pitchFamily="34" charset="0"/>
              </a:rPr>
              <a:t>d) 0,77 - 5,3333 = -4,5633</a:t>
            </a:r>
            <a:endParaRPr lang="en-US" sz="3200" dirty="0">
              <a:effectLst/>
              <a:latin typeface="+mj-lt"/>
              <a:ea typeface="Arial" panose="020B0604020202020204" pitchFamily="34" charset="0"/>
              <a:cs typeface="Arial" panose="020B0604020202020204" pitchFamily="34" charset="0"/>
            </a:endParaRPr>
          </a:p>
          <a:p>
            <a:pPr>
              <a:lnSpc>
                <a:spcPct val="150000"/>
              </a:lnSpc>
              <a:spcAft>
                <a:spcPts val="1000"/>
              </a:spcAft>
            </a:pPr>
            <a:r>
              <a:rPr lang="vi-VN" sz="3200" dirty="0">
                <a:solidFill>
                  <a:srgbClr val="000000"/>
                </a:solidFill>
                <a:effectLst/>
                <a:latin typeface="+mj-lt"/>
                <a:ea typeface="Times New Roman" panose="02020603050405020304" pitchFamily="18" charset="0"/>
                <a:cs typeface="Arial" panose="020B0604020202020204" pitchFamily="34" charset="0"/>
              </a:rPr>
              <a:t>b) -5,5 + 90,67 = 85,17      </a:t>
            </a:r>
            <a:r>
              <a:rPr lang="en-US" sz="3200" dirty="0">
                <a:solidFill>
                  <a:srgbClr val="000000"/>
                </a:solidFill>
                <a:effectLst/>
                <a:latin typeface="+mj-lt"/>
                <a:ea typeface="Times New Roman" panose="02020603050405020304" pitchFamily="18" charset="0"/>
                <a:cs typeface="Arial" panose="020B0604020202020204" pitchFamily="34" charset="0"/>
              </a:rPr>
              <a:t>                  </a:t>
            </a:r>
            <a:r>
              <a:rPr lang="vi-VN" sz="3200" dirty="0">
                <a:solidFill>
                  <a:srgbClr val="000000"/>
                </a:solidFill>
                <a:latin typeface="+mj-lt"/>
                <a:ea typeface="Times New Roman" panose="02020603050405020304" pitchFamily="18" charset="0"/>
                <a:cs typeface="Arial" panose="020B0604020202020204" pitchFamily="34" charset="0"/>
              </a:rPr>
              <a:t>e) -5,5 + 9,007 = 3,507 </a:t>
            </a:r>
            <a:endParaRPr lang="en-US" sz="3200" dirty="0">
              <a:effectLst/>
              <a:latin typeface="+mj-lt"/>
              <a:ea typeface="Arial" panose="020B0604020202020204" pitchFamily="34" charset="0"/>
              <a:cs typeface="Arial" panose="020B0604020202020204" pitchFamily="34" charset="0"/>
            </a:endParaRPr>
          </a:p>
          <a:p>
            <a:pPr>
              <a:lnSpc>
                <a:spcPct val="150000"/>
              </a:lnSpc>
              <a:spcAft>
                <a:spcPts val="1000"/>
              </a:spcAft>
            </a:pPr>
            <a:r>
              <a:rPr lang="vi-VN" sz="3200" dirty="0">
                <a:solidFill>
                  <a:srgbClr val="000000"/>
                </a:solidFill>
                <a:effectLst/>
                <a:latin typeface="+mj-lt"/>
                <a:ea typeface="Times New Roman" panose="02020603050405020304" pitchFamily="18" charset="0"/>
                <a:cs typeface="Arial" panose="020B0604020202020204" pitchFamily="34" charset="0"/>
              </a:rPr>
              <a:t>c) 0,8 - 3,1651 = -2,3651</a:t>
            </a:r>
            <a:r>
              <a:rPr lang="en-US" sz="3200" dirty="0">
                <a:solidFill>
                  <a:srgbClr val="000000"/>
                </a:solidFill>
                <a:effectLst/>
                <a:latin typeface="+mj-lt"/>
                <a:ea typeface="Times New Roman" panose="02020603050405020304" pitchFamily="18" charset="0"/>
                <a:cs typeface="Arial" panose="020B0604020202020204" pitchFamily="34" charset="0"/>
              </a:rPr>
              <a:t>                      </a:t>
            </a:r>
            <a:r>
              <a:rPr lang="vi-VN" sz="3200" dirty="0">
                <a:solidFill>
                  <a:srgbClr val="000000"/>
                </a:solidFill>
                <a:latin typeface="+mj-lt"/>
                <a:ea typeface="Times New Roman" panose="02020603050405020304" pitchFamily="18" charset="0"/>
              </a:rPr>
              <a:t>g) 0,008 - 3,9999= -3,9919</a:t>
            </a:r>
            <a:endParaRPr lang="en-US" sz="3200"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142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318" y="715336"/>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18" y="2285124"/>
            <a:ext cx="796894" cy="812833"/>
          </a:xfrm>
          <a:prstGeom prst="rect">
            <a:avLst/>
          </a:prstGeom>
        </p:spPr>
      </p:pic>
      <p:sp>
        <p:nvSpPr>
          <p:cNvPr id="6" name="Rectangle 5"/>
          <p:cNvSpPr/>
          <p:nvPr/>
        </p:nvSpPr>
        <p:spPr>
          <a:xfrm>
            <a:off x="1089212" y="1744811"/>
            <a:ext cx="10568862" cy="2062103"/>
          </a:xfrm>
          <a:prstGeom prst="rect">
            <a:avLst/>
          </a:prstGeom>
        </p:spPr>
        <p:txBody>
          <a:bodyPr wrap="square">
            <a:spAutoFit/>
          </a:bodyPr>
          <a:lstStyle/>
          <a:p>
            <a:pPr marL="514350" indent="-514350">
              <a:buAutoNum type="alphaLcParenR"/>
            </a:pP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1,2.2,5;                                           125:0,25.</a:t>
            </a:r>
          </a:p>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p>
        </p:txBody>
      </p:sp>
      <p:sp>
        <p:nvSpPr>
          <p:cNvPr id="7" name="Rectangle 6"/>
          <p:cNvSpPr/>
          <p:nvPr/>
        </p:nvSpPr>
        <p:spPr>
          <a:xfrm>
            <a:off x="292318" y="4279327"/>
            <a:ext cx="9699811" cy="830997"/>
          </a:xfrm>
          <a:prstGeom prst="rect">
            <a:avLst/>
          </a:prstGeom>
        </p:spPr>
        <p:txBody>
          <a:bodyPr wrap="square">
            <a:spAutoFit/>
          </a:bodyPr>
          <a:lstStyle/>
          <a:p>
            <a:pPr algn="just">
              <a:lnSpc>
                <a:spcPct val="150000"/>
              </a:lnSpc>
              <a:spcAft>
                <a:spcPts val="1000"/>
              </a:spcAft>
            </a:pPr>
            <a:r>
              <a:rPr lang="vi-VN" sz="3200" dirty="0">
                <a:solidFill>
                  <a:srgbClr val="000000"/>
                </a:solidFill>
                <a:effectLst/>
                <a:latin typeface="+mj-lt"/>
                <a:ea typeface="Arial" panose="020B0604020202020204" pitchFamily="34" charset="0"/>
                <a:cs typeface="Arial" panose="020B0604020202020204" pitchFamily="34" charset="0"/>
              </a:rPr>
              <a:t>a) 1,2.2,5 = 3  </a:t>
            </a:r>
            <a:r>
              <a:rPr lang="en-US" sz="3200" dirty="0">
                <a:latin typeface="+mj-lt"/>
                <a:ea typeface="Arial" panose="020B0604020202020204" pitchFamily="34" charset="0"/>
                <a:cs typeface="Arial" panose="020B0604020202020204" pitchFamily="34" charset="0"/>
              </a:rPr>
              <a:t>              </a:t>
            </a:r>
            <a:r>
              <a:rPr lang="vi-VN" sz="3200" dirty="0">
                <a:solidFill>
                  <a:srgbClr val="000000"/>
                </a:solidFill>
                <a:effectLst/>
                <a:latin typeface="+mj-lt"/>
                <a:ea typeface="Arial" panose="020B0604020202020204" pitchFamily="34" charset="0"/>
              </a:rPr>
              <a:t>125 : 0,25 = 500</a:t>
            </a:r>
            <a:endParaRPr lang="en-US" sz="3200" dirty="0">
              <a:latin typeface="+mj-lt"/>
            </a:endParaRPr>
          </a:p>
        </p:txBody>
      </p:sp>
      <p:sp>
        <p:nvSpPr>
          <p:cNvPr id="8" name="Title 1"/>
          <p:cNvSpPr txBox="1">
            <a:spLocks/>
          </p:cNvSpPr>
          <p:nvPr/>
        </p:nvSpPr>
        <p:spPr>
          <a:xfrm>
            <a:off x="5451075" y="3618656"/>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92318" y="5274092"/>
                <a:ext cx="9202270" cy="1166794"/>
              </a:xfrm>
              <a:prstGeom prst="rect">
                <a:avLst/>
              </a:prstGeom>
            </p:spPr>
            <p:txBody>
              <a:bodyPr wrap="square">
                <a:spAutoFit/>
              </a:bodyPr>
              <a:lstStyle/>
              <a:p>
                <a:pPr algn="just">
                  <a:lnSpc>
                    <a:spcPct val="150000"/>
                  </a:lnSpc>
                  <a:spcAft>
                    <a:spcPts val="1000"/>
                  </a:spcAft>
                </a:pPr>
                <a:r>
                  <a:rPr lang="vi-VN" sz="3200" dirty="0">
                    <a:solidFill>
                      <a:srgbClr val="000000"/>
                    </a:solidFill>
                    <a:effectLst/>
                    <a:latin typeface="+mj-lt"/>
                    <a:ea typeface="Arial" panose="020B0604020202020204" pitchFamily="34" charset="0"/>
                    <a:cs typeface="Arial" panose="020B0604020202020204" pitchFamily="34" charset="0"/>
                  </a:rPr>
                  <a:t>b) </a:t>
                </a:r>
                <a14:m>
                  <m:oMath xmlns:m="http://schemas.openxmlformats.org/officeDocument/2006/math">
                    <m:f>
                      <m:fPr>
                        <m:ctrlPr>
                          <a:rPr lang="en-US"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6</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den>
                    </m:f>
                  </m:oMath>
                </a14:m>
                <a:r>
                  <a:rPr lang="vi-VN" sz="3200" dirty="0">
                    <a:solidFill>
                      <a:srgbClr val="000000"/>
                    </a:solidFill>
                    <a:effectLst/>
                    <a:latin typeface="+mj-lt"/>
                    <a:ea typeface="Arial" panose="020B0604020202020204" pitchFamily="34" charset="0"/>
                    <a:cs typeface="Arial" panose="020B0604020202020204" pitchFamily="34" charset="0"/>
                  </a:rPr>
                  <a:t> . </a:t>
                </a:r>
                <a14:m>
                  <m:oMath xmlns:m="http://schemas.openxmlformats.org/officeDocument/2006/math">
                    <m:f>
                      <m:fPr>
                        <m:ctrlPr>
                          <a:rPr lang="en-US"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vi-VN" sz="3200" dirty="0">
                    <a:solidFill>
                      <a:srgbClr val="000000"/>
                    </a:solidFill>
                    <a:effectLst/>
                    <a:latin typeface="+mj-lt"/>
                    <a:ea typeface="Arial" panose="020B0604020202020204" pitchFamily="34" charset="0"/>
                    <a:cs typeface="Arial" panose="020B0604020202020204" pitchFamily="34" charset="0"/>
                  </a:rPr>
                  <a:t> = </a:t>
                </a:r>
                <a14:m>
                  <m:oMath xmlns:m="http://schemas.openxmlformats.org/officeDocument/2006/math">
                    <m:f>
                      <m:fPr>
                        <m:ctrlPr>
                          <a:rPr lang="en-US"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30</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10</m:t>
                        </m:r>
                      </m:den>
                    </m:f>
                  </m:oMath>
                </a14:m>
                <a:r>
                  <a:rPr lang="vi-VN" sz="3200" dirty="0">
                    <a:solidFill>
                      <a:srgbClr val="000000"/>
                    </a:solidFill>
                    <a:effectLst/>
                    <a:latin typeface="+mj-lt"/>
                    <a:ea typeface="Arial" panose="020B0604020202020204" pitchFamily="34" charset="0"/>
                    <a:cs typeface="Arial" panose="020B0604020202020204" pitchFamily="34" charset="0"/>
                  </a:rPr>
                  <a:t> = 3</a:t>
                </a:r>
                <a:r>
                  <a:rPr lang="en-US" sz="3200" dirty="0">
                    <a:latin typeface="+mj-lt"/>
                    <a:ea typeface="Arial" panose="020B0604020202020204" pitchFamily="34" charset="0"/>
                    <a:cs typeface="Arial" panose="020B0604020202020204" pitchFamily="34" charset="0"/>
                  </a:rPr>
                  <a:t>             </a:t>
                </a:r>
                <a:r>
                  <a:rPr lang="vi-VN" sz="3200" dirty="0">
                    <a:solidFill>
                      <a:srgbClr val="000000"/>
                    </a:solidFill>
                    <a:effectLst/>
                    <a:latin typeface="+mj-lt"/>
                    <a:ea typeface="Arial" panose="020B0604020202020204" pitchFamily="34" charset="0"/>
                    <a:cs typeface="Arial" panose="020B0604020202020204" pitchFamily="34" charset="0"/>
                  </a:rPr>
                  <a:t>125 : </a:t>
                </a:r>
                <a14:m>
                  <m:oMath xmlns:m="http://schemas.openxmlformats.org/officeDocument/2006/math">
                    <m:f>
                      <m:fPr>
                        <m:ctrlPr>
                          <a:rPr lang="en-US"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4</m:t>
                        </m:r>
                      </m:den>
                    </m:f>
                  </m:oMath>
                </a14:m>
                <a:r>
                  <a:rPr lang="vi-VN" sz="3200" dirty="0">
                    <a:solidFill>
                      <a:srgbClr val="000000"/>
                    </a:solidFill>
                    <a:effectLst/>
                    <a:latin typeface="+mj-lt"/>
                    <a:ea typeface="Arial" panose="020B0604020202020204" pitchFamily="34" charset="0"/>
                    <a:cs typeface="Arial" panose="020B0604020202020204" pitchFamily="34" charset="0"/>
                  </a:rPr>
                  <a:t> = 125 . 4 = 500</a:t>
                </a:r>
                <a:endParaRPr lang="en-US" sz="3200" dirty="0">
                  <a:effectLst/>
                  <a:latin typeface="+mj-lt"/>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2318" y="5274092"/>
                <a:ext cx="9202270" cy="1166794"/>
              </a:xfrm>
              <a:prstGeom prst="rect">
                <a:avLst/>
              </a:prstGeom>
              <a:blipFill rotWithShape="0">
                <a:blip r:embed="rId4"/>
                <a:stretch>
                  <a:fillRect l="-1722"/>
                </a:stretch>
              </a:blipFill>
            </p:spPr>
            <p:txBody>
              <a:bodyPr/>
              <a:lstStyle/>
              <a:p>
                <a:r>
                  <a:rPr lang="en-US">
                    <a:noFill/>
                  </a:rPr>
                  <a:t> </a:t>
                </a:r>
              </a:p>
            </p:txBody>
          </p:sp>
        </mc:Fallback>
      </mc:AlternateContent>
      <p:sp>
        <p:nvSpPr>
          <p:cNvPr id="10" name="Cloud Callout 9"/>
          <p:cNvSpPr/>
          <p:nvPr/>
        </p:nvSpPr>
        <p:spPr>
          <a:xfrm>
            <a:off x="7368989" y="3097957"/>
            <a:ext cx="4823012" cy="33429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latin typeface="Times New Roman" panose="02020603050405020304" pitchFamily="18" charset="0"/>
                <a:cs typeface="Times New Roman" panose="02020603050405020304" pitchFamily="18" charset="0"/>
              </a:rPr>
              <a:t>Vậy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muốn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nhân</a:t>
            </a:r>
            <a:r>
              <a:rPr lang="en-US" sz="2800" dirty="0">
                <a:solidFill>
                  <a:srgbClr val="FFFF00"/>
                </a:solidFill>
                <a:latin typeface="Times New Roman" panose="02020603050405020304" pitchFamily="18" charset="0"/>
                <a:cs typeface="Times New Roman" panose="02020603050405020304" pitchFamily="18" charset="0"/>
              </a:rPr>
              <a:t>, chia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số</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thập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phâp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dương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có</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nhiều</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chữ</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số</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thập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phân</a:t>
            </a:r>
            <a:r>
              <a:rPr lang="en-US" sz="2800" dirty="0">
                <a:solidFill>
                  <a:srgbClr val="FFFF00"/>
                </a:solidFill>
                <a:latin typeface="Times New Roman" panose="02020603050405020304" pitchFamily="18" charset="0"/>
                <a:cs typeface="Times New Roman" panose="02020603050405020304" pitchFamily="18" charset="0"/>
              </a:rPr>
              <a:t> ta </a:t>
            </a:r>
            <a:r>
              <a:rPr lang="en-US" sz="2800" dirty="0" err="1">
                <a:solidFill>
                  <a:srgbClr val="FFFF00"/>
                </a:solidFill>
                <a:latin typeface="Times New Roman" panose="02020603050405020304" pitchFamily="18" charset="0"/>
                <a:cs typeface="Times New Roman" panose="02020603050405020304" pitchFamily="18" charset="0"/>
              </a:rPr>
              <a:t>làm</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như</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thế</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nào</a:t>
            </a:r>
            <a:r>
              <a:rPr lang="en-US" sz="28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5799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318" y="728782"/>
            <a:ext cx="10827434" cy="1097375"/>
          </a:xfrm>
          <a:prstGeom prst="rect">
            <a:avLst/>
          </a:prstGeom>
        </p:spPr>
      </p:pic>
      <p:pic>
        <p:nvPicPr>
          <p:cNvPr id="5" name="Picture 4"/>
          <p:cNvPicPr>
            <a:picLocks noChangeAspect="1"/>
          </p:cNvPicPr>
          <p:nvPr/>
        </p:nvPicPr>
        <p:blipFill>
          <a:blip r:embed="rId3"/>
          <a:stretch>
            <a:fillRect/>
          </a:stretch>
        </p:blipFill>
        <p:spPr>
          <a:xfrm>
            <a:off x="292318" y="2227177"/>
            <a:ext cx="792549" cy="835224"/>
          </a:xfrm>
          <a:prstGeom prst="rect">
            <a:avLst/>
          </a:prstGeom>
        </p:spPr>
      </p:pic>
      <p:sp>
        <p:nvSpPr>
          <p:cNvPr id="6" name="Rectangle 5"/>
          <p:cNvSpPr/>
          <p:nvPr/>
        </p:nvSpPr>
        <p:spPr>
          <a:xfrm>
            <a:off x="1232721" y="2109539"/>
            <a:ext cx="10030540" cy="1077218"/>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p:txBody>
      </p:sp>
      <p:sp>
        <p:nvSpPr>
          <p:cNvPr id="8" name="Rectangle 7"/>
          <p:cNvSpPr/>
          <p:nvPr/>
        </p:nvSpPr>
        <p:spPr>
          <a:xfrm>
            <a:off x="1232721" y="3404334"/>
            <a:ext cx="8245297" cy="830997"/>
          </a:xfrm>
          <a:prstGeom prst="rect">
            <a:avLst/>
          </a:prstGeom>
        </p:spPr>
        <p:txBody>
          <a:bodyPr wrap="square">
            <a:spAutoFit/>
          </a:bodyPr>
          <a:lstStyle/>
          <a:p>
            <a:pPr lvl="0">
              <a:lnSpc>
                <a:spcPct val="150000"/>
              </a:lnSpc>
            </a:pP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dấu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rồi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tự</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nhiên</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9" name="Rectangle 8"/>
          <p:cNvSpPr/>
          <p:nvPr/>
        </p:nvSpPr>
        <p:spPr>
          <a:xfrm>
            <a:off x="1232721" y="4452908"/>
            <a:ext cx="10549054" cy="1569660"/>
          </a:xfrm>
          <a:prstGeom prst="rect">
            <a:avLst/>
          </a:prstGeom>
        </p:spPr>
        <p:txBody>
          <a:bodyPr wrap="square">
            <a:spAutoFit/>
          </a:bodyPr>
          <a:lstStyle/>
          <a:p>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Đếm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xem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phần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thập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cả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thừa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bao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rồi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dấu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tách</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tích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từ</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phải</a:t>
            </a:r>
            <a:r>
              <a:rPr lang="en-US" sz="3200" dirty="0">
                <a:solidFill>
                  <a:srgbClr val="0000FF"/>
                </a:solidFill>
                <a:latin typeface="Times New Roman" panose="02020603050405020304" pitchFamily="18" charset="0"/>
                <a:cs typeface="Times New Roman" panose="02020603050405020304" pitchFamily="18" charset="0"/>
              </a:rPr>
              <a:t> sang </a:t>
            </a:r>
            <a:r>
              <a:rPr lang="en-US" sz="3200" dirty="0" err="1">
                <a:solidFill>
                  <a:srgbClr val="0000FF"/>
                </a:solidFill>
                <a:latin typeface="Times New Roman" panose="02020603050405020304" pitchFamily="18" charset="0"/>
                <a:cs typeface="Times New Roman" panose="02020603050405020304" pitchFamily="18" charset="0"/>
              </a:rPr>
              <a:t>trái</a:t>
            </a:r>
            <a:r>
              <a:rPr lang="en-US" sz="32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808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318" y="728782"/>
            <a:ext cx="10827434" cy="1097375"/>
          </a:xfrm>
          <a:prstGeom prst="rect">
            <a:avLst/>
          </a:prstGeom>
        </p:spPr>
      </p:pic>
      <p:pic>
        <p:nvPicPr>
          <p:cNvPr id="5" name="Picture 4"/>
          <p:cNvPicPr>
            <a:picLocks noChangeAspect="1"/>
          </p:cNvPicPr>
          <p:nvPr/>
        </p:nvPicPr>
        <p:blipFill>
          <a:blip r:embed="rId3"/>
          <a:stretch>
            <a:fillRect/>
          </a:stretch>
        </p:blipFill>
        <p:spPr>
          <a:xfrm>
            <a:off x="0" y="1844600"/>
            <a:ext cx="792549" cy="835224"/>
          </a:xfrm>
          <a:prstGeom prst="rect">
            <a:avLst/>
          </a:prstGeom>
        </p:spPr>
      </p:pic>
      <p:sp>
        <p:nvSpPr>
          <p:cNvPr id="6" name="Rectangle 5"/>
          <p:cNvSpPr/>
          <p:nvPr/>
        </p:nvSpPr>
        <p:spPr>
          <a:xfrm>
            <a:off x="792549" y="1826157"/>
            <a:ext cx="11161558" cy="1077218"/>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p:txBody>
      </p:sp>
      <p:sp>
        <p:nvSpPr>
          <p:cNvPr id="8" name="Rectangle 7"/>
          <p:cNvSpPr/>
          <p:nvPr/>
        </p:nvSpPr>
        <p:spPr>
          <a:xfrm>
            <a:off x="792546" y="2838765"/>
            <a:ext cx="11107133" cy="1077218"/>
          </a:xfrm>
          <a:prstGeom prst="rect">
            <a:avLst/>
          </a:prstGeom>
        </p:spPr>
        <p:txBody>
          <a:bodyPr wrap="square">
            <a:spAutoFit/>
          </a:bodyPr>
          <a:lstStyle/>
          <a:p>
            <a:pPr lvl="0"/>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Đếm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xem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bao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phần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thập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chia </a:t>
            </a:r>
            <a:r>
              <a:rPr lang="en-US" sz="3200" dirty="0" err="1">
                <a:solidFill>
                  <a:srgbClr val="0000FF"/>
                </a:solidFill>
                <a:latin typeface="Times New Roman" panose="02020603050405020304" pitchFamily="18" charset="0"/>
                <a:cs typeface="Times New Roman" panose="02020603050405020304" pitchFamily="18" charset="0"/>
              </a:rPr>
              <a:t>thì</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chuyển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dấu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phẩy</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bị</a:t>
            </a:r>
            <a:r>
              <a:rPr lang="en-US" sz="3200" dirty="0">
                <a:solidFill>
                  <a:srgbClr val="0000FF"/>
                </a:solidFill>
                <a:latin typeface="Times New Roman" panose="02020603050405020304" pitchFamily="18" charset="0"/>
                <a:cs typeface="Times New Roman" panose="02020603050405020304" pitchFamily="18" charset="0"/>
              </a:rPr>
              <a:t> chia sang </a:t>
            </a:r>
            <a:r>
              <a:rPr lang="en-US" sz="3200" dirty="0" err="1">
                <a:solidFill>
                  <a:srgbClr val="0000FF"/>
                </a:solidFill>
                <a:latin typeface="Times New Roman" panose="02020603050405020304" pitchFamily="18" charset="0"/>
                <a:cs typeface="Times New Roman" panose="02020603050405020304" pitchFamily="18" charset="0"/>
              </a:rPr>
              <a:t>bên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phải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9" name="Rectangle 8"/>
          <p:cNvSpPr/>
          <p:nvPr/>
        </p:nvSpPr>
        <p:spPr>
          <a:xfrm>
            <a:off x="792548" y="3980593"/>
            <a:ext cx="11161559" cy="1569660"/>
          </a:xfrm>
          <a:prstGeom prst="rect">
            <a:avLst/>
          </a:prstGeom>
        </p:spPr>
        <p:txBody>
          <a:bodyPr wrap="square">
            <a:spAutoFit/>
          </a:bodyPr>
          <a:lstStyle/>
          <a:p>
            <a:r>
              <a:rPr lang="en-US" sz="3200" dirty="0" err="1">
                <a:solidFill>
                  <a:srgbClr val="0000FF"/>
                </a:solidFill>
                <a:latin typeface="Times New Roman" panose="02020603050405020304" pitchFamily="18" charset="0"/>
                <a:cs typeface="Times New Roman" panose="02020603050405020304" pitchFamily="18" charset="0"/>
              </a:rPr>
              <a:t>Chú</a:t>
            </a:r>
            <a:r>
              <a:rPr lang="en-US" sz="3200" dirty="0">
                <a:solidFill>
                  <a:srgbClr val="0000FF"/>
                </a:solidFill>
                <a:latin typeface="Times New Roman" panose="02020603050405020304" pitchFamily="18" charset="0"/>
                <a:cs typeface="Times New Roman" panose="02020603050405020304" pitchFamily="18" charset="0"/>
              </a:rPr>
              <a:t> ý: </a:t>
            </a:r>
            <a:r>
              <a:rPr lang="en-US" sz="3200" dirty="0" err="1">
                <a:solidFill>
                  <a:srgbClr val="0000FF"/>
                </a:solidFill>
                <a:latin typeface="Times New Roman" panose="02020603050405020304" pitchFamily="18" charset="0"/>
                <a:cs typeface="Times New Roman" panose="02020603050405020304" pitchFamily="18" charset="0"/>
              </a:rPr>
              <a:t>Khi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chuyển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dấu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phẩy</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bị</a:t>
            </a:r>
            <a:r>
              <a:rPr lang="en-US" sz="3200" dirty="0">
                <a:solidFill>
                  <a:srgbClr val="0000FF"/>
                </a:solidFill>
                <a:latin typeface="Times New Roman" panose="02020603050405020304" pitchFamily="18" charset="0"/>
                <a:cs typeface="Times New Roman" panose="02020603050405020304" pitchFamily="18" charset="0"/>
              </a:rPr>
              <a:t> chia sang </a:t>
            </a:r>
            <a:r>
              <a:rPr lang="en-US" sz="3200" dirty="0" err="1">
                <a:solidFill>
                  <a:srgbClr val="0000FF"/>
                </a:solidFill>
                <a:latin typeface="Times New Roman" panose="02020603050405020304" pitchFamily="18" charset="0"/>
                <a:cs typeface="Times New Roman" panose="02020603050405020304" pitchFamily="18" charset="0"/>
              </a:rPr>
              <a:t>phải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đủ</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ta </a:t>
            </a:r>
            <a:r>
              <a:rPr lang="en-US" sz="3200" dirty="0" err="1">
                <a:solidFill>
                  <a:srgbClr val="0000FF"/>
                </a:solidFill>
                <a:latin typeface="Times New Roman" panose="02020603050405020304" pitchFamily="18" charset="0"/>
                <a:cs typeface="Times New Roman" panose="02020603050405020304" pitchFamily="18" charset="0"/>
              </a:rPr>
              <a:t>thấy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thiếu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bao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thì</a:t>
            </a:r>
            <a:r>
              <a:rPr lang="en-US" sz="3200" dirty="0">
                <a:solidFill>
                  <a:srgbClr val="0000FF"/>
                </a:solidFill>
                <a:latin typeface="Times New Roman" panose="02020603050405020304" pitchFamily="18" charset="0"/>
                <a:cs typeface="Times New Roman" panose="02020603050405020304" pitchFamily="18" charset="0"/>
              </a:rPr>
              <a:t> them </a:t>
            </a:r>
            <a:r>
              <a:rPr lang="en-US" sz="3200" dirty="0" err="1">
                <a:solidFill>
                  <a:srgbClr val="0000FF"/>
                </a:solidFill>
                <a:latin typeface="Times New Roman" panose="02020603050405020304" pitchFamily="18" charset="0"/>
                <a:cs typeface="Times New Roman" panose="02020603050405020304" pitchFamily="18" charset="0"/>
              </a:rPr>
              <a:t>vào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0.</a:t>
            </a:r>
          </a:p>
        </p:txBody>
      </p:sp>
      <p:sp>
        <p:nvSpPr>
          <p:cNvPr id="7" name="Rectangle 6"/>
          <p:cNvSpPr/>
          <p:nvPr/>
        </p:nvSpPr>
        <p:spPr>
          <a:xfrm>
            <a:off x="792547" y="5531810"/>
            <a:ext cx="11107133" cy="1077218"/>
          </a:xfrm>
          <a:prstGeom prst="rect">
            <a:avLst/>
          </a:prstGeom>
        </p:spPr>
        <p:txBody>
          <a:bodyPr wrap="square">
            <a:spAutoFit/>
          </a:bodyPr>
          <a:lstStyle/>
          <a:p>
            <a:pPr lvl="0"/>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dấu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phẩy</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chia </a:t>
            </a:r>
            <a:r>
              <a:rPr lang="en-US" sz="3200" dirty="0" err="1">
                <a:solidFill>
                  <a:srgbClr val="0000FF"/>
                </a:solidFill>
                <a:latin typeface="Times New Roman" panose="02020603050405020304" pitchFamily="18" charset="0"/>
                <a:cs typeface="Times New Roman" panose="02020603050405020304" pitchFamily="18" charset="0"/>
              </a:rPr>
              <a:t>rồi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thực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phép</a:t>
            </a:r>
            <a:r>
              <a:rPr lang="en-US" sz="3200" dirty="0">
                <a:solidFill>
                  <a:srgbClr val="0000FF"/>
                </a:solidFill>
                <a:latin typeface="Times New Roman" panose="02020603050405020304" pitchFamily="18" charset="0"/>
                <a:cs typeface="Times New Roman" panose="02020603050405020304" pitchFamily="18" charset="0"/>
              </a:rPr>
              <a:t> chia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chia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thập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tự</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nhiên</a:t>
            </a:r>
            <a:r>
              <a:rPr lang="en-US" sz="32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3166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2318" y="728782"/>
            <a:ext cx="10827434" cy="1097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6157"/>
            <a:ext cx="4348977" cy="992241"/>
          </a:xfrm>
          <a:prstGeom prst="rect">
            <a:avLst/>
          </a:prstGeom>
        </p:spPr>
      </p:pic>
      <p:sp>
        <p:nvSpPr>
          <p:cNvPr id="7" name="Title 1"/>
          <p:cNvSpPr>
            <a:spLocks noGrp="1"/>
          </p:cNvSpPr>
          <p:nvPr>
            <p:ph type="title"/>
          </p:nvPr>
        </p:nvSpPr>
        <p:spPr>
          <a:xfrm>
            <a:off x="4410636" y="1930335"/>
            <a:ext cx="4195482" cy="729316"/>
          </a:xfrm>
        </p:spPr>
        <p:txBody>
          <a:bodyPr>
            <a:normAutofit/>
          </a:bodyPr>
          <a:lstStyle/>
          <a:p>
            <a:r>
              <a:rPr lang="en-US" sz="3200" i="1" dirty="0" err="1">
                <a:solidFill>
                  <a:srgbClr val="FF0000"/>
                </a:solidFill>
                <a:latin typeface="Times New Roman" panose="02020603050405020304" pitchFamily="18" charset="0"/>
                <a:cs typeface="Times New Roman" panose="02020603050405020304" pitchFamily="18" charset="0"/>
              </a:rPr>
              <a:t>Thực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hiện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phép</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tính</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2061813" y="2672356"/>
            <a:ext cx="8453790" cy="1243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60000"/>
              </a:lnSpc>
              <a:buAutoNum type="alphaLcParenR"/>
            </a:pPr>
            <a:r>
              <a:rPr lang="en-US" sz="3200" dirty="0">
                <a:latin typeface="Times New Roman" panose="02020603050405020304" pitchFamily="18" charset="0"/>
                <a:cs typeface="Times New Roman" panose="02020603050405020304" pitchFamily="18" charset="0"/>
              </a:rPr>
              <a:t>20,24 . 0,125;                    b) 6,24 : 0,125;</a:t>
            </a:r>
          </a:p>
          <a:p>
            <a:pPr>
              <a:lnSpc>
                <a:spcPct val="160000"/>
              </a:lnSpc>
            </a:pPr>
            <a:r>
              <a:rPr lang="en-US" sz="3200" dirty="0">
                <a:latin typeface="Times New Roman" panose="02020603050405020304" pitchFamily="18" charset="0"/>
                <a:cs typeface="Times New Roman" panose="02020603050405020304" pitchFamily="18" charset="0"/>
              </a:rPr>
              <a:t>c) 2,40 . 0,875;                       d) 12,75 : 2,125.</a:t>
            </a:r>
          </a:p>
        </p:txBody>
      </p:sp>
      <p:sp>
        <p:nvSpPr>
          <p:cNvPr id="9" name="Title 1"/>
          <p:cNvSpPr txBox="1">
            <a:spLocks/>
          </p:cNvSpPr>
          <p:nvPr/>
        </p:nvSpPr>
        <p:spPr>
          <a:xfrm>
            <a:off x="5532293" y="3915774"/>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10" name="Rectangle 9"/>
          <p:cNvSpPr/>
          <p:nvPr/>
        </p:nvSpPr>
        <p:spPr>
          <a:xfrm>
            <a:off x="1317812" y="4518735"/>
            <a:ext cx="10622211" cy="1697901"/>
          </a:xfrm>
          <a:prstGeom prst="rect">
            <a:avLst/>
          </a:prstGeom>
        </p:spPr>
        <p:txBody>
          <a:bodyPr wrap="square">
            <a:spAutoFit/>
          </a:bodyPr>
          <a:lstStyle/>
          <a:p>
            <a:pPr algn="just">
              <a:lnSpc>
                <a:spcPct val="150000"/>
              </a:lnSpc>
              <a:spcAft>
                <a:spcPts val="1000"/>
              </a:spcAft>
            </a:pPr>
            <a:r>
              <a:rPr lang="vi-VN" sz="3200" dirty="0">
                <a:solidFill>
                  <a:srgbClr val="000000"/>
                </a:solidFill>
                <a:effectLst/>
                <a:latin typeface="+mj-lt"/>
                <a:ea typeface="Arial" panose="020B0604020202020204" pitchFamily="34" charset="0"/>
                <a:cs typeface="Arial" panose="020B0604020202020204" pitchFamily="34" charset="0"/>
              </a:rPr>
              <a:t>a) 20,24 .0,125 = 2,53 </a:t>
            </a:r>
            <a:r>
              <a:rPr lang="en-US" sz="3200" dirty="0">
                <a:latin typeface="+mj-lt"/>
                <a:ea typeface="Arial" panose="020B0604020202020204" pitchFamily="34" charset="0"/>
                <a:cs typeface="Arial" panose="020B0604020202020204" pitchFamily="34" charset="0"/>
              </a:rPr>
              <a:t>                         </a:t>
            </a:r>
            <a:r>
              <a:rPr lang="vi-VN" sz="3200" dirty="0">
                <a:solidFill>
                  <a:srgbClr val="000000"/>
                </a:solidFill>
                <a:effectLst/>
                <a:latin typeface="+mj-lt"/>
                <a:ea typeface="Times New Roman" panose="02020603050405020304" pitchFamily="18" charset="0"/>
                <a:cs typeface="Arial" panose="020B0604020202020204" pitchFamily="34" charset="0"/>
              </a:rPr>
              <a:t>b) 6,24 : 0,125 = 49,92</a:t>
            </a:r>
            <a:endParaRPr lang="en-US" sz="3200" dirty="0">
              <a:effectLst/>
              <a:latin typeface="+mj-lt"/>
              <a:ea typeface="Arial" panose="020B0604020202020204" pitchFamily="34" charset="0"/>
              <a:cs typeface="Arial" panose="020B0604020202020204" pitchFamily="34" charset="0"/>
            </a:endParaRPr>
          </a:p>
          <a:p>
            <a:pPr algn="just">
              <a:lnSpc>
                <a:spcPct val="150000"/>
              </a:lnSpc>
              <a:spcAft>
                <a:spcPts val="1000"/>
              </a:spcAft>
            </a:pPr>
            <a:r>
              <a:rPr lang="vi-VN" sz="3200" dirty="0">
                <a:solidFill>
                  <a:srgbClr val="000000"/>
                </a:solidFill>
                <a:effectLst/>
                <a:latin typeface="+mj-lt"/>
                <a:ea typeface="Arial" panose="020B0604020202020204" pitchFamily="34" charset="0"/>
                <a:cs typeface="Arial" panose="020B0604020202020204" pitchFamily="34" charset="0"/>
              </a:rPr>
              <a:t>c) 2,40. 0,875 = 2,1</a:t>
            </a:r>
            <a:r>
              <a:rPr lang="en-US" sz="3200" dirty="0">
                <a:latin typeface="+mj-lt"/>
                <a:ea typeface="Arial" panose="020B0604020202020204" pitchFamily="34" charset="0"/>
                <a:cs typeface="Arial" panose="020B0604020202020204" pitchFamily="34" charset="0"/>
              </a:rPr>
              <a:t>                              </a:t>
            </a:r>
            <a:r>
              <a:rPr lang="vi-VN" sz="3200" dirty="0">
                <a:solidFill>
                  <a:srgbClr val="000000"/>
                </a:solidFill>
                <a:effectLst/>
                <a:latin typeface="+mj-lt"/>
                <a:ea typeface="Times New Roman" panose="02020603050405020304" pitchFamily="18" charset="0"/>
              </a:rPr>
              <a:t>d) 12,75 : 2,125 = 6</a:t>
            </a:r>
            <a:endParaRPr lang="en-US" sz="3200" dirty="0">
              <a:latin typeface="+mj-lt"/>
            </a:endParaRPr>
          </a:p>
        </p:txBody>
      </p:sp>
    </p:spTree>
    <p:extLst>
      <p:ext uri="{BB962C8B-B14F-4D97-AF65-F5344CB8AC3E}">
        <p14:creationId xmlns:p14="http://schemas.microsoft.com/office/powerpoint/2010/main" val="4271017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658" y="713888"/>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1" y="1811263"/>
            <a:ext cx="739030" cy="739030"/>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812333" y="1972628"/>
                <a:ext cx="11491726" cy="46130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lphaLcParenR"/>
                </a:pPr>
                <a:r>
                  <a:rPr lang="en-US" dirty="0">
                    <a:solidFill>
                      <a:prstClr val="black"/>
                    </a:solidFill>
                    <a:latin typeface="Times New Roman" pitchFamily="18" charset="0"/>
                    <a:cs typeface="Times New Roman" pitchFamily="18" charset="0"/>
                  </a:rPr>
                  <a:t>Cho 2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thập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14</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3</m:t>
                    </m:r>
                    <m:r>
                      <a:rPr lang="en-US" i="1">
                        <a:solidFill>
                          <a:prstClr val="black"/>
                        </a:solidFill>
                        <a:latin typeface="Cambria Math" panose="02040503050406030204" pitchFamily="18" charset="0"/>
                      </a:rPr>
                      <m:t> </m:t>
                    </m:r>
                  </m:oMath>
                </a14:m>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5</m:t>
                    </m:r>
                  </m:oMath>
                </a14:m>
                <a:r>
                  <a:rPr lang="en-US" dirty="0">
                    <a:solidFill>
                      <a:prstClr val="black"/>
                    </a:solidFill>
                    <a:latin typeface="Times New Roman" pitchFamily="18" charset="0"/>
                    <a:cs typeface="Times New Roman" pitchFamily="18" charset="0"/>
                  </a:rPr>
                  <a:t>.</a:t>
                </a:r>
                <a:endParaRPr lang="en-GB" dirty="0">
                  <a:solidFill>
                    <a:prstClr val="black"/>
                  </a:solidFill>
                  <a:latin typeface="Times New Roman" pitchFamily="18" charset="0"/>
                  <a:cs typeface="Times New Roman" pitchFamily="18" charset="0"/>
                </a:endParaRPr>
              </a:p>
              <a:p>
                <a:pPr marL="0" indent="0">
                  <a:buFont typeface="Arial" pitchFamily="34" charset="0"/>
                  <a:buNone/>
                </a:pPr>
                <a:r>
                  <a:rPr lang="en-US" dirty="0" err="1">
                    <a:solidFill>
                      <a:prstClr val="black"/>
                    </a:solidFill>
                    <a:latin typeface="Times New Roman" pitchFamily="18" charset="0"/>
                    <a:cs typeface="Times New Roman" pitchFamily="18" charset="0"/>
                  </a:rPr>
                  <a:t>Hãy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tính</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oMath>
                </a14:m>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oMath>
                </a14:m>
                <a:r>
                  <a:rPr lang="en-US" dirty="0">
                    <a:solidFill>
                      <a:prstClr val="black"/>
                    </a:solidFill>
                    <a:latin typeface="Times New Roman" pitchFamily="18" charset="0"/>
                    <a:cs typeface="Times New Roman" pitchFamily="18" charset="0"/>
                  </a:rPr>
                  <a:t>.</a:t>
                </a:r>
                <a:endParaRPr lang="en-GB" dirty="0">
                  <a:solidFill>
                    <a:prstClr val="black"/>
                  </a:solidFill>
                  <a:latin typeface="Times New Roman" pitchFamily="18" charset="0"/>
                  <a:cs typeface="Times New Roman" pitchFamily="18" charset="0"/>
                </a:endParaRPr>
              </a:p>
              <a:p>
                <a:pPr marL="457200" indent="-457200">
                  <a:buFont typeface="+mj-lt"/>
                  <a:buAutoNum type="alphaLcParenR" startAt="2"/>
                </a:pPr>
                <a:r>
                  <a:rPr lang="en-US" dirty="0" err="1">
                    <a:solidFill>
                      <a:prstClr val="black"/>
                    </a:solidFill>
                    <a:latin typeface="Times New Roman" pitchFamily="18" charset="0"/>
                    <a:cs typeface="Times New Roman" pitchFamily="18" charset="0"/>
                  </a:rPr>
                  <a:t>Hãy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dùng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quy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tắc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của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thương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hai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nguyên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để</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tìm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kết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quả</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của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các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phép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sau</a:t>
                </a:r>
                <a:endParaRPr lang="en-GB" dirty="0">
                  <a:solidFill>
                    <a:prstClr val="black"/>
                  </a:solidFill>
                  <a:latin typeface="Times New Roman" pitchFamily="18" charset="0"/>
                  <a:cs typeface="Times New Roman" pitchFamily="18" charset="0"/>
                </a:endParaRPr>
              </a:p>
              <a:p>
                <a:pPr marL="0" indent="0">
                  <a:buFont typeface="Arial" pitchFamily="34" charset="0"/>
                  <a:buNone/>
                </a:pPr>
                <a:r>
                  <a:rPr lang="en-US" dirty="0">
                    <a:solidFill>
                      <a:prstClr val="black"/>
                    </a:solidFill>
                    <a:latin typeface="Times New Roman" pitchFamily="18" charset="0"/>
                    <a:cs typeface="Times New Roman" pitchFamily="18" charset="0"/>
                  </a:rPr>
                  <a:t>(</a:t>
                </a:r>
                <a14:m>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14</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3</m:t>
                    </m:r>
                    <m:r>
                      <a:rPr lang="en-US" i="1">
                        <a:solidFill>
                          <a:prstClr val="black"/>
                        </a:solidFill>
                        <a:latin typeface="Cambria Math" panose="02040503050406030204" pitchFamily="18" charset="0"/>
                      </a:rPr>
                      <m:t>) . (−</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5</m:t>
                    </m:r>
                    <m:r>
                      <a:rPr lang="en-US" i="1">
                        <a:solidFill>
                          <a:prstClr val="black"/>
                        </a:solidFill>
                        <a:latin typeface="Cambria Math" panose="02040503050406030204" pitchFamily="18" charset="0"/>
                      </a:rPr>
                      <m:t>)=?</m:t>
                    </m:r>
                  </m:oMath>
                </a14:m>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14</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3</m:t>
                    </m:r>
                    <m:r>
                      <a:rPr lang="en-US" i="1">
                        <a:solidFill>
                          <a:prstClr val="black"/>
                        </a:solidFill>
                        <a:latin typeface="Cambria Math" panose="02040503050406030204" pitchFamily="18" charset="0"/>
                      </a:rPr>
                      <m:t>) : (−</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5</m:t>
                    </m:r>
                    <m:r>
                      <a:rPr lang="en-US" i="1">
                        <a:solidFill>
                          <a:prstClr val="black"/>
                        </a:solidFill>
                        <a:latin typeface="Cambria Math" panose="02040503050406030204" pitchFamily="18" charset="0"/>
                      </a:rPr>
                      <m:t>)=?</m:t>
                    </m:r>
                  </m:oMath>
                </a14:m>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14</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3</m:t>
                    </m:r>
                    <m:r>
                      <a:rPr lang="en-US" i="1">
                        <a:solidFill>
                          <a:prstClr val="black"/>
                        </a:solidFill>
                        <a:latin typeface="Cambria Math" panose="02040503050406030204" pitchFamily="18" charset="0"/>
                      </a:rPr>
                      <m:t>) . </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5</m:t>
                    </m:r>
                    <m:r>
                      <a:rPr lang="en-US" i="1">
                        <a:solidFill>
                          <a:prstClr val="black"/>
                        </a:solidFill>
                        <a:latin typeface="Cambria Math" panose="02040503050406030204" pitchFamily="18" charset="0"/>
                      </a:rPr>
                      <m:t>=?</m:t>
                    </m:r>
                  </m:oMath>
                </a14:m>
                <a:endParaRPr lang="en-GB" dirty="0">
                  <a:solidFill>
                    <a:prstClr val="black"/>
                  </a:solidFill>
                  <a:latin typeface="Times New Roman" pitchFamily="18" charset="0"/>
                  <a:cs typeface="Times New Roman" pitchFamily="18" charset="0"/>
                </a:endParaRPr>
              </a:p>
              <a:p>
                <a:pPr marL="0" indent="0">
                  <a:buFont typeface="Arial" pitchFamily="34" charset="0"/>
                  <a:buNone/>
                </a:pPr>
                <a:r>
                  <a:rPr lang="en-US" dirty="0">
                    <a:solidFill>
                      <a:prstClr val="black"/>
                    </a:solidFill>
                    <a:latin typeface="Times New Roman" pitchFamily="18" charset="0"/>
                    <a:cs typeface="Times New Roman" pitchFamily="18" charset="0"/>
                  </a:rPr>
                  <a:t>(</a:t>
                </a:r>
                <a14:m>
                  <m:oMath xmlns:m="http://schemas.openxmlformats.org/officeDocument/2006/math">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14</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3</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5</m:t>
                    </m:r>
                    <m:r>
                      <a:rPr lang="en-US" i="1">
                        <a:solidFill>
                          <a:prstClr val="black"/>
                        </a:solidFill>
                        <a:latin typeface="Cambria Math" panose="02040503050406030204" pitchFamily="18" charset="0"/>
                      </a:rPr>
                      <m:t>)=?</m:t>
                    </m:r>
                  </m:oMath>
                </a14:m>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14</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3</m:t>
                    </m:r>
                    <m:r>
                      <a:rPr lang="en-US" i="1">
                        <a:solidFill>
                          <a:prstClr val="black"/>
                        </a:solidFill>
                        <a:latin typeface="Cambria Math" panose="02040503050406030204" pitchFamily="18" charset="0"/>
                      </a:rPr>
                      <m:t>) . (−</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5</m:t>
                    </m:r>
                    <m:r>
                      <a:rPr lang="en-US" i="1">
                        <a:solidFill>
                          <a:prstClr val="black"/>
                        </a:solidFill>
                        <a:latin typeface="Cambria Math" panose="02040503050406030204" pitchFamily="18" charset="0"/>
                      </a:rPr>
                      <m:t>)=?</m:t>
                    </m:r>
                  </m:oMath>
                </a14:m>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14</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3</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5</m:t>
                    </m:r>
                    <m:r>
                      <a:rPr lang="en-US" i="1">
                        <a:solidFill>
                          <a:prstClr val="black"/>
                        </a:solidFill>
                        <a:latin typeface="Cambria Math" panose="02040503050406030204" pitchFamily="18" charset="0"/>
                      </a:rPr>
                      <m:t>)=?</m:t>
                    </m:r>
                  </m:oMath>
                </a14:m>
                <a:endParaRPr lang="en-GB" dirty="0">
                  <a:solidFill>
                    <a:prstClr val="black"/>
                  </a:solidFill>
                  <a:latin typeface="Times New Roman" pitchFamily="18" charset="0"/>
                  <a:cs typeface="Times New Roman"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812333" y="1972628"/>
                <a:ext cx="11491726" cy="4613024"/>
              </a:xfrm>
              <a:prstGeom prst="rect">
                <a:avLst/>
              </a:prstGeom>
              <a:blipFill rotWithShape="0">
                <a:blip r:embed="rId4"/>
                <a:stretch>
                  <a:fillRect l="-1326" t="-1852" r="-849"/>
                </a:stretch>
              </a:blipFill>
            </p:spPr>
            <p:txBody>
              <a:bodyPr/>
              <a:lstStyle/>
              <a:p>
                <a:r>
                  <a:rPr lang="en-US">
                    <a:noFill/>
                  </a:rPr>
                  <a:t> </a:t>
                </a:r>
              </a:p>
            </p:txBody>
          </p:sp>
        </mc:Fallback>
      </mc:AlternateContent>
    </p:spTree>
    <p:extLst>
      <p:ext uri="{BB962C8B-B14F-4D97-AF65-F5344CB8AC3E}">
        <p14:creationId xmlns:p14="http://schemas.microsoft.com/office/powerpoint/2010/main" val="3781108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658" y="713888"/>
            <a:ext cx="10827434" cy="1097375"/>
          </a:xfrm>
          <a:prstGeom prst="rect">
            <a:avLst/>
          </a:prstGeom>
        </p:spPr>
      </p:pic>
      <mc:AlternateContent xmlns:mc="http://schemas.openxmlformats.org/markup-compatibility/2006" xmlns:a14="http://schemas.microsoft.com/office/drawing/2010/main">
        <mc:Choice Requires="a14">
          <p:sp>
            <p:nvSpPr>
              <p:cNvPr id="7" name="Content Placeholder 2"/>
              <p:cNvSpPr txBox="1">
                <a:spLocks/>
              </p:cNvSpPr>
              <p:nvPr/>
            </p:nvSpPr>
            <p:spPr>
              <a:xfrm>
                <a:off x="1493622" y="1811263"/>
                <a:ext cx="10084296" cy="33793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err="1">
                    <a:solidFill>
                      <a:prstClr val="black"/>
                    </a:solidFill>
                    <a:latin typeface="Times New Roman" pitchFamily="18" charset="0"/>
                    <a:cs typeface="Times New Roman" pitchFamily="18" charset="0"/>
                  </a:rPr>
                  <a:t>Giải</a:t>
                </a:r>
                <a:r>
                  <a:rPr lang="en-US" sz="2800" b="1" dirty="0">
                    <a:solidFill>
                      <a:prstClr val="black"/>
                    </a:solidFill>
                    <a:latin typeface="Times New Roman" pitchFamily="18" charset="0"/>
                    <a:cs typeface="Times New Roman" pitchFamily="18" charset="0"/>
                  </a:rPr>
                  <a:t> </a:t>
                </a:r>
              </a:p>
              <a:p>
                <a:pPr marL="0" indent="0">
                  <a:buFont typeface="Arial" pitchFamily="34" charset="0"/>
                  <a:buNone/>
                </a:pPr>
                <a:r>
                  <a:rPr lang="en-US" sz="2800" dirty="0">
                    <a:solidFill>
                      <a:prstClr val="black"/>
                    </a:solidFill>
                    <a:latin typeface="Times New Roman" pitchFamily="18" charset="0"/>
                    <a:cs typeface="Times New Roman" pitchFamily="18" charset="0"/>
                  </a:rPr>
                  <a:t>a)</a:t>
                </a:r>
                <a:endParaRPr lang="en-US" sz="2800" i="1" dirty="0">
                  <a:solidFill>
                    <a:prstClr val="black"/>
                  </a:solidFill>
                  <a:latin typeface="Cambria Math"/>
                  <a:cs typeface="Times New Roman" pitchFamily="18" charset="0"/>
                </a:endParaRPr>
              </a:p>
              <a:p>
                <a:pPr marL="0" indent="0">
                  <a:buFont typeface="Arial" pitchFamily="34" charset="0"/>
                  <a:buNone/>
                </a:pPr>
                <a14:m>
                  <m:oMath xmlns:m="http://schemas.openxmlformats.org/officeDocument/2006/math">
                    <m:r>
                      <a:rPr lang="en-US" sz="2800" i="1" smtClean="0">
                        <a:solidFill>
                          <a:prstClr val="black"/>
                        </a:solidFill>
                        <a:latin typeface="Cambria Math"/>
                        <a:cs typeface="Times New Roman" pitchFamily="18" charset="0"/>
                      </a:rPr>
                      <m:t>𝑥</m:t>
                    </m:r>
                    <m:r>
                      <a:rPr lang="en-US" sz="2800" i="1" smtClean="0">
                        <a:solidFill>
                          <a:prstClr val="black"/>
                        </a:solidFill>
                        <a:latin typeface="Cambria Math"/>
                        <a:cs typeface="Times New Roman" pitchFamily="18" charset="0"/>
                      </a:rPr>
                      <m:t>.</m:t>
                    </m:r>
                    <m:r>
                      <a:rPr lang="en-US" sz="2800" i="1" smtClean="0">
                        <a:solidFill>
                          <a:prstClr val="black"/>
                        </a:solidFill>
                        <a:latin typeface="Cambria Math"/>
                        <a:cs typeface="Times New Roman" pitchFamily="18" charset="0"/>
                      </a:rPr>
                      <m:t>𝑦</m:t>
                    </m:r>
                    <m:r>
                      <a:rPr lang="en-US" sz="2800" i="1" smtClean="0">
                        <a:solidFill>
                          <a:prstClr val="black"/>
                        </a:solidFill>
                        <a:latin typeface="Cambria Math"/>
                        <a:cs typeface="Times New Roman" pitchFamily="18" charset="0"/>
                      </a:rPr>
                      <m:t>=</m:t>
                    </m:r>
                  </m:oMath>
                </a14:m>
                <a:r>
                  <a:rPr lang="en-GB" sz="2800" dirty="0">
                    <a:solidFill>
                      <a:prstClr val="black"/>
                    </a:solidFill>
                    <a:latin typeface="Times New Roman" pitchFamily="18" charset="0"/>
                    <a:cs typeface="Times New Roman" pitchFamily="18" charset="0"/>
                  </a:rPr>
                  <a:t> 14,3 . 2,5= 35,75                      </a:t>
                </a:r>
                <a14:m>
                  <m:oMath xmlns:m="http://schemas.openxmlformats.org/officeDocument/2006/math">
                    <m:r>
                      <a:rPr lang="en-US" sz="2800" i="1" smtClean="0">
                        <a:solidFill>
                          <a:prstClr val="black"/>
                        </a:solidFill>
                        <a:latin typeface="Cambria Math"/>
                        <a:cs typeface="Times New Roman" pitchFamily="18" charset="0"/>
                      </a:rPr>
                      <m:t>      </m:t>
                    </m:r>
                    <m:r>
                      <a:rPr lang="en-US" sz="2800" i="1" smtClean="0">
                        <a:solidFill>
                          <a:prstClr val="black"/>
                        </a:solidFill>
                        <a:latin typeface="Cambria Math"/>
                        <a:cs typeface="Times New Roman" pitchFamily="18" charset="0"/>
                      </a:rPr>
                      <m:t>𝑥</m:t>
                    </m:r>
                    <m:r>
                      <a:rPr lang="en-US" sz="2800" i="1" smtClean="0">
                        <a:solidFill>
                          <a:prstClr val="black"/>
                        </a:solidFill>
                        <a:latin typeface="Cambria Math"/>
                        <a:cs typeface="Times New Roman" pitchFamily="18" charset="0"/>
                      </a:rPr>
                      <m:t>:</m:t>
                    </m:r>
                    <m:r>
                      <a:rPr lang="en-US" sz="2800" i="1" smtClean="0">
                        <a:solidFill>
                          <a:prstClr val="black"/>
                        </a:solidFill>
                        <a:latin typeface="Cambria Math"/>
                        <a:cs typeface="Times New Roman" pitchFamily="18" charset="0"/>
                      </a:rPr>
                      <m:t>𝑦</m:t>
                    </m:r>
                    <m:r>
                      <a:rPr lang="en-US" sz="2800" i="1" smtClean="0">
                        <a:solidFill>
                          <a:prstClr val="black"/>
                        </a:solidFill>
                        <a:latin typeface="Cambria Math"/>
                        <a:cs typeface="Times New Roman" pitchFamily="18" charset="0"/>
                      </a:rPr>
                      <m:t>=</m:t>
                    </m:r>
                  </m:oMath>
                </a14:m>
                <a:r>
                  <a:rPr lang="en-GB" sz="2800" dirty="0">
                    <a:solidFill>
                      <a:prstClr val="black"/>
                    </a:solidFill>
                    <a:latin typeface="Times New Roman" pitchFamily="18" charset="0"/>
                    <a:cs typeface="Times New Roman" pitchFamily="18" charset="0"/>
                  </a:rPr>
                  <a:t> 14,3 : 2,5= 5,72</a:t>
                </a:r>
              </a:p>
              <a:p>
                <a:pPr marL="0" lvl="0" indent="0">
                  <a:spcBef>
                    <a:spcPts val="0"/>
                  </a:spcBef>
                  <a:buNone/>
                </a:pPr>
                <a:r>
                  <a:rPr lang="en-US" sz="2800" dirty="0">
                    <a:solidFill>
                      <a:prstClr val="black"/>
                    </a:solidFill>
                    <a:latin typeface="Times New Roman" pitchFamily="18" charset="0"/>
                    <a:cs typeface="Times New Roman" pitchFamily="18" charset="0"/>
                  </a:rPr>
                  <a:t>b) </a:t>
                </a:r>
              </a:p>
              <a:p>
                <a:pPr marL="0" lvl="0" indent="0">
                  <a:spcBef>
                    <a:spcPts val="0"/>
                  </a:spcBef>
                  <a:buNone/>
                </a:pPr>
                <a:r>
                  <a:rPr lang="en-US" sz="2800" dirty="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oMath>
                </a14:m>
                <a:r>
                  <a:rPr lang="en-GB" sz="2800" dirty="0">
                    <a:solidFill>
                      <a:prstClr val="black"/>
                    </a:solidFill>
                    <a:latin typeface="Times New Roman" pitchFamily="18" charset="0"/>
                    <a:cs typeface="Times New Roman" pitchFamily="18" charset="0"/>
                  </a:rPr>
                  <a:t>35,75                         </a:t>
                </a:r>
                <a:r>
                  <a:rPr lang="en-US" sz="2800" dirty="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:(2,5)=−</m:t>
                    </m:r>
                  </m:oMath>
                </a14:m>
                <a:r>
                  <a:rPr lang="en-GB" sz="2800" dirty="0">
                    <a:solidFill>
                      <a:prstClr val="black"/>
                    </a:solidFill>
                    <a:cs typeface="Times New Roman" pitchFamily="18" charset="0"/>
                  </a:rPr>
                  <a:t> </a:t>
                </a:r>
                <a14:m>
                  <m:oMath xmlns:m="http://schemas.openxmlformats.org/officeDocument/2006/math">
                    <m:r>
                      <m:rPr>
                        <m:nor/>
                      </m:rPr>
                      <a:rPr lang="en-GB" sz="2800">
                        <a:solidFill>
                          <a:prstClr val="black"/>
                        </a:solidFill>
                        <a:latin typeface="Times New Roman" pitchFamily="18" charset="0"/>
                        <a:cs typeface="Times New Roman" pitchFamily="18" charset="0"/>
                      </a:rPr>
                      <m:t>5,72</m:t>
                    </m:r>
                  </m:oMath>
                </a14:m>
                <a:endParaRPr lang="en-GB" sz="2800" dirty="0">
                  <a:solidFill>
                    <a:prstClr val="black"/>
                  </a:solidFill>
                  <a:latin typeface="Times New Roman" pitchFamily="18" charset="0"/>
                  <a:cs typeface="Times New Roman" pitchFamily="18" charset="0"/>
                </a:endParaRPr>
              </a:p>
              <a:p>
                <a:pPr marL="0" lvl="0" indent="0">
                  <a:spcBef>
                    <a:spcPts val="0"/>
                  </a:spcBef>
                  <a:buNone/>
                </a:pPr>
                <a:r>
                  <a:rPr lang="en-US" sz="2800" dirty="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r>
                      <m:rPr>
                        <m:nor/>
                      </m:rPr>
                      <a:rPr lang="en-GB" sz="2800" smtClean="0">
                        <a:solidFill>
                          <a:prstClr val="black"/>
                        </a:solidFill>
                        <a:latin typeface="Times New Roman" pitchFamily="18" charset="0"/>
                        <a:cs typeface="Times New Roman" pitchFamily="18" charset="0"/>
                      </a:rPr>
                      <m:t>5,72</m:t>
                    </m:r>
                  </m:oMath>
                </a14:m>
                <a:r>
                  <a:rPr lang="en-GB" sz="2800" dirty="0">
                    <a:solidFill>
                      <a:prstClr val="black"/>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oMath>
                </a14:m>
                <a:r>
                  <a:rPr lang="en-GB" sz="2800" dirty="0">
                    <a:solidFill>
                      <a:prstClr val="black"/>
                    </a:solidFill>
                    <a:latin typeface="Times New Roman" pitchFamily="18" charset="0"/>
                    <a:cs typeface="Times New Roman" pitchFamily="18" charset="0"/>
                  </a:rPr>
                  <a:t>-35,75</a:t>
                </a:r>
              </a:p>
              <a:p>
                <a:pPr marL="0" indent="0">
                  <a:buFont typeface="Arial" pitchFamily="34" charset="0"/>
                  <a:buNone/>
                </a:pPr>
                <a:r>
                  <a:rPr lang="en-US" sz="2800" dirty="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oMath>
                </a14:m>
                <a:r>
                  <a:rPr lang="en-GB" sz="2800" dirty="0">
                    <a:solidFill>
                      <a:prstClr val="black"/>
                    </a:solidFill>
                    <a:latin typeface="Times New Roman" pitchFamily="18" charset="0"/>
                    <a:cs typeface="Times New Roman" pitchFamily="18" charset="0"/>
                  </a:rPr>
                  <a:t>-35,75                              </a:t>
                </a:r>
                <a:r>
                  <a:rPr lang="en-US" sz="2800" dirty="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r>
                      <a:rPr lang="en-US" sz="2800" i="1" smtClean="0">
                        <a:solidFill>
                          <a:prstClr val="black"/>
                        </a:solidFill>
                        <a:latin typeface="Cambria Math"/>
                      </a:rPr>
                      <m:t>−</m:t>
                    </m:r>
                  </m:oMath>
                </a14:m>
                <a:r>
                  <a:rPr lang="en-GB" sz="2800" dirty="0">
                    <a:solidFill>
                      <a:prstClr val="black"/>
                    </a:solidFill>
                    <a:cs typeface="Times New Roman" pitchFamily="18" charset="0"/>
                  </a:rPr>
                  <a:t> </a:t>
                </a:r>
                <a14:m>
                  <m:oMath xmlns:m="http://schemas.openxmlformats.org/officeDocument/2006/math">
                    <m:r>
                      <m:rPr>
                        <m:nor/>
                      </m:rPr>
                      <a:rPr lang="en-GB" sz="2800" smtClean="0">
                        <a:solidFill>
                          <a:prstClr val="black"/>
                        </a:solidFill>
                        <a:latin typeface="Times New Roman" pitchFamily="18" charset="0"/>
                        <a:cs typeface="Times New Roman" pitchFamily="18" charset="0"/>
                      </a:rPr>
                      <m:t>5,72</m:t>
                    </m:r>
                  </m:oMath>
                </a14:m>
                <a:endParaRPr lang="en-GB" sz="2800" dirty="0">
                  <a:solidFill>
                    <a:prstClr val="black"/>
                  </a:solidFill>
                  <a:latin typeface="Times New Roman" pitchFamily="18" charset="0"/>
                  <a:cs typeface="Times New Roman" pitchFamily="18" charset="0"/>
                </a:endParaRP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a:p>
                <a:pPr marL="0" indent="0">
                  <a:buFont typeface="Arial" pitchFamily="34" charset="0"/>
                  <a:buNone/>
                </a:pPr>
                <a:r>
                  <a:rPr lang="en-GB" sz="2800" dirty="0">
                    <a:solidFill>
                      <a:prstClr val="black"/>
                    </a:solidFill>
                    <a:latin typeface="Times New Roman" pitchFamily="18" charset="0"/>
                    <a:cs typeface="Times New Roman" pitchFamily="18" charset="0"/>
                  </a:rPr>
                  <a:t>     </a:t>
                </a: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493622" y="1811263"/>
                <a:ext cx="10084296" cy="3379302"/>
              </a:xfrm>
              <a:prstGeom prst="rect">
                <a:avLst/>
              </a:prstGeom>
              <a:blipFill rotWithShape="0">
                <a:blip r:embed="rId3"/>
                <a:stretch>
                  <a:fillRect l="-1209" t="-1805" b="-3610"/>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02928" y="1930606"/>
            <a:ext cx="737680" cy="737680"/>
          </a:xfrm>
          <a:prstGeom prst="rect">
            <a:avLst/>
          </a:prstGeom>
        </p:spPr>
      </p:pic>
      <p:sp>
        <p:nvSpPr>
          <p:cNvPr id="3" name="Explosion 2 2"/>
          <p:cNvSpPr/>
          <p:nvPr/>
        </p:nvSpPr>
        <p:spPr>
          <a:xfrm>
            <a:off x="2758662" y="2151530"/>
            <a:ext cx="7703149" cy="442408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latin typeface="Times New Roman" panose="02020603050405020304" pitchFamily="18" charset="0"/>
                <a:cs typeface="Times New Roman" panose="02020603050405020304" pitchFamily="18" charset="0"/>
              </a:rPr>
              <a:t>Để</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thực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hiện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các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phép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tính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nhân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và</a:t>
            </a:r>
            <a:r>
              <a:rPr lang="en-US" sz="2800" dirty="0">
                <a:solidFill>
                  <a:srgbClr val="FFFF00"/>
                </a:solidFill>
                <a:latin typeface="Times New Roman" panose="02020603050405020304" pitchFamily="18" charset="0"/>
                <a:cs typeface="Times New Roman" panose="02020603050405020304" pitchFamily="18" charset="0"/>
              </a:rPr>
              <a:t> chia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số</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thập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phân</a:t>
            </a:r>
            <a:r>
              <a:rPr lang="en-US" sz="2800" dirty="0">
                <a:solidFill>
                  <a:srgbClr val="FFFF00"/>
                </a:solidFill>
                <a:latin typeface="Times New Roman" panose="02020603050405020304" pitchFamily="18" charset="0"/>
                <a:cs typeface="Times New Roman" panose="02020603050405020304" pitchFamily="18" charset="0"/>
              </a:rPr>
              <a:t> ta </a:t>
            </a:r>
            <a:r>
              <a:rPr lang="en-US" sz="2800" dirty="0" err="1">
                <a:solidFill>
                  <a:srgbClr val="FFFF00"/>
                </a:solidFill>
                <a:latin typeface="Times New Roman" panose="02020603050405020304" pitchFamily="18" charset="0"/>
                <a:cs typeface="Times New Roman" panose="02020603050405020304" pitchFamily="18" charset="0"/>
              </a:rPr>
              <a:t>áp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dụng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quy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tắc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nào</a:t>
            </a:r>
            <a:r>
              <a:rPr lang="en-US" sz="2800" dirty="0">
                <a:solidFill>
                  <a:srgbClr val="FFFF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19407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658" y="713888"/>
            <a:ext cx="10827434" cy="1097375"/>
          </a:xfrm>
          <a:prstGeom prst="rect">
            <a:avLst/>
          </a:prstGeom>
        </p:spPr>
      </p:pic>
      <p:sp>
        <p:nvSpPr>
          <p:cNvPr id="5" name="Content Placeholder 1"/>
          <p:cNvSpPr txBox="1">
            <a:spLocks/>
          </p:cNvSpPr>
          <p:nvPr/>
        </p:nvSpPr>
        <p:spPr>
          <a:xfrm>
            <a:off x="691868" y="1811263"/>
            <a:ext cx="11500132" cy="16446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lưu</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a:t>
            </a:r>
          </a:p>
          <a:p>
            <a:pPr marL="0" indent="0">
              <a:buFont typeface="Arial" pitchFamily="34" charset="0"/>
              <a:buNone/>
            </a:pPr>
            <a:endParaRPr lang="en-GB"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0" y="1786944"/>
            <a:ext cx="792549" cy="835224"/>
          </a:xfrm>
          <a:prstGeom prst="rect">
            <a:avLst/>
          </a:prstGeom>
        </p:spPr>
      </p:pic>
      <p:sp>
        <p:nvSpPr>
          <p:cNvPr id="7" name="Content Placeholder 1"/>
          <p:cNvSpPr>
            <a:spLocks noGrp="1"/>
          </p:cNvSpPr>
          <p:nvPr>
            <p:ph idx="1"/>
          </p:nvPr>
        </p:nvSpPr>
        <p:spPr>
          <a:xfrm>
            <a:off x="426133" y="3321424"/>
            <a:ext cx="11734800" cy="524435"/>
          </a:xfrm>
        </p:spPr>
        <p:txBody>
          <a:bodyPr>
            <a:noAutofit/>
          </a:bodyPr>
          <a:lstStyle/>
          <a:p>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Tích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thương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hai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thập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cùng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dấu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luôn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dương</a:t>
            </a:r>
            <a:r>
              <a:rPr lang="en-US" sz="3200" dirty="0">
                <a:solidFill>
                  <a:srgbClr val="0000FF"/>
                </a:solidFill>
                <a:latin typeface="Times New Roman" pitchFamily="18" charset="0"/>
                <a:cs typeface="Times New Roman" pitchFamily="18" charset="0"/>
              </a:rPr>
              <a:t>.</a:t>
            </a:r>
          </a:p>
        </p:txBody>
      </p:sp>
      <p:sp>
        <p:nvSpPr>
          <p:cNvPr id="8" name="Content Placeholder 1"/>
          <p:cNvSpPr txBox="1">
            <a:spLocks/>
          </p:cNvSpPr>
          <p:nvPr/>
        </p:nvSpPr>
        <p:spPr>
          <a:xfrm>
            <a:off x="426133" y="3872753"/>
            <a:ext cx="11161058" cy="57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solidFill>
                  <a:srgbClr val="0000FF"/>
                </a:solidFill>
                <a:latin typeface="Times New Roman" pitchFamily="18" charset="0"/>
                <a:cs typeface="Times New Roman" pitchFamily="18" charset="0"/>
              </a:rPr>
              <a:t>Tích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thương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thập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phân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dấu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luôn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một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âm</a:t>
            </a:r>
            <a:r>
              <a:rPr lang="en-US" dirty="0">
                <a:solidFill>
                  <a:srgbClr val="0000FF"/>
                </a:solidFill>
                <a:latin typeface="Times New Roman" pitchFamily="18" charset="0"/>
                <a:cs typeface="Times New Roman" pitchFamily="18" charset="0"/>
              </a:rPr>
              <a:t>.</a:t>
            </a:r>
          </a:p>
          <a:p>
            <a:pPr marL="0" indent="0">
              <a:buFont typeface="Arial" pitchFamily="34" charset="0"/>
              <a:buNone/>
            </a:pPr>
            <a:endParaRPr lang="en-GB" dirty="0">
              <a:solidFill>
                <a:srgbClr val="0000FF"/>
              </a:solidFill>
              <a:latin typeface="Times New Roman" pitchFamily="18" charset="0"/>
              <a:cs typeface="Times New Roman" pitchFamily="18" charset="0"/>
            </a:endParaRPr>
          </a:p>
        </p:txBody>
      </p:sp>
      <p:sp>
        <p:nvSpPr>
          <p:cNvPr id="9" name="Content Placeholder 1"/>
          <p:cNvSpPr txBox="1">
            <a:spLocks/>
          </p:cNvSpPr>
          <p:nvPr/>
        </p:nvSpPr>
        <p:spPr>
          <a:xfrm>
            <a:off x="425340" y="4437529"/>
            <a:ext cx="11604812" cy="9681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9250"/>
            <a:r>
              <a:rPr lang="en-US" sz="3200" dirty="0" err="1">
                <a:solidFill>
                  <a:srgbClr val="0000FF"/>
                </a:solidFill>
                <a:latin typeface="Times New Roman" pitchFamily="18" charset="0"/>
                <a:cs typeface="Times New Roman" pitchFamily="18" charset="0"/>
              </a:rPr>
              <a:t>Khi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hoặc</a:t>
            </a:r>
            <a:r>
              <a:rPr lang="en-US" sz="3200" dirty="0">
                <a:solidFill>
                  <a:srgbClr val="0000FF"/>
                </a:solidFill>
                <a:latin typeface="Times New Roman" pitchFamily="18" charset="0"/>
                <a:cs typeface="Times New Roman" pitchFamily="18" charset="0"/>
              </a:rPr>
              <a:t> chia </a:t>
            </a:r>
            <a:r>
              <a:rPr lang="en-US" sz="3200" dirty="0" err="1">
                <a:solidFill>
                  <a:srgbClr val="0000FF"/>
                </a:solidFill>
                <a:latin typeface="Times New Roman" pitchFamily="18" charset="0"/>
                <a:cs typeface="Times New Roman" pitchFamily="18" charset="0"/>
              </a:rPr>
              <a:t>hai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thập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cùng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âm</a:t>
            </a:r>
            <a:r>
              <a:rPr lang="en-US" sz="3200" dirty="0">
                <a:solidFill>
                  <a:srgbClr val="0000FF"/>
                </a:solidFill>
                <a:latin typeface="Times New Roman" pitchFamily="18" charset="0"/>
                <a:cs typeface="Times New Roman" pitchFamily="18" charset="0"/>
              </a:rPr>
              <a:t>, ta </a:t>
            </a:r>
            <a:r>
              <a:rPr lang="en-US" sz="3200" dirty="0" err="1">
                <a:solidFill>
                  <a:srgbClr val="0000FF"/>
                </a:solidFill>
                <a:latin typeface="Times New Roman" pitchFamily="18" charset="0"/>
                <a:cs typeface="Times New Roman" pitchFamily="18" charset="0"/>
              </a:rPr>
              <a:t>nhân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hoặc</a:t>
            </a:r>
            <a:r>
              <a:rPr lang="en-US" sz="3200" dirty="0">
                <a:solidFill>
                  <a:srgbClr val="0000FF"/>
                </a:solidFill>
                <a:latin typeface="Times New Roman" pitchFamily="18" charset="0"/>
                <a:cs typeface="Times New Roman" pitchFamily="18" charset="0"/>
              </a:rPr>
              <a:t> chia </a:t>
            </a:r>
            <a:r>
              <a:rPr lang="en-US" sz="3200" dirty="0" err="1">
                <a:solidFill>
                  <a:srgbClr val="0000FF"/>
                </a:solidFill>
                <a:latin typeface="Times New Roman" pitchFamily="18" charset="0"/>
                <a:cs typeface="Times New Roman" pitchFamily="18" charset="0"/>
              </a:rPr>
              <a:t>hai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đối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chúng</a:t>
            </a:r>
            <a:r>
              <a:rPr lang="en-US" sz="3200" dirty="0">
                <a:solidFill>
                  <a:srgbClr val="0000FF"/>
                </a:solidFill>
                <a:latin typeface="Times New Roman" pitchFamily="18" charset="0"/>
                <a:cs typeface="Times New Roman" pitchFamily="18" charset="0"/>
              </a:rPr>
              <a:t>.</a:t>
            </a:r>
          </a:p>
        </p:txBody>
      </p:sp>
      <p:sp>
        <p:nvSpPr>
          <p:cNvPr id="10" name="Content Placeholder 1"/>
          <p:cNvSpPr txBox="1">
            <a:spLocks/>
          </p:cNvSpPr>
          <p:nvPr/>
        </p:nvSpPr>
        <p:spPr>
          <a:xfrm>
            <a:off x="425032" y="5131490"/>
            <a:ext cx="11703733" cy="1640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solidFill>
                  <a:srgbClr val="0000FF"/>
                </a:solidFill>
                <a:latin typeface="Times New Roman" pitchFamily="18" charset="0"/>
                <a:cs typeface="Times New Roman" pitchFamily="18" charset="0"/>
              </a:rPr>
              <a:t>Khi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nhân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hoặc</a:t>
            </a:r>
            <a:r>
              <a:rPr lang="en-US" dirty="0">
                <a:solidFill>
                  <a:srgbClr val="0000FF"/>
                </a:solidFill>
                <a:latin typeface="Times New Roman" pitchFamily="18" charset="0"/>
                <a:cs typeface="Times New Roman" pitchFamily="18" charset="0"/>
              </a:rPr>
              <a:t> chia </a:t>
            </a:r>
            <a:r>
              <a:rPr lang="en-US" dirty="0" err="1">
                <a:solidFill>
                  <a:srgbClr val="0000FF"/>
                </a:solidFill>
                <a:latin typeface="Times New Roman" pitchFamily="18" charset="0"/>
                <a:cs typeface="Times New Roman" pitchFamily="18" charset="0"/>
              </a:rPr>
              <a:t>hai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thập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phân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dấu</a:t>
            </a:r>
            <a:r>
              <a:rPr lang="en-US" dirty="0">
                <a:solidFill>
                  <a:srgbClr val="0000FF"/>
                </a:solidFill>
                <a:latin typeface="Times New Roman" pitchFamily="18" charset="0"/>
                <a:cs typeface="Times New Roman" pitchFamily="18" charset="0"/>
              </a:rPr>
              <a:t>, ta </a:t>
            </a:r>
            <a:r>
              <a:rPr lang="en-US" dirty="0" err="1">
                <a:solidFill>
                  <a:srgbClr val="0000FF"/>
                </a:solidFill>
                <a:latin typeface="Times New Roman" pitchFamily="18" charset="0"/>
                <a:cs typeface="Times New Roman" pitchFamily="18" charset="0"/>
              </a:rPr>
              <a:t>chỉ</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thực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hiện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phép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nhân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hoặc</a:t>
            </a:r>
            <a:r>
              <a:rPr lang="en-US" dirty="0">
                <a:solidFill>
                  <a:srgbClr val="0000FF"/>
                </a:solidFill>
                <a:latin typeface="Times New Roman" pitchFamily="18" charset="0"/>
                <a:cs typeface="Times New Roman" pitchFamily="18" charset="0"/>
              </a:rPr>
              <a:t> chia </a:t>
            </a:r>
            <a:r>
              <a:rPr lang="en-US" dirty="0" err="1">
                <a:solidFill>
                  <a:srgbClr val="0000FF"/>
                </a:solidFill>
                <a:latin typeface="Times New Roman" pitchFamily="18" charset="0"/>
                <a:cs typeface="Times New Roman" pitchFamily="18" charset="0"/>
              </a:rPr>
              <a:t>giữa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dương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đối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âm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rồi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thêm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dấu</a:t>
            </a:r>
            <a:r>
              <a:rPr lang="en-US" dirty="0">
                <a:solidFill>
                  <a:srgbClr val="0000FF"/>
                </a:solidFill>
                <a:latin typeface="Times New Roman" pitchFamily="18" charset="0"/>
                <a:cs typeface="Times New Roman" pitchFamily="18" charset="0"/>
              </a:rPr>
              <a:t> (-) trước </a:t>
            </a:r>
            <a:r>
              <a:rPr lang="en-US" dirty="0" err="1">
                <a:solidFill>
                  <a:srgbClr val="0000FF"/>
                </a:solidFill>
                <a:latin typeface="Times New Roman" pitchFamily="18" charset="0"/>
                <a:cs typeface="Times New Roman" pitchFamily="18" charset="0"/>
              </a:rPr>
              <a:t>kết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quả</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nhận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được</a:t>
            </a:r>
            <a:r>
              <a:rPr lang="en-US" dirty="0">
                <a:solidFill>
                  <a:srgbClr val="0000FF"/>
                </a:solidFill>
                <a:latin typeface="Times New Roman" pitchFamily="18" charset="0"/>
                <a:cs typeface="Times New Roman" pitchFamily="18" charset="0"/>
              </a:rPr>
              <a:t>.</a:t>
            </a:r>
            <a:endParaRPr lang="en-GB"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087984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in)">
                                      <p:cBhvr>
                                        <p:cTn id="19" dur="2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07775" y="2622178"/>
            <a:ext cx="8229600" cy="13984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itchFamily="18" charset="0"/>
                <a:cs typeface="Times New Roman" pitchFamily="18" charset="0"/>
              </a:rPr>
              <a:t>a) -(45,5) . 0,4                          b) (-32,2) . (-0,5)</a:t>
            </a:r>
          </a:p>
          <a:p>
            <a:pPr marL="0" indent="0">
              <a:buFont typeface="Arial" pitchFamily="34" charset="0"/>
              <a:buNone/>
            </a:pPr>
            <a:r>
              <a:rPr lang="en-US" dirty="0">
                <a:latin typeface="Times New Roman" pitchFamily="18" charset="0"/>
                <a:cs typeface="Times New Roman" pitchFamily="18" charset="0"/>
              </a:rPr>
              <a:t>c) (-9,66) : 3,22                        d) (-88,24) : (-0,2)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1262"/>
            <a:ext cx="3913094" cy="897147"/>
          </a:xfrm>
          <a:prstGeom prst="rect">
            <a:avLst/>
          </a:prstGeom>
        </p:spPr>
      </p:pic>
      <p:pic>
        <p:nvPicPr>
          <p:cNvPr id="6" name="Picture 5"/>
          <p:cNvPicPr>
            <a:picLocks noChangeAspect="1"/>
          </p:cNvPicPr>
          <p:nvPr/>
        </p:nvPicPr>
        <p:blipFill>
          <a:blip r:embed="rId3"/>
          <a:stretch>
            <a:fillRect/>
          </a:stretch>
        </p:blipFill>
        <p:spPr>
          <a:xfrm>
            <a:off x="344658" y="713888"/>
            <a:ext cx="10827434" cy="1097375"/>
          </a:xfrm>
          <a:prstGeom prst="rect">
            <a:avLst/>
          </a:prstGeom>
        </p:spPr>
      </p:pic>
      <p:sp>
        <p:nvSpPr>
          <p:cNvPr id="7" name="Title 1"/>
          <p:cNvSpPr>
            <a:spLocks noGrp="1"/>
          </p:cNvSpPr>
          <p:nvPr>
            <p:ph type="title"/>
          </p:nvPr>
        </p:nvSpPr>
        <p:spPr>
          <a:xfrm>
            <a:off x="4020671" y="1857153"/>
            <a:ext cx="4195482" cy="729316"/>
          </a:xfrm>
        </p:spPr>
        <p:txBody>
          <a:bodyPr>
            <a:normAutofit/>
          </a:bodyPr>
          <a:lstStyle/>
          <a:p>
            <a:r>
              <a:rPr lang="en-US" sz="3200" i="1" dirty="0" err="1">
                <a:solidFill>
                  <a:srgbClr val="FF0000"/>
                </a:solidFill>
                <a:latin typeface="Times New Roman" panose="02020603050405020304" pitchFamily="18" charset="0"/>
                <a:cs typeface="Times New Roman" panose="02020603050405020304" pitchFamily="18" charset="0"/>
              </a:rPr>
              <a:t>Thực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hiện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phép</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tính</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2514600" y="4298337"/>
            <a:ext cx="7422775" cy="24655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lphaLcParenR"/>
            </a:pPr>
            <a:r>
              <a:rPr lang="en-US" dirty="0">
                <a:latin typeface="Times New Roman" pitchFamily="18" charset="0"/>
                <a:cs typeface="Times New Roman" pitchFamily="18" charset="0"/>
              </a:rPr>
              <a:t>-(45,5) . 0,4 = -(45,5 . 0,4) = -18,2               </a:t>
            </a:r>
          </a:p>
          <a:p>
            <a:pPr marL="514350" indent="-514350">
              <a:buFont typeface="Arial" pitchFamily="34" charset="0"/>
              <a:buAutoNum type="alphaLcParenR"/>
            </a:pPr>
            <a:r>
              <a:rPr lang="en-US" dirty="0">
                <a:latin typeface="Times New Roman" pitchFamily="18" charset="0"/>
                <a:cs typeface="Times New Roman" pitchFamily="18" charset="0"/>
              </a:rPr>
              <a:t>(-32,2) . (-0,5) = (32,2) . (0,5) = 16,1</a:t>
            </a:r>
          </a:p>
          <a:p>
            <a:pPr marL="0" indent="0">
              <a:buFont typeface="Arial" pitchFamily="34" charset="0"/>
              <a:buNone/>
            </a:pPr>
            <a:r>
              <a:rPr lang="en-US" dirty="0">
                <a:latin typeface="Times New Roman" pitchFamily="18" charset="0"/>
                <a:cs typeface="Times New Roman" pitchFamily="18" charset="0"/>
              </a:rPr>
              <a:t>c) (-9,66) : 3,22  = - (9,66 : 3,22) = -3                </a:t>
            </a:r>
          </a:p>
          <a:p>
            <a:pPr marL="0" indent="0">
              <a:buFont typeface="Arial" pitchFamily="34" charset="0"/>
              <a:buNone/>
            </a:pPr>
            <a:r>
              <a:rPr lang="en-US" dirty="0">
                <a:latin typeface="Times New Roman" pitchFamily="18" charset="0"/>
                <a:cs typeface="Times New Roman" pitchFamily="18" charset="0"/>
              </a:rPr>
              <a:t>d) (-88,24) : (-0,2) = (88,24 : (0,2) = 441,2</a:t>
            </a:r>
          </a:p>
          <a:p>
            <a:pPr marL="0" indent="0">
              <a:buFont typeface="Arial" pitchFamily="34" charset="0"/>
              <a:buNone/>
            </a:pPr>
            <a:endParaRPr lang="en-US" dirty="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
        <p:nvSpPr>
          <p:cNvPr id="9" name="Title 1"/>
          <p:cNvSpPr txBox="1">
            <a:spLocks/>
          </p:cNvSpPr>
          <p:nvPr/>
        </p:nvSpPr>
        <p:spPr>
          <a:xfrm>
            <a:off x="5334533" y="3617054"/>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99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ppt_w</p:attrName>
                                        </p:attrNameLst>
                                      </p:cBhvr>
                                      <p:tavLst>
                                        <p:tav tm="0" fmla="#ppt_w*sin(2.5*pi*$)">
                                          <p:val>
                                            <p:fltVal val="0"/>
                                          </p:val>
                                        </p:tav>
                                        <p:tav tm="100000">
                                          <p:val>
                                            <p:fltVal val="1"/>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ppt_w</p:attrName>
                                        </p:attrNameLst>
                                      </p:cBhvr>
                                      <p:tavLst>
                                        <p:tav tm="0" fmla="#ppt_w*sin(2.5*pi*$)">
                                          <p:val>
                                            <p:fltVal val="0"/>
                                          </p:val>
                                        </p:tav>
                                        <p:tav tm="100000">
                                          <p:val>
                                            <p:fltVal val="1"/>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2454" y="727954"/>
            <a:ext cx="10827434" cy="1097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17" y="2055760"/>
            <a:ext cx="794827" cy="810724"/>
          </a:xfrm>
          <a:prstGeom prst="rect">
            <a:avLst/>
          </a:prstGeom>
        </p:spPr>
      </p:pic>
      <mc:AlternateContent xmlns:mc="http://schemas.openxmlformats.org/markup-compatibility/2006" xmlns:a14="http://schemas.microsoft.com/office/drawing/2010/main">
        <mc:Choice Requires="a14">
          <p:sp>
            <p:nvSpPr>
              <p:cNvPr id="7" name="Content Placeholder 2"/>
              <p:cNvSpPr txBox="1">
                <a:spLocks/>
              </p:cNvSpPr>
              <p:nvPr/>
            </p:nvSpPr>
            <p:spPr>
              <a:xfrm>
                <a:off x="2395851" y="2084175"/>
                <a:ext cx="10011507" cy="37730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itchFamily="18" charset="0"/>
                    <a:cs typeface="Times New Roman" pitchFamily="18" charset="0"/>
                  </a:rPr>
                  <a:t>So </a:t>
                </a:r>
                <a:r>
                  <a:rPr lang="en-US" dirty="0" err="1">
                    <a:latin typeface="Times New Roman" pitchFamily="18" charset="0"/>
                    <a:cs typeface="Times New Roman" pitchFamily="18" charset="0"/>
                  </a:rPr>
                  <a:t>sánh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endParaRPr lang="en-US" dirty="0">
                  <a:latin typeface="Times New Roman" pitchFamily="18" charset="0"/>
                  <a:cs typeface="Times New Roman" pitchFamily="18" charset="0"/>
                </a:endParaRPr>
              </a:p>
              <a:p>
                <a:pPr marL="514350" indent="-514350">
                  <a:buFont typeface="+mj-lt"/>
                  <a:buAutoNum type="alphaLcParenR"/>
                </a:pPr>
                <a14:m>
                  <m:oMath xmlns:m="http://schemas.openxmlformats.org/officeDocument/2006/math">
                    <m:r>
                      <a:rPr lang="en-US" i="0">
                        <a:latin typeface="Cambria Math" panose="02040503050406030204" pitchFamily="18" charset="0"/>
                      </a:rPr>
                      <m:t>2,1+3,2</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0">
                        <a:latin typeface="Cambria Math" panose="02040503050406030204" pitchFamily="18" charset="0"/>
                      </a:rPr>
                      <m:t>3,2+2,1</m:t>
                    </m:r>
                  </m:oMath>
                </a14:m>
                <a:endParaRPr lang="en-GB" dirty="0">
                  <a:latin typeface="Times New Roman" pitchFamily="18" charset="0"/>
                  <a:cs typeface="Times New Roman" pitchFamily="18" charset="0"/>
                </a:endParaRPr>
              </a:p>
              <a:p>
                <a:pPr marL="514350" indent="-514350">
                  <a:buFont typeface="+mj-lt"/>
                  <a:buAutoNum type="alphaLcParenR"/>
                </a:pPr>
                <a14:m>
                  <m:oMath xmlns:m="http://schemas.openxmlformats.org/officeDocument/2006/math">
                    <m:r>
                      <a:rPr lang="en-US" i="0">
                        <a:latin typeface="Cambria Math" panose="02040503050406030204" pitchFamily="18" charset="0"/>
                      </a:rPr>
                      <m:t>(2,1+3,2)+4,5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0">
                        <a:latin typeface="Cambria Math" panose="02040503050406030204" pitchFamily="18" charset="0"/>
                      </a:rPr>
                      <m:t>2,1+(3,2+4,5</m:t>
                    </m:r>
                  </m:oMath>
                </a14:m>
                <a:r>
                  <a:rPr lang="en-US" dirty="0">
                    <a:latin typeface="Times New Roman" pitchFamily="18" charset="0"/>
                    <a:cs typeface="Times New Roman" pitchFamily="18" charset="0"/>
                  </a:rPr>
                  <a:t> )</a:t>
                </a:r>
              </a:p>
              <a:p>
                <a:pPr marL="514350" indent="-514350">
                  <a:buFont typeface="+mj-lt"/>
                  <a:buAutoNum type="alphaLcParenR"/>
                </a:pPr>
                <a14:m>
                  <m:oMath xmlns:m="http://schemas.openxmlformats.org/officeDocument/2006/math">
                    <m:r>
                      <a:rPr lang="en-US" i="0">
                        <a:latin typeface="Cambria Math" panose="02040503050406030204" pitchFamily="18" charset="0"/>
                      </a:rPr>
                      <m:t>(−1,2) . (−0,5)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d>
                      <m:dPr>
                        <m:ctrlPr>
                          <a:rPr lang="en-GB" i="1">
                            <a:latin typeface="Cambria Math" panose="02040503050406030204" pitchFamily="18" charset="0"/>
                          </a:rPr>
                        </m:ctrlPr>
                      </m:dPr>
                      <m:e>
                        <m:r>
                          <a:rPr lang="en-US" i="0">
                            <a:latin typeface="Cambria Math" panose="02040503050406030204" pitchFamily="18" charset="0"/>
                          </a:rPr>
                          <m:t>−0,5</m:t>
                        </m:r>
                      </m:e>
                    </m:d>
                    <m:r>
                      <a:rPr lang="en-US" i="0">
                        <a:latin typeface="Cambria Math" panose="02040503050406030204" pitchFamily="18" charset="0"/>
                      </a:rPr>
                      <m:t>. (−1,2)</m:t>
                    </m:r>
                  </m:oMath>
                </a14:m>
                <a:endParaRPr lang="en-GB" dirty="0">
                  <a:latin typeface="Times New Roman" pitchFamily="18" charset="0"/>
                  <a:cs typeface="Times New Roman" pitchFamily="18" charset="0"/>
                </a:endParaRPr>
              </a:p>
              <a:p>
                <a:pPr marL="514350" indent="-514350">
                  <a:buFont typeface="+mj-lt"/>
                  <a:buAutoNum type="alphaLcParenR"/>
                </a:pPr>
                <a:r>
                  <a:rPr lang="en-GB" dirty="0">
                    <a:latin typeface="Times New Roman" pitchFamily="18" charset="0"/>
                    <a:cs typeface="Times New Roman" pitchFamily="18" charset="0"/>
                  </a:rPr>
                  <a:t> </a:t>
                </a:r>
                <a14:m>
                  <m:oMath xmlns:m="http://schemas.openxmlformats.org/officeDocument/2006/math">
                    <m:d>
                      <m:dPr>
                        <m:ctrlPr>
                          <a:rPr lang="en-GB" i="1">
                            <a:latin typeface="Cambria Math" panose="02040503050406030204" pitchFamily="18" charset="0"/>
                          </a:rPr>
                        </m:ctrlPr>
                      </m:dPr>
                      <m:e>
                        <m:r>
                          <a:rPr lang="en-US" i="1">
                            <a:latin typeface="Cambria Math" panose="02040503050406030204" pitchFamily="18" charset="0"/>
                          </a:rPr>
                          <m:t>2,4 . 0,2</m:t>
                        </m:r>
                      </m:e>
                    </m:d>
                    <m:r>
                      <a:rPr lang="en-US" i="1">
                        <a:latin typeface="Cambria Math" panose="02040503050406030204" pitchFamily="18" charset="0"/>
                      </a:rPr>
                      <m:t>.(−0,5)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1">
                        <a:latin typeface="Cambria Math" panose="02040503050406030204" pitchFamily="18" charset="0"/>
                      </a:rPr>
                      <m:t>2,4 . [0,2 . </m:t>
                    </m:r>
                    <m:d>
                      <m:dPr>
                        <m:ctrlPr>
                          <a:rPr lang="en-GB" i="1">
                            <a:latin typeface="Cambria Math" panose="02040503050406030204" pitchFamily="18" charset="0"/>
                          </a:rPr>
                        </m:ctrlPr>
                      </m:dPr>
                      <m:e>
                        <m:r>
                          <a:rPr lang="en-US" i="1">
                            <a:latin typeface="Cambria Math" panose="02040503050406030204" pitchFamily="18" charset="0"/>
                          </a:rPr>
                          <m:t>−0,5</m:t>
                        </m:r>
                      </m:e>
                    </m:d>
                    <m:r>
                      <a:rPr lang="en-US" i="1">
                        <a:latin typeface="Cambria Math" panose="02040503050406030204" pitchFamily="18" charset="0"/>
                      </a:rPr>
                      <m:t>]</m:t>
                    </m:r>
                  </m:oMath>
                </a14:m>
                <a:endParaRPr lang="en-GB" dirty="0">
                  <a:latin typeface="Times New Roman" pitchFamily="18" charset="0"/>
                  <a:cs typeface="Times New Roman" pitchFamily="18" charset="0"/>
                </a:endParaRPr>
              </a:p>
              <a:p>
                <a:pPr marL="514350" indent="-514350">
                  <a:buFont typeface="+mj-lt"/>
                  <a:buAutoNum type="alphaLcParenR"/>
                </a:pPr>
                <a14:m>
                  <m:oMath xmlns:m="http://schemas.openxmlformats.org/officeDocument/2006/math">
                    <m:r>
                      <a:rPr lang="en-US" i="0">
                        <a:latin typeface="Cambria Math" panose="02040503050406030204" pitchFamily="18" charset="0"/>
                      </a:rPr>
                      <m:t>0,2 . (1,5+8,5)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0">
                        <a:latin typeface="Cambria Math" panose="02040503050406030204" pitchFamily="18" charset="0"/>
                      </a:rPr>
                      <m:t>0,2 . 1,5+0,2 . 8,5</m:t>
                    </m:r>
                  </m:oMath>
                </a14:m>
                <a:r>
                  <a:rPr lang="en-US" dirty="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395851" y="2084175"/>
                <a:ext cx="10011507" cy="3773016"/>
              </a:xfrm>
              <a:prstGeom prst="rect">
                <a:avLst/>
              </a:prstGeom>
              <a:blipFill rotWithShape="0">
                <a:blip r:embed="rId4"/>
                <a:stretch>
                  <a:fillRect l="-1523" t="-2262"/>
                </a:stretch>
              </a:blipFill>
            </p:spPr>
            <p:txBody>
              <a:bodyPr/>
              <a:lstStyle/>
              <a:p>
                <a:r>
                  <a:rPr lang="en-US">
                    <a:noFill/>
                  </a:rPr>
                  <a:t> </a:t>
                </a:r>
              </a:p>
            </p:txBody>
          </p:sp>
        </mc:Fallback>
      </mc:AlternateContent>
    </p:spTree>
    <p:extLst>
      <p:ext uri="{BB962C8B-B14F-4D97-AF65-F5344CB8AC3E}">
        <p14:creationId xmlns:p14="http://schemas.microsoft.com/office/powerpoint/2010/main" val="26892145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0351"/>
            <a:ext cx="9144000" cy="1029166"/>
          </a:xfrm>
        </p:spPr>
        <p:txBody>
          <a:bodyPr/>
          <a:lstStyle/>
          <a:p>
            <a:r>
              <a:rPr lang="en-US" dirty="0" err="1">
                <a:latin typeface="Times New Roman" panose="02020603050405020304" pitchFamily="18" charset="0"/>
                <a:cs typeface="Times New Roman" panose="02020603050405020304" pitchFamily="18" charset="0"/>
              </a:rPr>
              <a:t>Giải</a:t>
            </a:r>
            <a:endParaRPr lang="en-US"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55388960"/>
              </p:ext>
            </p:extLst>
          </p:nvPr>
        </p:nvGraphicFramePr>
        <p:xfrm>
          <a:off x="1004141" y="2055720"/>
          <a:ext cx="5688012" cy="3684588"/>
        </p:xfrm>
        <a:graphic>
          <a:graphicData uri="http://schemas.openxmlformats.org/presentationml/2006/ole">
            <mc:AlternateContent xmlns:mc="http://schemas.openxmlformats.org/markup-compatibility/2006">
              <mc:Choice xmlns:v="urn:schemas-microsoft-com:vml" Requires="v">
                <p:oleObj name="Equation" r:id="rId2" imgW="1587240" imgH="1028520" progId="Equation.DSMT4">
                  <p:embed/>
                </p:oleObj>
              </mc:Choice>
              <mc:Fallback>
                <p:oleObj name="Equation" r:id="rId2" imgW="1587240" imgH="1028520" progId="Equation.DSMT4">
                  <p:embed/>
                  <p:pic>
                    <p:nvPicPr>
                      <p:cNvPr id="0" name=""/>
                      <p:cNvPicPr/>
                      <p:nvPr/>
                    </p:nvPicPr>
                    <p:blipFill>
                      <a:blip r:embed="rId3"/>
                      <a:stretch>
                        <a:fillRect/>
                      </a:stretch>
                    </p:blipFill>
                    <p:spPr>
                      <a:xfrm>
                        <a:off x="1004141" y="2055720"/>
                        <a:ext cx="5688012" cy="3684588"/>
                      </a:xfrm>
                      <a:prstGeom prst="rect">
                        <a:avLst/>
                      </a:prstGeom>
                    </p:spPr>
                  </p:pic>
                </p:oleObj>
              </mc:Fallback>
            </mc:AlternateContent>
          </a:graphicData>
        </a:graphic>
      </p:graphicFrame>
      <p:sp>
        <p:nvSpPr>
          <p:cNvPr id="6" name="Cloud Callout 5"/>
          <p:cNvSpPr/>
          <p:nvPr/>
        </p:nvSpPr>
        <p:spPr>
          <a:xfrm>
            <a:off x="6517341" y="1928020"/>
            <a:ext cx="5499847" cy="3321423"/>
          </a:xfrm>
          <a:prstGeom prst="cloudCallou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Các</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phép</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tính</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với</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số</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thập</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phân</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âm</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có</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tương</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tự</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với</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số</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nguyên</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âm</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hay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không</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863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2245658" y="2122633"/>
                <a:ext cx="5849472" cy="2395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1</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3</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sysClr val="windowText" lastClr="000000"/>
                        </a:solidFill>
                        <a:effectLst/>
                        <a:uLnTx/>
                        <a:uFillTx/>
                        <a:latin typeface="Cambria Math"/>
                      </a:rPr>
                      <m:t>3</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1</m:t>
                    </m:r>
                  </m:oMath>
                </a14:m>
                <a:endPar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1</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3</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panose="02040503050406030204" pitchFamily="18" charset="0"/>
                      </a:rPr>
                      <m:t> </m:t>
                    </m:r>
                  </m:oMath>
                </a14:m>
                <a:r>
                  <a:rPr kumimoji="0" lang="en-GB"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5,3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3</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1</m:t>
                    </m:r>
                  </m:oMath>
                </a14:m>
                <a:r>
                  <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5,3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Vậy</a:t>
                </a: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1</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3</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oMath>
                </a14:m>
                <a:r>
                  <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0" u="none" strike="noStrike" kern="1200" cap="none" spc="0" normalizeH="0" baseline="0" noProof="0" smtClean="0">
                        <a:ln>
                          <a:noFill/>
                        </a:ln>
                        <a:solidFill>
                          <a:sysClr val="windowText" lastClr="000000"/>
                        </a:solidFill>
                        <a:effectLst/>
                        <a:uLnTx/>
                        <a:uFillTx/>
                        <a:latin typeface="Cambria Math" panose="02040503050406030204" pitchFamily="18" charset="0"/>
                      </a:rPr>
                      <m:t> </m:t>
                    </m:r>
                    <m:r>
                      <a:rPr kumimoji="0" lang="en-US" b="0" i="1" u="none" strike="noStrike" kern="1200" cap="none" spc="0" normalizeH="0" baseline="0" noProof="0" smtClean="0">
                        <a:ln>
                          <a:noFill/>
                        </a:ln>
                        <a:solidFill>
                          <a:sysClr val="windowText" lastClr="000000"/>
                        </a:solidFill>
                        <a:effectLst/>
                        <a:uLnTx/>
                        <a:uFillTx/>
                        <a:latin typeface="Cambria Math"/>
                      </a:rPr>
                      <m:t>3</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1</m:t>
                    </m:r>
                    <m:r>
                      <a:rPr kumimoji="0" lang="en-US" b="0" i="1" u="none" strike="noStrike" kern="1200" cap="none" spc="0" normalizeH="0" baseline="0" noProof="0" smtClean="0">
                        <a:ln>
                          <a:noFill/>
                        </a:ln>
                        <a:solidFill>
                          <a:sysClr val="windowText" lastClr="000000"/>
                        </a:solidFill>
                        <a:effectLst/>
                        <a:uLnTx/>
                        <a:uFillTx/>
                        <a:latin typeface="Cambria Math" panose="02040503050406030204" pitchFamily="18" charset="0"/>
                      </a:rPr>
                      <m:t> </m:t>
                    </m:r>
                  </m:oMath>
                </a14:m>
                <a:r>
                  <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5,3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ysClr val="windowText" lastClr="000000"/>
                  </a:solidFill>
                  <a:effectLst/>
                  <a:uLnTx/>
                  <a:uFillTx/>
                  <a:latin typeface="Calibri"/>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2245658" y="2122633"/>
                <a:ext cx="5849472" cy="2395988"/>
              </a:xfrm>
              <a:prstGeom prst="rect">
                <a:avLst/>
              </a:prstGeom>
              <a:blipFill rotWithShape="0">
                <a:blip r:embed="rId2"/>
                <a:stretch>
                  <a:fillRect l="-2604" t="-3562" b="-5598"/>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302454" y="727954"/>
            <a:ext cx="10827434" cy="1097375"/>
          </a:xfrm>
          <a:prstGeom prst="rect">
            <a:avLst/>
          </a:prstGeom>
        </p:spPr>
      </p:pic>
      <p:sp>
        <p:nvSpPr>
          <p:cNvPr id="6" name="Title 1"/>
          <p:cNvSpPr txBox="1">
            <a:spLocks/>
          </p:cNvSpPr>
          <p:nvPr/>
        </p:nvSpPr>
        <p:spPr>
          <a:xfrm>
            <a:off x="4984910" y="1686272"/>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2245658" y="4329953"/>
                <a:ext cx="9164275" cy="27290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2</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1</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3</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2</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4</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prstClr val="black"/>
                        </a:solidFill>
                        <a:effectLst/>
                        <a:uLnTx/>
                        <a:uFillTx/>
                        <a:latin typeface="Cambria Math"/>
                      </a:rPr>
                      <m:t>2</m:t>
                    </m:r>
                    <m:r>
                      <a:rPr kumimoji="0" lang="en-US" b="0" i="1" u="none" strike="noStrike" kern="1200" cap="none" spc="0" normalizeH="0" baseline="0" noProof="0">
                        <a:ln>
                          <a:noFill/>
                        </a:ln>
                        <a:solidFill>
                          <a:prstClr val="black"/>
                        </a:solidFill>
                        <a:effectLst/>
                        <a:uLnTx/>
                        <a:uFillTx/>
                        <a:latin typeface="Cambria Math"/>
                      </a:rPr>
                      <m:t>,</m:t>
                    </m:r>
                    <m:r>
                      <a:rPr kumimoji="0" lang="en-US" b="0" i="1" u="none" strike="noStrike" kern="1200" cap="none" spc="0" normalizeH="0" baseline="0" noProof="0">
                        <a:ln>
                          <a:noFill/>
                        </a:ln>
                        <a:solidFill>
                          <a:prstClr val="black"/>
                        </a:solidFill>
                        <a:effectLst/>
                        <a:uLnTx/>
                        <a:uFillTx/>
                        <a:latin typeface="Cambria Math"/>
                      </a:rPr>
                      <m:t>1</m:t>
                    </m:r>
                    <m:r>
                      <a:rPr kumimoji="0" lang="en-US" b="0" i="1" u="none" strike="noStrike" kern="1200" cap="none" spc="0" normalizeH="0" baseline="0" noProof="0">
                        <a:ln>
                          <a:noFill/>
                        </a:ln>
                        <a:solidFill>
                          <a:prstClr val="black"/>
                        </a:solidFill>
                        <a:effectLst/>
                        <a:uLnTx/>
                        <a:uFillTx/>
                        <a:latin typeface="Cambria Math"/>
                      </a:rPr>
                      <m:t>+(</m:t>
                    </m:r>
                    <m:r>
                      <a:rPr kumimoji="0" lang="en-US" b="0" i="1" u="none" strike="noStrike" kern="1200" cap="none" spc="0" normalizeH="0" baseline="0" noProof="0">
                        <a:ln>
                          <a:noFill/>
                        </a:ln>
                        <a:solidFill>
                          <a:prstClr val="black"/>
                        </a:solidFill>
                        <a:effectLst/>
                        <a:uLnTx/>
                        <a:uFillTx/>
                        <a:latin typeface="Cambria Math"/>
                      </a:rPr>
                      <m:t>3</m:t>
                    </m:r>
                    <m:r>
                      <a:rPr kumimoji="0" lang="en-US" b="0" i="1" u="none" strike="noStrike" kern="1200" cap="none" spc="0" normalizeH="0" baseline="0" noProof="0">
                        <a:ln>
                          <a:noFill/>
                        </a:ln>
                        <a:solidFill>
                          <a:prstClr val="black"/>
                        </a:solidFill>
                        <a:effectLst/>
                        <a:uLnTx/>
                        <a:uFillTx/>
                        <a:latin typeface="Cambria Math"/>
                      </a:rPr>
                      <m:t>,</m:t>
                    </m:r>
                    <m:r>
                      <a:rPr kumimoji="0" lang="en-US" b="0" i="1" u="none" strike="noStrike" kern="1200" cap="none" spc="0" normalizeH="0" baseline="0" noProof="0">
                        <a:ln>
                          <a:noFill/>
                        </a:ln>
                        <a:solidFill>
                          <a:prstClr val="black"/>
                        </a:solidFill>
                        <a:effectLst/>
                        <a:uLnTx/>
                        <a:uFillTx/>
                        <a:latin typeface="Cambria Math"/>
                      </a:rPr>
                      <m:t>2</m:t>
                    </m:r>
                    <m:r>
                      <a:rPr kumimoji="0" lang="en-US" b="0" i="1" u="none" strike="noStrike" kern="1200" cap="none" spc="0" normalizeH="0" baseline="0" noProof="0">
                        <a:ln>
                          <a:noFill/>
                        </a:ln>
                        <a:solidFill>
                          <a:prstClr val="black"/>
                        </a:solidFill>
                        <a:effectLst/>
                        <a:uLnTx/>
                        <a:uFillTx/>
                        <a:latin typeface="Cambria Math"/>
                      </a:rPr>
                      <m:t>+</m:t>
                    </m:r>
                    <m:r>
                      <a:rPr kumimoji="0" lang="en-US" b="0" i="1" u="none" strike="noStrike" kern="1200" cap="none" spc="0" normalizeH="0" baseline="0" noProof="0">
                        <a:ln>
                          <a:noFill/>
                        </a:ln>
                        <a:solidFill>
                          <a:prstClr val="black"/>
                        </a:solidFill>
                        <a:effectLst/>
                        <a:uLnTx/>
                        <a:uFillTx/>
                        <a:latin typeface="Cambria Math"/>
                      </a:rPr>
                      <m:t>4</m:t>
                    </m:r>
                    <m:r>
                      <a:rPr kumimoji="0" lang="en-US" b="0" i="1" u="none" strike="noStrike" kern="1200" cap="none" spc="0" normalizeH="0" baseline="0" noProof="0">
                        <a:ln>
                          <a:noFill/>
                        </a:ln>
                        <a:solidFill>
                          <a:prstClr val="black"/>
                        </a:solidFill>
                        <a:effectLst/>
                        <a:uLnTx/>
                        <a:uFillTx/>
                        <a:latin typeface="Cambria Math"/>
                      </a:rPr>
                      <m:t>,</m:t>
                    </m:r>
                    <m:r>
                      <a:rPr kumimoji="0" lang="en-US" b="0" i="1" u="none" strike="noStrike" kern="1200" cap="none" spc="0" normalizeH="0" baseline="0" noProof="0">
                        <a:ln>
                          <a:noFill/>
                        </a:ln>
                        <a:solidFill>
                          <a:prstClr val="black"/>
                        </a:solidFill>
                        <a:effectLst/>
                        <a:uLnTx/>
                        <a:uFillTx/>
                        <a:latin typeface="Cambria Math"/>
                      </a:rPr>
                      <m:t>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d>
                      <m:d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ctrlPr>
                      </m:dPr>
                      <m:e>
                        <m:r>
                          <a:rPr kumimoji="0" lang="en-US" b="0" i="1" u="none" strike="noStrike" kern="1200" cap="none" spc="0" normalizeH="0" baseline="0" noProof="0" smtClean="0">
                            <a:ln>
                              <a:noFill/>
                            </a:ln>
                            <a:solidFill>
                              <a:prstClr val="black"/>
                            </a:solidFill>
                            <a:effectLst/>
                            <a:uLnTx/>
                            <a:uFillTx/>
                            <a:latin typeface="Cambria Math"/>
                          </a:rPr>
                          <m:t>2</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1</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3</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2</m:t>
                        </m:r>
                      </m:e>
                    </m:d>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4</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5</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 </m:t>
                    </m:r>
                  </m:oMath>
                </a14:m>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5,3+4,5 = 9,8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a:rPr>
                      <m:t>2</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1</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3</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2</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4</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)=2,1+7,7 = 9,8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Vậy</a:t>
                </a:r>
                <a:r>
                  <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2</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1</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3</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2</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4</m:t>
                    </m:r>
                    <m:r>
                      <a:rPr kumimoji="0" lang="en-US" b="0" i="1" u="none" strike="noStrike" kern="1200" cap="none" spc="0" normalizeH="0" baseline="0" noProof="0" smtClean="0">
                        <a:ln>
                          <a:noFill/>
                        </a:ln>
                        <a:solidFill>
                          <a:prstClr val="black"/>
                        </a:solidFill>
                        <a:effectLst/>
                        <a:uLnTx/>
                        <a:uFillTx/>
                        <a:latin typeface="Cambria Math"/>
                      </a:rPr>
                      <m:t>,</m:t>
                    </m:r>
                    <m:r>
                      <a:rPr kumimoji="0" lang="en-US" b="0" i="1" u="none" strike="noStrike" kern="1200" cap="none" spc="0" normalizeH="0" baseline="0" noProof="0" smtClean="0">
                        <a:ln>
                          <a:noFill/>
                        </a:ln>
                        <a:solidFill>
                          <a:prstClr val="black"/>
                        </a:solidFill>
                        <a:effectLst/>
                        <a:uLnTx/>
                        <a:uFillTx/>
                        <a:latin typeface="Cambria Math"/>
                      </a:rPr>
                      <m:t>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a:t>
                </a:r>
                <a14:m>
                  <m:oMath xmlns:m="http://schemas.openxmlformats.org/officeDocument/2006/math">
                    <m:r>
                      <a:rPr kumimoji="0" lang="en-US" b="0" i="1" u="none" strike="noStrike" kern="1200" cap="none" spc="0" normalizeH="0" baseline="0" noProof="0">
                        <a:ln>
                          <a:noFill/>
                        </a:ln>
                        <a:solidFill>
                          <a:prstClr val="black"/>
                        </a:solidFill>
                        <a:effectLst/>
                        <a:uLnTx/>
                        <a:uFillTx/>
                        <a:latin typeface="Cambria Math"/>
                      </a:rPr>
                      <m:t>2</m:t>
                    </m:r>
                    <m:r>
                      <a:rPr kumimoji="0" lang="en-US" b="0" i="1" u="none" strike="noStrike" kern="1200" cap="none" spc="0" normalizeH="0" baseline="0" noProof="0">
                        <a:ln>
                          <a:noFill/>
                        </a:ln>
                        <a:solidFill>
                          <a:prstClr val="black"/>
                        </a:solidFill>
                        <a:effectLst/>
                        <a:uLnTx/>
                        <a:uFillTx/>
                        <a:latin typeface="Cambria Math"/>
                      </a:rPr>
                      <m:t>,</m:t>
                    </m:r>
                    <m:r>
                      <a:rPr kumimoji="0" lang="en-US" b="0" i="1" u="none" strike="noStrike" kern="1200" cap="none" spc="0" normalizeH="0" baseline="0" noProof="0">
                        <a:ln>
                          <a:noFill/>
                        </a:ln>
                        <a:solidFill>
                          <a:prstClr val="black"/>
                        </a:solidFill>
                        <a:effectLst/>
                        <a:uLnTx/>
                        <a:uFillTx/>
                        <a:latin typeface="Cambria Math"/>
                      </a:rPr>
                      <m:t>1</m:t>
                    </m:r>
                    <m:r>
                      <a:rPr kumimoji="0" lang="en-US" b="0" i="1" u="none" strike="noStrike" kern="1200" cap="none" spc="0" normalizeH="0" baseline="0" noProof="0">
                        <a:ln>
                          <a:noFill/>
                        </a:ln>
                        <a:solidFill>
                          <a:prstClr val="black"/>
                        </a:solidFill>
                        <a:effectLst/>
                        <a:uLnTx/>
                        <a:uFillTx/>
                        <a:latin typeface="Cambria Math"/>
                      </a:rPr>
                      <m:t>+(</m:t>
                    </m:r>
                    <m:r>
                      <a:rPr kumimoji="0" lang="en-US" b="0" i="1" u="none" strike="noStrike" kern="1200" cap="none" spc="0" normalizeH="0" baseline="0" noProof="0">
                        <a:ln>
                          <a:noFill/>
                        </a:ln>
                        <a:solidFill>
                          <a:prstClr val="black"/>
                        </a:solidFill>
                        <a:effectLst/>
                        <a:uLnTx/>
                        <a:uFillTx/>
                        <a:latin typeface="Cambria Math"/>
                      </a:rPr>
                      <m:t>3</m:t>
                    </m:r>
                    <m:r>
                      <a:rPr kumimoji="0" lang="en-US" b="0" i="1" u="none" strike="noStrike" kern="1200" cap="none" spc="0" normalizeH="0" baseline="0" noProof="0">
                        <a:ln>
                          <a:noFill/>
                        </a:ln>
                        <a:solidFill>
                          <a:prstClr val="black"/>
                        </a:solidFill>
                        <a:effectLst/>
                        <a:uLnTx/>
                        <a:uFillTx/>
                        <a:latin typeface="Cambria Math"/>
                      </a:rPr>
                      <m:t>,</m:t>
                    </m:r>
                    <m:r>
                      <a:rPr kumimoji="0" lang="en-US" b="0" i="1" u="none" strike="noStrike" kern="1200" cap="none" spc="0" normalizeH="0" baseline="0" noProof="0">
                        <a:ln>
                          <a:noFill/>
                        </a:ln>
                        <a:solidFill>
                          <a:prstClr val="black"/>
                        </a:solidFill>
                        <a:effectLst/>
                        <a:uLnTx/>
                        <a:uFillTx/>
                        <a:latin typeface="Cambria Math"/>
                      </a:rPr>
                      <m:t>2</m:t>
                    </m:r>
                    <m:r>
                      <a:rPr kumimoji="0" lang="en-US" b="0" i="1" u="none" strike="noStrike" kern="1200" cap="none" spc="0" normalizeH="0" baseline="0" noProof="0">
                        <a:ln>
                          <a:noFill/>
                        </a:ln>
                        <a:solidFill>
                          <a:prstClr val="black"/>
                        </a:solidFill>
                        <a:effectLst/>
                        <a:uLnTx/>
                        <a:uFillTx/>
                        <a:latin typeface="Cambria Math"/>
                      </a:rPr>
                      <m:t>+</m:t>
                    </m:r>
                    <m:r>
                      <a:rPr kumimoji="0" lang="en-US" b="0" i="1" u="none" strike="noStrike" kern="1200" cap="none" spc="0" normalizeH="0" baseline="0" noProof="0">
                        <a:ln>
                          <a:noFill/>
                        </a:ln>
                        <a:solidFill>
                          <a:prstClr val="black"/>
                        </a:solidFill>
                        <a:effectLst/>
                        <a:uLnTx/>
                        <a:uFillTx/>
                        <a:latin typeface="Cambria Math"/>
                      </a:rPr>
                      <m:t>4</m:t>
                    </m:r>
                    <m:r>
                      <a:rPr kumimoji="0" lang="en-US" b="0" i="1" u="none" strike="noStrike" kern="1200" cap="none" spc="0" normalizeH="0" baseline="0" noProof="0">
                        <a:ln>
                          <a:noFill/>
                        </a:ln>
                        <a:solidFill>
                          <a:prstClr val="black"/>
                        </a:solidFill>
                        <a:effectLst/>
                        <a:uLnTx/>
                        <a:uFillTx/>
                        <a:latin typeface="Cambria Math"/>
                      </a:rPr>
                      <m:t>,</m:t>
                    </m:r>
                    <m:r>
                      <a:rPr kumimoji="0" lang="en-US" b="0" i="1" u="none" strike="noStrike" kern="1200" cap="none" spc="0" normalizeH="0" baseline="0" noProof="0">
                        <a:ln>
                          <a:noFill/>
                        </a:ln>
                        <a:solidFill>
                          <a:prstClr val="black"/>
                        </a:solidFill>
                        <a:effectLst/>
                        <a:uLnTx/>
                        <a:uFillTx/>
                        <a:latin typeface="Cambria Math"/>
                      </a:rPr>
                      <m:t>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 9,8</a:t>
                </a: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245658" y="4329953"/>
                <a:ext cx="9164275" cy="2729099"/>
              </a:xfrm>
              <a:prstGeom prst="rect">
                <a:avLst/>
              </a:prstGeom>
              <a:blipFill rotWithShape="0">
                <a:blip r:embed="rId4"/>
                <a:stretch>
                  <a:fillRect l="-1662" t="-3125"/>
                </a:stretch>
              </a:blipFill>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70" y="1987752"/>
            <a:ext cx="794827" cy="810724"/>
          </a:xfrm>
          <a:prstGeom prst="rect">
            <a:avLst/>
          </a:prstGeom>
        </p:spPr>
      </p:pic>
    </p:spTree>
    <p:extLst>
      <p:ext uri="{BB962C8B-B14F-4D97-AF65-F5344CB8AC3E}">
        <p14:creationId xmlns:p14="http://schemas.microsoft.com/office/powerpoint/2010/main" val="942287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70" y="1987752"/>
            <a:ext cx="794827" cy="810724"/>
          </a:xfrm>
          <a:prstGeom prst="rect">
            <a:avLst/>
          </a:prstGeom>
        </p:spPr>
      </p:pic>
      <mc:AlternateContent xmlns:mc="http://schemas.openxmlformats.org/markup-compatibility/2006" xmlns:a14="http://schemas.microsoft.com/office/drawing/2010/main">
        <mc:Choice Requires="a14">
          <p:sp>
            <p:nvSpPr>
              <p:cNvPr id="6" name="Content Placeholder 2"/>
              <p:cNvSpPr txBox="1">
                <a:spLocks/>
              </p:cNvSpPr>
              <p:nvPr/>
            </p:nvSpPr>
            <p:spPr>
              <a:xfrm>
                <a:off x="1788458" y="1987752"/>
                <a:ext cx="9466729" cy="4870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1</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 . (−</m:t>
                    </m:r>
                    <m:r>
                      <a:rPr kumimoji="0" lang="en-US" b="0" i="1" u="none" strike="noStrike" kern="1200" cap="none" spc="0" normalizeH="0" baseline="0" noProof="0" smtClean="0">
                        <a:ln>
                          <a:noFill/>
                        </a:ln>
                        <a:solidFill>
                          <a:sysClr val="windowText" lastClr="000000"/>
                        </a:solidFill>
                        <a:effectLst/>
                        <a:uLnTx/>
                        <a:uFillTx/>
                        <a:latin typeface="Cambria Math"/>
                      </a:rPr>
                      <m:t>0</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5</m:t>
                    </m:r>
                    <m:r>
                      <a:rPr kumimoji="0" lang="en-US" b="0" i="1" u="none" strike="noStrike" kern="1200" cap="none" spc="0" normalizeH="0" baseline="0" noProof="0" smtClean="0">
                        <a:ln>
                          <a:noFill/>
                        </a:ln>
                        <a:solidFill>
                          <a:sysClr val="windowText" lastClr="000000"/>
                        </a:solidFill>
                        <a:effectLst/>
                        <a:uLnTx/>
                        <a:uFillTx/>
                        <a:latin typeface="Cambria Math"/>
                      </a:rPr>
                      <m:t>)</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d>
                      <m:dPr>
                        <m:ctrlPr>
                          <a:rPr kumimoji="0" lang="en-GB"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5</m:t>
                        </m:r>
                      </m:e>
                    </m:d>
                    <m:r>
                      <a:rPr kumimoji="0" lang="en-US" b="0" i="1" u="none" strike="noStrike" kern="1200" cap="none" spc="0" normalizeH="0" baseline="0" noProof="0">
                        <a:ln>
                          <a:noFill/>
                        </a:ln>
                        <a:solidFill>
                          <a:sysClr val="windowText" lastClr="000000"/>
                        </a:solidFill>
                        <a:effectLst/>
                        <a:uLnTx/>
                        <a:uFillTx/>
                        <a:latin typeface="Cambria Math"/>
                      </a:rPr>
                      <m:t>. (−</m:t>
                    </m:r>
                    <m:r>
                      <a:rPr kumimoji="0" lang="en-US" b="0" i="1" u="none" strike="noStrike" kern="1200" cap="none" spc="0" normalizeH="0" baseline="0" noProof="0">
                        <a:ln>
                          <a:noFill/>
                        </a:ln>
                        <a:solidFill>
                          <a:sysClr val="windowText" lastClr="000000"/>
                        </a:solidFill>
                        <a:effectLst/>
                        <a:uLnTx/>
                        <a:uFillTx/>
                        <a:latin typeface="Cambria Math"/>
                      </a:rPr>
                      <m:t>1</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m:t>
                    </m:r>
                  </m:oMath>
                </a14:m>
                <a:endPar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1</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 . (−</m:t>
                    </m:r>
                    <m:r>
                      <a:rPr kumimoji="0" lang="en-US" b="0" i="1" u="none" strike="noStrike" kern="1200" cap="none" spc="0" normalizeH="0" baseline="0" noProof="0" smtClean="0">
                        <a:ln>
                          <a:noFill/>
                        </a:ln>
                        <a:solidFill>
                          <a:sysClr val="windowText" lastClr="000000"/>
                        </a:solidFill>
                        <a:effectLst/>
                        <a:uLnTx/>
                        <a:uFillTx/>
                        <a:latin typeface="Cambria Math"/>
                      </a:rPr>
                      <m:t>0</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5</m:t>
                    </m:r>
                    <m:r>
                      <a:rPr kumimoji="0" lang="en-US" b="0" i="1" u="none" strike="noStrike" kern="1200" cap="none" spc="0" normalizeH="0" baseline="0" noProof="0" smtClean="0">
                        <a:ln>
                          <a:noFill/>
                        </a:ln>
                        <a:solidFill>
                          <a:sysClr val="windowText" lastClr="000000"/>
                        </a:solidFill>
                        <a:effectLst/>
                        <a:uLnTx/>
                        <a:uFillTx/>
                        <a:latin typeface="Cambria Math"/>
                      </a:rPr>
                      <m:t>)</m:t>
                    </m:r>
                  </m:oMath>
                </a14:m>
                <a:r>
                  <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 (1,2) . (0,5) = 0,6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5</m:t>
                        </m:r>
                      </m:e>
                    </m:d>
                    <m:r>
                      <a:rPr kumimoji="0" lang="en-US" b="0" i="1" u="none" strike="noStrike" kern="1200" cap="none" spc="0" normalizeH="0" baseline="0" noProof="0">
                        <a:ln>
                          <a:noFill/>
                        </a:ln>
                        <a:solidFill>
                          <a:sysClr val="windowText" lastClr="000000"/>
                        </a:solidFill>
                        <a:effectLst/>
                        <a:uLnTx/>
                        <a:uFillTx/>
                        <a:latin typeface="Cambria Math"/>
                      </a:rPr>
                      <m:t>. (−</m:t>
                    </m:r>
                    <m:r>
                      <a:rPr kumimoji="0" lang="en-US" b="0" i="1" u="none" strike="noStrike" kern="1200" cap="none" spc="0" normalizeH="0" baseline="0" noProof="0">
                        <a:ln>
                          <a:noFill/>
                        </a:ln>
                        <a:solidFill>
                          <a:sysClr val="windowText" lastClr="000000"/>
                        </a:solidFill>
                        <a:effectLst/>
                        <a:uLnTx/>
                        <a:uFillTx/>
                        <a:latin typeface="Cambria Math"/>
                      </a:rPr>
                      <m:t>1</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m:t>
                    </m:r>
                  </m:oMath>
                </a14:m>
                <a:r>
                  <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 (0,5) . (1,2) = 0,6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Vậy</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1</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 . (−</m:t>
                    </m:r>
                    <m:r>
                      <a:rPr kumimoji="0" lang="en-US" b="0" i="1" u="none" strike="noStrike" kern="1200" cap="none" spc="0" normalizeH="0" baseline="0" noProof="0" smtClean="0">
                        <a:ln>
                          <a:noFill/>
                        </a:ln>
                        <a:solidFill>
                          <a:sysClr val="windowText" lastClr="000000"/>
                        </a:solidFill>
                        <a:effectLst/>
                        <a:uLnTx/>
                        <a:uFillTx/>
                        <a:latin typeface="Cambria Math"/>
                      </a:rPr>
                      <m:t>0</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5</m:t>
                    </m:r>
                    <m:r>
                      <a:rPr kumimoji="0" lang="en-US" b="0" i="1" u="none" strike="noStrike" kern="1200" cap="none" spc="0" normalizeH="0" baseline="0" noProof="0" smtClean="0">
                        <a:ln>
                          <a:noFill/>
                        </a:ln>
                        <a:solidFill>
                          <a:sysClr val="windowText" lastClr="000000"/>
                        </a:solidFill>
                        <a:effectLst/>
                        <a:uLnTx/>
                        <a:uFillTx/>
                        <a:latin typeface="Cambria Math"/>
                      </a:rPr>
                      <m:t>)</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 </a:t>
                </a:r>
                <a14:m>
                  <m:oMath xmlns:m="http://schemas.openxmlformats.org/officeDocument/2006/math">
                    <m:d>
                      <m:dPr>
                        <m:ctrlPr>
                          <a:rPr kumimoji="0" lang="en-GB"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5</m:t>
                        </m:r>
                      </m:e>
                    </m:d>
                    <m:r>
                      <a:rPr kumimoji="0" lang="en-US" b="0" i="1" u="none" strike="noStrike" kern="1200" cap="none" spc="0" normalizeH="0" baseline="0" noProof="0">
                        <a:ln>
                          <a:noFill/>
                        </a:ln>
                        <a:solidFill>
                          <a:sysClr val="windowText" lastClr="000000"/>
                        </a:solidFill>
                        <a:effectLst/>
                        <a:uLnTx/>
                        <a:uFillTx/>
                        <a:latin typeface="Cambria Math"/>
                      </a:rPr>
                      <m:t>. (−</m:t>
                    </m:r>
                    <m:r>
                      <a:rPr kumimoji="0" lang="en-US" b="0" i="1" u="none" strike="noStrike" kern="1200" cap="none" spc="0" normalizeH="0" baseline="0" noProof="0">
                        <a:ln>
                          <a:noFill/>
                        </a:ln>
                        <a:solidFill>
                          <a:sysClr val="windowText" lastClr="000000"/>
                        </a:solidFill>
                        <a:effectLst/>
                        <a:uLnTx/>
                        <a:uFillTx/>
                        <a:latin typeface="Cambria Math"/>
                      </a:rPr>
                      <m:t>1</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m:t>
                    </m:r>
                  </m:oMath>
                </a14:m>
                <a:r>
                  <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=0,6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d) </a:t>
                </a: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4</m:t>
                        </m:r>
                        <m:r>
                          <a:rPr kumimoji="0" lang="en-US" b="0" i="1" u="none" strike="noStrike" kern="1200" cap="none" spc="0" normalizeH="0" baseline="0" noProof="0">
                            <a:ln>
                              <a:noFill/>
                            </a:ln>
                            <a:solidFill>
                              <a:sysClr val="windowText" lastClr="000000"/>
                            </a:solidFill>
                            <a:effectLst/>
                            <a:uLnTx/>
                            <a:uFillTx/>
                            <a:latin typeface="Cambria Math"/>
                          </a:rPr>
                          <m:t> . </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2</m:t>
                        </m:r>
                      </m:e>
                    </m:d>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5</m:t>
                    </m:r>
                    <m:r>
                      <a:rPr kumimoji="0" lang="en-US" b="0" i="1" u="none" strike="noStrike" kern="1200" cap="none" spc="0" normalizeH="0" baseline="0" noProof="0">
                        <a:ln>
                          <a:noFill/>
                        </a:ln>
                        <a:solidFill>
                          <a:sysClr val="windowText" lastClr="000000"/>
                        </a:solidFill>
                        <a:effectLst/>
                        <a:uLnTx/>
                        <a:uFillTx/>
                        <a:latin typeface="Cambria Math"/>
                      </a:rPr>
                      <m:t>)</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4</m:t>
                    </m:r>
                    <m:r>
                      <a:rPr kumimoji="0" lang="en-US" b="0" i="1" u="none" strike="noStrike" kern="1200" cap="none" spc="0" normalizeH="0" baseline="0" noProof="0">
                        <a:ln>
                          <a:noFill/>
                        </a:ln>
                        <a:solidFill>
                          <a:sysClr val="windowText" lastClr="000000"/>
                        </a:solidFill>
                        <a:effectLst/>
                        <a:uLnTx/>
                        <a:uFillTx/>
                        <a:latin typeface="Cambria Math"/>
                      </a:rPr>
                      <m:t> . [</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 . </m:t>
                    </m:r>
                    <m:d>
                      <m:dPr>
                        <m:ctrlPr>
                          <a:rPr kumimoji="0" lang="en-GB"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5</m:t>
                        </m:r>
                      </m:e>
                    </m:d>
                    <m:r>
                      <a:rPr kumimoji="0" lang="en-US" b="0" i="1" u="none" strike="noStrike" kern="1200" cap="none" spc="0" normalizeH="0" baseline="0" noProof="0">
                        <a:ln>
                          <a:noFill/>
                        </a:ln>
                        <a:solidFill>
                          <a:sysClr val="windowText" lastClr="000000"/>
                        </a:solidFill>
                        <a:effectLst/>
                        <a:uLnTx/>
                        <a:uFillTx/>
                        <a:latin typeface="Cambria Math"/>
                      </a:rPr>
                      <m:t>]</m:t>
                    </m:r>
                  </m:oMath>
                </a14:m>
                <a:endPar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4</m:t>
                        </m:r>
                        <m:r>
                          <a:rPr kumimoji="0" lang="en-US" b="0" i="1" u="none" strike="noStrike" kern="1200" cap="none" spc="0" normalizeH="0" baseline="0" noProof="0">
                            <a:ln>
                              <a:noFill/>
                            </a:ln>
                            <a:solidFill>
                              <a:sysClr val="windowText" lastClr="000000"/>
                            </a:solidFill>
                            <a:effectLst/>
                            <a:uLnTx/>
                            <a:uFillTx/>
                            <a:latin typeface="Cambria Math"/>
                          </a:rPr>
                          <m:t> . </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2</m:t>
                        </m:r>
                      </m:e>
                    </m:d>
                    <m:r>
                      <a:rPr kumimoji="0" lang="en-US" b="0" i="1" u="none" strike="noStrike" kern="1200" cap="none" spc="0" normalizeH="0" baseline="0" noProof="0">
                        <a:ln>
                          <a:noFill/>
                        </a:ln>
                        <a:solidFill>
                          <a:sysClr val="windowText" lastClr="000000"/>
                        </a:solidFill>
                        <a:effectLst/>
                        <a:uLnTx/>
                        <a:uFillTx/>
                        <a:latin typeface="Cambria Math"/>
                      </a:rPr>
                      <m:t>.</m:t>
                    </m:r>
                    <m:d>
                      <m:dPr>
                        <m:ctrlPr>
                          <a:rPr kumimoji="0" lang="en-US"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5</m:t>
                        </m:r>
                      </m:e>
                    </m:d>
                  </m:oMath>
                </a14:m>
                <a:r>
                  <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 (0,48).(-0,5) = -(0,48 . 0,5) = -0,24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4</m:t>
                    </m:r>
                    <m:r>
                      <a:rPr kumimoji="0" lang="en-US" b="0" i="1" u="none" strike="noStrike" kern="1200" cap="none" spc="0" normalizeH="0" baseline="0" noProof="0" smtClean="0">
                        <a:ln>
                          <a:noFill/>
                        </a:ln>
                        <a:solidFill>
                          <a:sysClr val="windowText" lastClr="000000"/>
                        </a:solidFill>
                        <a:effectLst/>
                        <a:uLnTx/>
                        <a:uFillTx/>
                        <a:latin typeface="Cambria Math"/>
                      </a:rPr>
                      <m:t> . [</m:t>
                    </m:r>
                    <m:r>
                      <a:rPr kumimoji="0" lang="en-US" b="0" i="1" u="none" strike="noStrike" kern="1200" cap="none" spc="0" normalizeH="0" baseline="0" noProof="0" smtClean="0">
                        <a:ln>
                          <a:noFill/>
                        </a:ln>
                        <a:solidFill>
                          <a:sysClr val="windowText" lastClr="000000"/>
                        </a:solidFill>
                        <a:effectLst/>
                        <a:uLnTx/>
                        <a:uFillTx/>
                        <a:latin typeface="Cambria Math"/>
                      </a:rPr>
                      <m:t>0</m:t>
                    </m:r>
                    <m:r>
                      <a:rPr kumimoji="0" lang="en-US" b="0" i="1" u="none" strike="noStrike" kern="1200" cap="none" spc="0" normalizeH="0" baseline="0" noProof="0" smtClean="0">
                        <a:ln>
                          <a:noFill/>
                        </a:ln>
                        <a:solidFill>
                          <a:sysClr val="windowText" lastClr="000000"/>
                        </a:solidFill>
                        <a:effectLst/>
                        <a:uLnTx/>
                        <a:uFillTx/>
                        <a:latin typeface="Cambria Math"/>
                      </a:rPr>
                      <m:t>,</m:t>
                    </m:r>
                    <m:r>
                      <a:rPr kumimoji="0" lang="en-US" b="0" i="1" u="none" strike="noStrike" kern="1200" cap="none" spc="0" normalizeH="0" baseline="0" noProof="0" smtClean="0">
                        <a:ln>
                          <a:noFill/>
                        </a:ln>
                        <a:solidFill>
                          <a:sysClr val="windowText" lastClr="000000"/>
                        </a:solidFill>
                        <a:effectLst/>
                        <a:uLnTx/>
                        <a:uFillTx/>
                        <a:latin typeface="Cambria Math"/>
                      </a:rPr>
                      <m:t>2</m:t>
                    </m:r>
                    <m:r>
                      <a:rPr kumimoji="0" lang="en-US" b="0" i="1" u="none" strike="noStrike" kern="1200" cap="none" spc="0" normalizeH="0" baseline="0" noProof="0" smtClean="0">
                        <a:ln>
                          <a:noFill/>
                        </a:ln>
                        <a:solidFill>
                          <a:sysClr val="windowText" lastClr="000000"/>
                        </a:solidFill>
                        <a:effectLst/>
                        <a:uLnTx/>
                        <a:uFillTx/>
                        <a:latin typeface="Cambria Math"/>
                      </a:rPr>
                      <m:t> . </m:t>
                    </m:r>
                    <m:d>
                      <m:dPr>
                        <m:ctrlPr>
                          <a:rPr kumimoji="0" lang="en-GB"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5</m:t>
                        </m:r>
                      </m:e>
                    </m:d>
                    <m:r>
                      <a:rPr kumimoji="0" lang="en-US" b="0" i="1" u="none" strike="noStrike" kern="1200" cap="none" spc="0" normalizeH="0" baseline="0" noProof="0">
                        <a:ln>
                          <a:noFill/>
                        </a:ln>
                        <a:solidFill>
                          <a:sysClr val="windowText" lastClr="000000"/>
                        </a:solidFill>
                        <a:effectLst/>
                        <a:uLnTx/>
                        <a:uFillTx/>
                        <a:latin typeface="Cambria Math"/>
                      </a:rPr>
                      <m:t>]</m:t>
                    </m:r>
                  </m:oMath>
                </a14:m>
                <a:r>
                  <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=2,4 . [-0,1] = - 0,24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Vậy</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4</m:t>
                        </m:r>
                        <m:r>
                          <a:rPr kumimoji="0" lang="en-US" b="0" i="1" u="none" strike="noStrike" kern="1200" cap="none" spc="0" normalizeH="0" baseline="0" noProof="0">
                            <a:ln>
                              <a:noFill/>
                            </a:ln>
                            <a:solidFill>
                              <a:sysClr val="windowText" lastClr="000000"/>
                            </a:solidFill>
                            <a:effectLst/>
                            <a:uLnTx/>
                            <a:uFillTx/>
                            <a:latin typeface="Cambria Math"/>
                          </a:rPr>
                          <m:t> . </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2</m:t>
                        </m:r>
                      </m:e>
                    </m:d>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5</m:t>
                    </m:r>
                    <m:r>
                      <a:rPr kumimoji="0" lang="en-US" b="0" i="1" u="none" strike="noStrike" kern="1200" cap="none" spc="0" normalizeH="0" baseline="0" noProof="0">
                        <a:ln>
                          <a:noFill/>
                        </a:ln>
                        <a:solidFill>
                          <a:sysClr val="windowText" lastClr="000000"/>
                        </a:solidFill>
                        <a:effectLst/>
                        <a:uLnTx/>
                        <a:uFillTx/>
                        <a:latin typeface="Cambria Math"/>
                      </a:rPr>
                      <m:t>)</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 </a:t>
                </a:r>
                <a14:m>
                  <m:oMath xmlns:m="http://schemas.openxmlformats.org/officeDocument/2006/math">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4</m:t>
                    </m:r>
                    <m:r>
                      <a:rPr kumimoji="0" lang="en-US" b="0" i="1" u="none" strike="noStrike" kern="1200" cap="none" spc="0" normalizeH="0" baseline="0" noProof="0">
                        <a:ln>
                          <a:noFill/>
                        </a:ln>
                        <a:solidFill>
                          <a:sysClr val="windowText" lastClr="000000"/>
                        </a:solidFill>
                        <a:effectLst/>
                        <a:uLnTx/>
                        <a:uFillTx/>
                        <a:latin typeface="Cambria Math"/>
                      </a:rPr>
                      <m:t> . [</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2</m:t>
                    </m:r>
                    <m:r>
                      <a:rPr kumimoji="0" lang="en-US" b="0" i="1" u="none" strike="noStrike" kern="1200" cap="none" spc="0" normalizeH="0" baseline="0" noProof="0">
                        <a:ln>
                          <a:noFill/>
                        </a:ln>
                        <a:solidFill>
                          <a:sysClr val="windowText" lastClr="000000"/>
                        </a:solidFill>
                        <a:effectLst/>
                        <a:uLnTx/>
                        <a:uFillTx/>
                        <a:latin typeface="Cambria Math"/>
                      </a:rPr>
                      <m:t> . </m:t>
                    </m:r>
                    <m:d>
                      <m:dPr>
                        <m:ctrlPr>
                          <a:rPr kumimoji="0" lang="en-GB"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0</m:t>
                        </m:r>
                        <m:r>
                          <a:rPr kumimoji="0" lang="en-US" b="0" i="1" u="none" strike="noStrike" kern="1200" cap="none" spc="0" normalizeH="0" baseline="0" noProof="0">
                            <a:ln>
                              <a:noFill/>
                            </a:ln>
                            <a:solidFill>
                              <a:sysClr val="windowText" lastClr="000000"/>
                            </a:solidFill>
                            <a:effectLst/>
                            <a:uLnTx/>
                            <a:uFillTx/>
                            <a:latin typeface="Cambria Math"/>
                          </a:rPr>
                          <m:t>,</m:t>
                        </m:r>
                        <m:r>
                          <a:rPr kumimoji="0" lang="en-US" b="0" i="1" u="none" strike="noStrike" kern="1200" cap="none" spc="0" normalizeH="0" baseline="0" noProof="0">
                            <a:ln>
                              <a:noFill/>
                            </a:ln>
                            <a:solidFill>
                              <a:sysClr val="windowText" lastClr="000000"/>
                            </a:solidFill>
                            <a:effectLst/>
                            <a:uLnTx/>
                            <a:uFillTx/>
                            <a:latin typeface="Cambria Math"/>
                          </a:rPr>
                          <m:t>5</m:t>
                        </m:r>
                      </m:e>
                    </m:d>
                    <m:r>
                      <a:rPr kumimoji="0" lang="en-US" b="0" i="1" u="none" strike="noStrike" kern="1200" cap="none" spc="0" normalizeH="0" baseline="0" noProof="0">
                        <a:ln>
                          <a:noFill/>
                        </a:ln>
                        <a:solidFill>
                          <a:sysClr val="windowText" lastClr="000000"/>
                        </a:solidFill>
                        <a:effectLst/>
                        <a:uLnTx/>
                        <a:uFillTx/>
                        <a:latin typeface="Cambria Math"/>
                      </a:rPr>
                      <m:t>]</m:t>
                    </m:r>
                  </m:oMath>
                </a14:m>
                <a:r>
                  <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 -0,24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788458" y="1987752"/>
                <a:ext cx="9466729" cy="4870248"/>
              </a:xfrm>
              <a:prstGeom prst="rect">
                <a:avLst/>
              </a:prstGeom>
              <a:blipFill rotWithShape="0">
                <a:blip r:embed="rId4"/>
                <a:stretch>
                  <a:fillRect l="-1610" t="-1752"/>
                </a:stretch>
              </a:blipFill>
            </p:spPr>
            <p:txBody>
              <a:bodyPr/>
              <a:lstStyle/>
              <a:p>
                <a:r>
                  <a:rPr lang="en-US">
                    <a:noFill/>
                  </a:rPr>
                  <a:t> </a:t>
                </a:r>
              </a:p>
            </p:txBody>
          </p:sp>
        </mc:Fallback>
      </mc:AlternateContent>
    </p:spTree>
    <p:extLst>
      <p:ext uri="{BB962C8B-B14F-4D97-AF65-F5344CB8AC3E}">
        <p14:creationId xmlns:p14="http://schemas.microsoft.com/office/powerpoint/2010/main" val="1262546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70" y="1987752"/>
            <a:ext cx="794827" cy="810724"/>
          </a:xfrm>
          <a:prstGeom prst="rect">
            <a:avLst/>
          </a:prstGeom>
        </p:spPr>
      </p:pic>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1587924" y="1987752"/>
                <a:ext cx="8256494" cy="2853190"/>
              </a:xfrm>
            </p:spPr>
            <p:txBody>
              <a:bodyPr>
                <a:normAutofit/>
              </a:bodyPr>
              <a:lstStyle/>
              <a:p>
                <a:pPr marL="0" indent="0">
                  <a:buNone/>
                </a:pPr>
                <a:r>
                  <a:rPr lang="en-US" sz="3200" dirty="0">
                    <a:latin typeface="Times New Roman" pitchFamily="18" charset="0"/>
                    <a:cs typeface="Times New Roman" pitchFamily="18" charset="0"/>
                  </a:rPr>
                  <a:t>e) </a:t>
                </a:r>
                <a14:m>
                  <m:oMath xmlns:m="http://schemas.openxmlformats.org/officeDocument/2006/math">
                    <m:r>
                      <a:rPr lang="en-US" sz="3200" i="1" smtClean="0">
                        <a:latin typeface="Cambria Math"/>
                      </a:rPr>
                      <m:t>0,2 . (1,5+8,5)</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0,2 . 1,5+0,2 . 8,5</m:t>
                    </m:r>
                  </m:oMath>
                </a14:m>
                <a:r>
                  <a:rPr lang="en-US" sz="3200" dirty="0">
                    <a:latin typeface="Times New Roman" pitchFamily="18" charset="0"/>
                    <a:cs typeface="Times New Roman" pitchFamily="18" charset="0"/>
                  </a:rPr>
                  <a:t> </a:t>
                </a:r>
                <a:endParaRPr lang="en-GB" sz="3200" dirty="0">
                  <a:latin typeface="Times New Roman" pitchFamily="18" charset="0"/>
                  <a:cs typeface="Times New Roman" pitchFamily="18" charset="0"/>
                </a:endParaRPr>
              </a:p>
              <a:p>
                <a:pPr marL="0" indent="0">
                  <a:buNone/>
                </a:pPr>
                <a14:m>
                  <m:oMath xmlns:m="http://schemas.openxmlformats.org/officeDocument/2006/math">
                    <m:r>
                      <a:rPr lang="en-US" sz="3200" i="1" smtClean="0">
                        <a:latin typeface="Cambria Math"/>
                      </a:rPr>
                      <m:t>0,2 . (1,5+8,5)</m:t>
                    </m:r>
                  </m:oMath>
                </a14:m>
                <a:r>
                  <a:rPr lang="en-GB" sz="3200" dirty="0">
                    <a:latin typeface="Times New Roman" pitchFamily="18" charset="0"/>
                    <a:cs typeface="Times New Roman" pitchFamily="18" charset="0"/>
                  </a:rPr>
                  <a:t> = 0,2 . 10 = 2</a:t>
                </a:r>
              </a:p>
              <a:p>
                <a:pPr marL="0" indent="0">
                  <a:buNone/>
                </a:pPr>
                <a14:m>
                  <m:oMath xmlns:m="http://schemas.openxmlformats.org/officeDocument/2006/math">
                    <m:r>
                      <a:rPr lang="en-US" sz="3200" i="1" smtClean="0">
                        <a:latin typeface="Cambria Math"/>
                      </a:rPr>
                      <m:t>0,2 . 1,5+0,2 . 8,5</m:t>
                    </m:r>
                  </m:oMath>
                </a14:m>
                <a:r>
                  <a:rPr lang="en-GB" sz="3200" dirty="0">
                    <a:latin typeface="Times New Roman" pitchFamily="18" charset="0"/>
                    <a:cs typeface="Times New Roman" pitchFamily="18" charset="0"/>
                  </a:rPr>
                  <a:t> = 0,3+1.7 = 2</a:t>
                </a:r>
              </a:p>
              <a:p>
                <a:pPr marL="0" indent="0">
                  <a:buNone/>
                </a:pPr>
                <a:r>
                  <a:rPr lang="en-US" sz="3200" dirty="0" err="1">
                    <a:latin typeface="Times New Roman" pitchFamily="18" charset="0"/>
                    <a:cs typeface="Times New Roman" pitchFamily="18" charset="0"/>
                  </a:rPr>
                  <a:t>Vậy</a:t>
                </a:r>
                <a:r>
                  <a:rPr lang="en-US" sz="3200" dirty="0">
                    <a:latin typeface="Times New Roman" pitchFamily="18" charset="0"/>
                    <a:cs typeface="Times New Roman" pitchFamily="18" charset="0"/>
                  </a:rPr>
                  <a:t> </a:t>
                </a:r>
                <a14:m>
                  <m:oMath xmlns:m="http://schemas.openxmlformats.org/officeDocument/2006/math">
                    <m:r>
                      <a:rPr lang="en-US" sz="3200" i="1" smtClean="0">
                        <a:latin typeface="Cambria Math"/>
                      </a:rPr>
                      <m:t>0,2 . (1,5+8,5)</m:t>
                    </m:r>
                  </m:oMath>
                </a14:m>
                <a:r>
                  <a:rPr lang="en-US" sz="3200" dirty="0">
                    <a:latin typeface="Times New Roman" pitchFamily="18" charset="0"/>
                    <a:cs typeface="Times New Roman" pitchFamily="18" charset="0"/>
                  </a:rPr>
                  <a:t> = </a:t>
                </a:r>
                <a14:m>
                  <m:oMath xmlns:m="http://schemas.openxmlformats.org/officeDocument/2006/math">
                    <m:r>
                      <a:rPr lang="en-US" sz="3200" i="1">
                        <a:latin typeface="Cambria Math"/>
                      </a:rPr>
                      <m:t>0,2 . 1,5+0,2 . 8,5</m:t>
                    </m:r>
                  </m:oMath>
                </a14:m>
                <a:r>
                  <a:rPr lang="en-US" sz="3200" dirty="0">
                    <a:latin typeface="Times New Roman" pitchFamily="18" charset="0"/>
                    <a:cs typeface="Times New Roman" pitchFamily="18" charset="0"/>
                  </a:rPr>
                  <a:t> = 2</a:t>
                </a:r>
                <a:endParaRPr lang="en-GB" sz="3200" dirty="0">
                  <a:latin typeface="Times New Roman" pitchFamily="18" charset="0"/>
                  <a:cs typeface="Times New Roman" pitchFamily="18" charset="0"/>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1587924" y="1987752"/>
                <a:ext cx="8256494" cy="2853190"/>
              </a:xfrm>
              <a:blipFill rotWithShape="0">
                <a:blip r:embed="rId4"/>
                <a:stretch>
                  <a:fillRect l="-1845" t="-4701"/>
                </a:stretch>
              </a:blipFill>
            </p:spPr>
            <p:txBody>
              <a:bodyPr/>
              <a:lstStyle/>
              <a:p>
                <a:r>
                  <a:rPr lang="en-US">
                    <a:noFill/>
                  </a:rPr>
                  <a:t> </a:t>
                </a:r>
              </a:p>
            </p:txBody>
          </p:sp>
        </mc:Fallback>
      </mc:AlternateContent>
      <p:sp>
        <p:nvSpPr>
          <p:cNvPr id="7" name="Oval Callout 6"/>
          <p:cNvSpPr/>
          <p:nvPr/>
        </p:nvSpPr>
        <p:spPr>
          <a:xfrm>
            <a:off x="3724835" y="4141695"/>
            <a:ext cx="7180730" cy="24473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FF00"/>
                </a:solidFill>
                <a:latin typeface="Times New Roman" panose="02020603050405020304" pitchFamily="18" charset="0"/>
                <a:cs typeface="Times New Roman" panose="02020603050405020304" pitchFamily="18" charset="0"/>
              </a:rPr>
              <a:t>Tính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chất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các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phép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tính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số</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thập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phân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có</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giống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tính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chất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các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phép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tính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số</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nguyên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và</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phân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số</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không</a:t>
            </a:r>
            <a:r>
              <a:rPr lang="en-US" sz="32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234340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sp>
        <p:nvSpPr>
          <p:cNvPr id="5" name="Content Placeholder 2"/>
          <p:cNvSpPr txBox="1">
            <a:spLocks/>
          </p:cNvSpPr>
          <p:nvPr/>
        </p:nvSpPr>
        <p:spPr>
          <a:xfrm>
            <a:off x="981635" y="2205318"/>
            <a:ext cx="10461812" cy="31331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a:latin typeface="Times New Roman" pitchFamily="18" charset="0"/>
                <a:cs typeface="Times New Roman" pitchFamily="18" charset="0"/>
              </a:rPr>
              <a:t>Giống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phép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a:t>
            </a:r>
          </a:p>
          <a:p>
            <a:r>
              <a:rPr lang="en-US" dirty="0" err="1">
                <a:solidFill>
                  <a:srgbClr val="0000FF"/>
                </a:solidFill>
                <a:latin typeface="Times New Roman" pitchFamily="18" charset="0"/>
                <a:cs typeface="Times New Roman" pitchFamily="18" charset="0"/>
              </a:rPr>
              <a:t>Tính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hoán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tính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kết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hợp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phép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cộng</a:t>
            </a:r>
            <a:r>
              <a:rPr lang="en-US" dirty="0">
                <a:solidFill>
                  <a:srgbClr val="0000FF"/>
                </a:solidFill>
                <a:latin typeface="Times New Roman" pitchFamily="18" charset="0"/>
                <a:cs typeface="Times New Roman" pitchFamily="18" charset="0"/>
              </a:rPr>
              <a:t>.</a:t>
            </a:r>
          </a:p>
          <a:p>
            <a:r>
              <a:rPr lang="en-US" dirty="0" err="1">
                <a:solidFill>
                  <a:srgbClr val="0000FF"/>
                </a:solidFill>
                <a:latin typeface="Times New Roman" pitchFamily="18" charset="0"/>
                <a:cs typeface="Times New Roman" pitchFamily="18" charset="0"/>
              </a:rPr>
              <a:t>Tính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hoán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tính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kết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hợp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phép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nhân</a:t>
            </a:r>
            <a:r>
              <a:rPr lang="en-US" dirty="0">
                <a:solidFill>
                  <a:srgbClr val="0000FF"/>
                </a:solidFill>
                <a:latin typeface="Times New Roman" pitchFamily="18" charset="0"/>
                <a:cs typeface="Times New Roman" pitchFamily="18" charset="0"/>
              </a:rPr>
              <a:t>.</a:t>
            </a:r>
          </a:p>
          <a:p>
            <a:r>
              <a:rPr lang="en-US" dirty="0" err="1">
                <a:solidFill>
                  <a:srgbClr val="0000FF"/>
                </a:solidFill>
                <a:latin typeface="Times New Roman" pitchFamily="18" charset="0"/>
                <a:cs typeface="Times New Roman" pitchFamily="18" charset="0"/>
              </a:rPr>
              <a:t>Tính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chất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phân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phối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phép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nhân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đối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với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phép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cộng</a:t>
            </a:r>
            <a:endParaRPr lang="en-GB"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41377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04764" y="1970018"/>
            <a:ext cx="5244353" cy="6128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Tính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bằng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cách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hợp</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lý</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nhất</a:t>
            </a:r>
            <a:r>
              <a:rPr lang="en-US" i="1" dirty="0">
                <a:solidFill>
                  <a:srgbClr val="FF0000"/>
                </a:solidFill>
                <a:latin typeface="Times New Roman" pitchFamily="18" charset="0"/>
                <a:cs typeface="Times New Roman" pitchFamily="18" charset="0"/>
              </a:rPr>
              <a:t>:</a:t>
            </a:r>
          </a:p>
        </p:txBody>
      </p:sp>
      <p:pic>
        <p:nvPicPr>
          <p:cNvPr id="5" name="Picture 4"/>
          <p:cNvPicPr>
            <a:picLocks noChangeAspect="1"/>
          </p:cNvPicPr>
          <p:nvPr/>
        </p:nvPicPr>
        <p:blipFill>
          <a:blip r:embed="rId2"/>
          <a:stretch>
            <a:fillRect/>
          </a:stretch>
        </p:blipFill>
        <p:spPr>
          <a:xfrm>
            <a:off x="302454" y="727954"/>
            <a:ext cx="10827434" cy="1097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5328"/>
            <a:ext cx="4504765" cy="902251"/>
          </a:xfrm>
          <a:prstGeom prst="rect">
            <a:avLst/>
          </a:prstGeom>
        </p:spPr>
      </p:pic>
      <p:sp>
        <p:nvSpPr>
          <p:cNvPr id="8" name="Content Placeholder 2"/>
          <p:cNvSpPr txBox="1">
            <a:spLocks/>
          </p:cNvSpPr>
          <p:nvPr/>
        </p:nvSpPr>
        <p:spPr>
          <a:xfrm>
            <a:off x="2030506" y="2727576"/>
            <a:ext cx="8937811" cy="123930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Times New Roman" pitchFamily="18" charset="0"/>
                <a:cs typeface="Times New Roman" pitchFamily="18" charset="0"/>
              </a:rPr>
              <a:t>a) 4,38-1,9+0,62                       b)[(-100) . (-1,6)] : (-2)</a:t>
            </a:r>
          </a:p>
          <a:p>
            <a:pPr marL="0" indent="0">
              <a:buNone/>
            </a:pPr>
            <a:r>
              <a:rPr lang="en-US" dirty="0">
                <a:latin typeface="Times New Roman" pitchFamily="18" charset="0"/>
                <a:cs typeface="Times New Roman" pitchFamily="18" charset="0"/>
              </a:rPr>
              <a:t>c) (2,4 . 5,55) : 1,11                  d) 100 . (2,01+3,99)</a:t>
            </a:r>
          </a:p>
        </p:txBody>
      </p:sp>
      <p:sp>
        <p:nvSpPr>
          <p:cNvPr id="9" name="Title 1"/>
          <p:cNvSpPr txBox="1">
            <a:spLocks/>
          </p:cNvSpPr>
          <p:nvPr/>
        </p:nvSpPr>
        <p:spPr>
          <a:xfrm>
            <a:off x="5523327" y="3575845"/>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2494427" y="4182034"/>
            <a:ext cx="8229600" cy="24877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latin typeface="Times New Roman" pitchFamily="18" charset="0"/>
                <a:cs typeface="Times New Roman" pitchFamily="18" charset="0"/>
              </a:rPr>
              <a:t>a) 4,38-1,9+0,62 = 4,38+0,62-1,9=5-1,9=3,1</a:t>
            </a:r>
          </a:p>
          <a:p>
            <a:pPr marL="0" indent="0">
              <a:buNone/>
            </a:pPr>
            <a:r>
              <a:rPr lang="en-US" dirty="0">
                <a:latin typeface="Times New Roman" pitchFamily="18" charset="0"/>
                <a:cs typeface="Times New Roman" pitchFamily="18" charset="0"/>
              </a:rPr>
              <a:t>b) [(-100) . (-1,6)] : (-2)=160 : (-2)=-80</a:t>
            </a:r>
          </a:p>
          <a:p>
            <a:pPr marL="0" indent="0">
              <a:buNone/>
            </a:pPr>
            <a:r>
              <a:rPr lang="en-US" dirty="0">
                <a:latin typeface="Times New Roman" pitchFamily="18" charset="0"/>
                <a:cs typeface="Times New Roman" pitchFamily="18" charset="0"/>
              </a:rPr>
              <a:t>c) (2,4 . 5,55) : 1,11= 13,32 : 1,11=12</a:t>
            </a:r>
          </a:p>
          <a:p>
            <a:pPr marL="0" indent="0">
              <a:buNone/>
            </a:pPr>
            <a:r>
              <a:rPr lang="en-US" dirty="0">
                <a:latin typeface="Times New Roman" pitchFamily="18" charset="0"/>
                <a:cs typeface="Times New Roman" pitchFamily="18" charset="0"/>
              </a:rPr>
              <a:t>d) 100 . (2,01+3,99) = 100 . 6=600</a:t>
            </a:r>
          </a:p>
        </p:txBody>
      </p:sp>
    </p:spTree>
    <p:extLst>
      <p:ext uri="{BB962C8B-B14F-4D97-AF65-F5344CB8AC3E}">
        <p14:creationId xmlns:p14="http://schemas.microsoft.com/office/powerpoint/2010/main" val="454188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ppt_w</p:attrName>
                                        </p:attrNameLst>
                                      </p:cBhvr>
                                      <p:tavLst>
                                        <p:tav tm="0" fmla="#ppt_w*sin(2.5*pi*$)">
                                          <p:val>
                                            <p:fltVal val="0"/>
                                          </p:val>
                                        </p:tav>
                                        <p:tav tm="100000">
                                          <p:val>
                                            <p:fltVal val="1"/>
                                          </p:val>
                                        </p:tav>
                                      </p:tavLst>
                                    </p:anim>
                                    <p:anim calcmode="lin" valueType="num">
                                      <p:cBhvr>
                                        <p:cTn id="2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201706" y="2228741"/>
                <a:ext cx="11833412" cy="1200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a:solidFill>
                      <a:srgbClr val="FF0000"/>
                    </a:solidFill>
                    <a:latin typeface="Times New Roman" pitchFamily="18" charset="0"/>
                    <a:cs typeface="Times New Roman" pitchFamily="18" charset="0"/>
                  </a:rPr>
                  <a:t>Vận </a:t>
                </a:r>
                <a:r>
                  <a:rPr lang="en-US" i="1" dirty="0" err="1">
                    <a:solidFill>
                      <a:srgbClr val="FF0000"/>
                    </a:solidFill>
                    <a:latin typeface="Times New Roman" pitchFamily="18" charset="0"/>
                    <a:cs typeface="Times New Roman" pitchFamily="18" charset="0"/>
                  </a:rPr>
                  <a:t>dụng</a:t>
                </a:r>
                <a:r>
                  <a:rPr lang="en-US" i="1" dirty="0">
                    <a:solidFill>
                      <a:srgbClr val="FF0000"/>
                    </a:solidFill>
                    <a:latin typeface="Times New Roman" pitchFamily="18" charset="0"/>
                    <a:cs typeface="Times New Roman" pitchFamily="18" charset="0"/>
                  </a:rPr>
                  <a:t> 3: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kính</a:t>
                </a:r>
                <a:r>
                  <a:rPr lang="en-US" dirty="0">
                    <a:latin typeface="Times New Roman" pitchFamily="18" charset="0"/>
                    <a:cs typeface="Times New Roman" pitchFamily="18" charset="0"/>
                  </a:rPr>
                  <a:t> R = 10 cm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𝜋</m:t>
                    </m:r>
                    <m:sSup>
                      <m:sSupPr>
                        <m:ctrlPr>
                          <a:rPr lang="en-GB"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r>
                      <a:rPr lang="en-US" i="1">
                        <a:latin typeface="Cambria Math" panose="02040503050406030204" pitchFamily="18" charset="0"/>
                      </a:rPr>
                      <m:t> </m:t>
                    </m:r>
                  </m:oMath>
                </a14:m>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142</m:t>
                    </m:r>
                  </m:oMath>
                </a14:m>
                <a:r>
                  <a:rPr lang="en-GB" dirty="0">
                    <a:latin typeface="Times New Roman" pitchFamily="18" charset="0"/>
                    <a:cs typeface="Times New Roman" pitchFamily="18" charset="0"/>
                  </a:rPr>
                  <a:t>.</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201706" y="2228741"/>
                <a:ext cx="11833412" cy="1200259"/>
              </a:xfrm>
              <a:prstGeom prst="rect">
                <a:avLst/>
              </a:prstGeom>
              <a:blipFill rotWithShape="0">
                <a:blip r:embed="rId2"/>
                <a:stretch>
                  <a:fillRect l="-1288" t="-7107" r="-979" b="-50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1695500" y="3429000"/>
                <a:ext cx="8229600" cy="19282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err="1">
                    <a:latin typeface="Times New Roman" pitchFamily="18" charset="0"/>
                    <a:cs typeface="Times New Roman" pitchFamily="18" charset="0"/>
                  </a:rPr>
                  <a:t>Giải</a:t>
                </a:r>
                <a:endParaRPr lang="en-US" dirty="0">
                  <a:latin typeface="Times New Roman" pitchFamily="18" charset="0"/>
                  <a:cs typeface="Times New Roman" pitchFamily="18" charset="0"/>
                </a:endParaRPr>
              </a:p>
              <a:p>
                <a:pPr marL="0" indent="0" algn="ctr">
                  <a:buFont typeface="Arial" pitchFamily="34" charset="0"/>
                  <a:buNone/>
                </a:pPr>
                <a:r>
                  <a:rPr lang="en-US" dirty="0" err="1">
                    <a:latin typeface="Times New Roman" pitchFamily="18" charset="0"/>
                    <a:cs typeface="Times New Roman" pitchFamily="18" charset="0"/>
                  </a:rPr>
                  <a:t>Diện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a:t>
                </a:r>
              </a:p>
              <a:p>
                <a:pPr marL="0" indent="0" algn="ctr">
                  <a:buFont typeface="Arial" pitchFamily="34" charset="0"/>
                  <a:buNone/>
                </a:pPr>
                <a:r>
                  <a:rPr lang="en-US" dirty="0">
                    <a:latin typeface="Times New Roman" pitchFamily="18" charset="0"/>
                    <a:cs typeface="Times New Roman" pitchFamily="18" charset="0"/>
                  </a:rPr>
                  <a:t>3,142 . </a:t>
                </a:r>
                <a14:m>
                  <m:oMath xmlns:m="http://schemas.openxmlformats.org/officeDocument/2006/math">
                    <m:sSup>
                      <m:sSupPr>
                        <m:ctrlPr>
                          <a:rPr lang="en-US" i="1" smtClean="0">
                            <a:latin typeface="Cambria Math" panose="02040503050406030204" pitchFamily="18" charset="0"/>
                            <a:cs typeface="Times New Roman" pitchFamily="18" charset="0"/>
                          </a:rPr>
                        </m:ctrlPr>
                      </m:sSupPr>
                      <m:e>
                        <m:r>
                          <a:rPr lang="en-US" i="1" smtClean="0">
                            <a:latin typeface="Cambria Math"/>
                            <a:cs typeface="Times New Roman" pitchFamily="18" charset="0"/>
                          </a:rPr>
                          <m:t>10</m:t>
                        </m:r>
                      </m:e>
                      <m:sup>
                        <m:r>
                          <a:rPr lang="en-US" i="1" smtClean="0">
                            <a:latin typeface="Cambria Math"/>
                            <a:cs typeface="Times New Roman" pitchFamily="18" charset="0"/>
                          </a:rPr>
                          <m:t>2</m:t>
                        </m:r>
                      </m:sup>
                    </m:sSup>
                  </m:oMath>
                </a14:m>
                <a:r>
                  <a:rPr lang="en-GB" dirty="0">
                    <a:latin typeface="Times New Roman" pitchFamily="18" charset="0"/>
                    <a:cs typeface="Times New Roman" pitchFamily="18" charset="0"/>
                  </a:rPr>
                  <a:t>=3,142 . 100= 314,2 (</a:t>
                </a:r>
                <a14:m>
                  <m:oMath xmlns:m="http://schemas.openxmlformats.org/officeDocument/2006/math">
                    <m:sSup>
                      <m:sSupPr>
                        <m:ctrlPr>
                          <a:rPr lang="en-GB" i="1" smtClean="0">
                            <a:latin typeface="Cambria Math" panose="02040503050406030204" pitchFamily="18" charset="0"/>
                            <a:cs typeface="Times New Roman" pitchFamily="18" charset="0"/>
                          </a:rPr>
                        </m:ctrlPr>
                      </m:sSupPr>
                      <m:e>
                        <m:r>
                          <a:rPr lang="en-US" i="1" smtClean="0">
                            <a:latin typeface="Cambria Math"/>
                            <a:cs typeface="Times New Roman" pitchFamily="18" charset="0"/>
                          </a:rPr>
                          <m:t>𝑐𝑚</m:t>
                        </m:r>
                      </m:e>
                      <m:sup>
                        <m:r>
                          <a:rPr lang="en-US" i="1" smtClean="0">
                            <a:latin typeface="Cambria Math"/>
                            <a:cs typeface="Times New Roman" pitchFamily="18" charset="0"/>
                          </a:rPr>
                          <m:t>2</m:t>
                        </m:r>
                      </m:sup>
                    </m:sSup>
                    <m:r>
                      <a:rPr lang="en-US" i="1" smtClean="0">
                        <a:latin typeface="Cambria Math"/>
                        <a:cs typeface="Times New Roman" pitchFamily="18" charset="0"/>
                      </a:rPr>
                      <m:t>)</m:t>
                    </m:r>
                  </m:oMath>
                </a14:m>
                <a:endParaRPr lang="en-GB" dirty="0">
                  <a:latin typeface="Times New Roman" pitchFamily="18" charset="0"/>
                  <a:cs typeface="Times New Roman" pitchFamily="18"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1695500" y="3429000"/>
                <a:ext cx="8229600" cy="1928245"/>
              </a:xfrm>
              <a:prstGeom prst="rect">
                <a:avLst/>
              </a:prstGeom>
              <a:blipFill rotWithShape="0">
                <a:blip r:embed="rId3"/>
                <a:stretch>
                  <a:fillRect t="-4430" b="-633"/>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302454" y="727954"/>
            <a:ext cx="10827434" cy="1097375"/>
          </a:xfrm>
          <a:prstGeom prst="rect">
            <a:avLst/>
          </a:prstGeom>
        </p:spPr>
      </p:pic>
    </p:spTree>
    <p:extLst>
      <p:ext uri="{BB962C8B-B14F-4D97-AF65-F5344CB8AC3E}">
        <p14:creationId xmlns:p14="http://schemas.microsoft.com/office/powerpoint/2010/main" val="656420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sp>
        <p:nvSpPr>
          <p:cNvPr id="5" name="Content Placeholder 2"/>
          <p:cNvSpPr txBox="1">
            <a:spLocks/>
          </p:cNvSpPr>
          <p:nvPr/>
        </p:nvSpPr>
        <p:spPr>
          <a:xfrm>
            <a:off x="981635" y="2053929"/>
            <a:ext cx="11026588" cy="40241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tắc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ngoặc</a:t>
            </a:r>
            <a:endParaRPr lang="en-US" dirty="0">
              <a:latin typeface="Times New Roman" pitchFamily="18" charset="0"/>
              <a:cs typeface="Times New Roman" pitchFamily="18" charset="0"/>
            </a:endParaRPr>
          </a:p>
          <a:p>
            <a:pPr>
              <a:buFont typeface="Wingdings" pitchFamily="2" charset="2"/>
              <a:buChar char="§"/>
            </a:pP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r>
              <a:rPr lang="en-US" dirty="0">
                <a:latin typeface="Times New Roman" pitchFamily="18" charset="0"/>
                <a:cs typeface="Times New Roman" pitchFamily="18" charset="0"/>
              </a:rPr>
              <a:t> trước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r>
              <a:rPr lang="en-US" dirty="0">
                <a:latin typeface="Times New Roman" pitchFamily="18" charset="0"/>
                <a:cs typeface="Times New Roman" pitchFamily="18" charset="0"/>
              </a:rPr>
              <a:t> trước, ta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ngoặc</a:t>
            </a:r>
            <a:r>
              <a:rPr lang="en-US" dirty="0">
                <a:latin typeface="Times New Roman" pitchFamily="18" charset="0"/>
                <a:cs typeface="Times New Roman" pitchFamily="18" charset="0"/>
              </a:rPr>
              <a:t>.</a:t>
            </a:r>
          </a:p>
          <a:p>
            <a:pPr>
              <a:buFont typeface="Wingdings" pitchFamily="2" charset="2"/>
              <a:buChar char="§"/>
            </a:pP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đứng</a:t>
            </a:r>
            <a:r>
              <a:rPr lang="en-US" dirty="0">
                <a:latin typeface="Times New Roman" pitchFamily="18" charset="0"/>
                <a:cs typeface="Times New Roman" pitchFamily="18" charset="0"/>
              </a:rPr>
              <a:t> trước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89086" y="2053929"/>
            <a:ext cx="792549" cy="835224"/>
          </a:xfrm>
          <a:prstGeom prst="rect">
            <a:avLst/>
          </a:prstGeom>
        </p:spPr>
      </p:pic>
    </p:spTree>
    <p:extLst>
      <p:ext uri="{BB962C8B-B14F-4D97-AF65-F5344CB8AC3E}">
        <p14:creationId xmlns:p14="http://schemas.microsoft.com/office/powerpoint/2010/main" val="32341107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sp>
        <p:nvSpPr>
          <p:cNvPr id="5" name="Content Placeholder 2"/>
          <p:cNvSpPr txBox="1">
            <a:spLocks/>
          </p:cNvSpPr>
          <p:nvPr/>
        </p:nvSpPr>
        <p:spPr>
          <a:xfrm>
            <a:off x="1028596" y="2617783"/>
            <a:ext cx="10630005" cy="11802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lphaLcParenR"/>
            </a:pPr>
            <a:r>
              <a:rPr lang="en-US" dirty="0">
                <a:latin typeface="Times New Roman" pitchFamily="18" charset="0"/>
                <a:cs typeface="Times New Roman" pitchFamily="18" charset="0"/>
              </a:rPr>
              <a:t>14,7 + (- 8,4) + (- 4,7)              b) (- 4,2) . 5,1 + 5,1 . (- 5,8)</a:t>
            </a:r>
          </a:p>
          <a:p>
            <a:pPr marL="0" indent="0">
              <a:buNone/>
            </a:pPr>
            <a:r>
              <a:rPr lang="en-US" dirty="0">
                <a:latin typeface="Times New Roman" pitchFamily="18" charset="0"/>
                <a:cs typeface="Times New Roman" pitchFamily="18" charset="0"/>
              </a:rPr>
              <a:t>c) (-0,4 : 0,04 + 10) . (1,2 . 20 + 12 . 8)</a:t>
            </a:r>
          </a:p>
        </p:txBody>
      </p:sp>
      <p:sp>
        <p:nvSpPr>
          <p:cNvPr id="6" name="Content Placeholder 2"/>
          <p:cNvSpPr txBox="1">
            <a:spLocks/>
          </p:cNvSpPr>
          <p:nvPr/>
        </p:nvSpPr>
        <p:spPr>
          <a:xfrm>
            <a:off x="1179927" y="4298016"/>
            <a:ext cx="4329953" cy="25665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lphaLcParenR"/>
            </a:pPr>
            <a:r>
              <a:rPr lang="en-US" dirty="0">
                <a:latin typeface="Times New Roman" pitchFamily="18" charset="0"/>
                <a:cs typeface="Times New Roman" pitchFamily="18" charset="0"/>
              </a:rPr>
              <a:t>14,7 + (- 8,4) + (- 4,7)</a:t>
            </a:r>
          </a:p>
          <a:p>
            <a:pPr marL="0" indent="0">
              <a:buNone/>
            </a:pPr>
            <a:r>
              <a:rPr lang="en-US" dirty="0">
                <a:latin typeface="Times New Roman" pitchFamily="18" charset="0"/>
                <a:cs typeface="Times New Roman" pitchFamily="18" charset="0"/>
              </a:rPr>
              <a:t>= 14,7 + (- 4,7) + (- 8,4)</a:t>
            </a:r>
          </a:p>
          <a:p>
            <a:pPr marL="0" indent="0">
              <a:buNone/>
            </a:pPr>
            <a:r>
              <a:rPr lang="en-US" dirty="0">
                <a:latin typeface="Times New Roman" pitchFamily="18" charset="0"/>
                <a:cs typeface="Times New Roman" pitchFamily="18" charset="0"/>
              </a:rPr>
              <a:t>= 10,7 + (- 8,4) </a:t>
            </a:r>
          </a:p>
          <a:p>
            <a:pPr marL="0" indent="0">
              <a:buNone/>
            </a:pPr>
            <a:r>
              <a:rPr lang="en-US" dirty="0">
                <a:latin typeface="Times New Roman" pitchFamily="18" charset="0"/>
                <a:cs typeface="Times New Roman" pitchFamily="18" charset="0"/>
              </a:rPr>
              <a:t>= 2,3</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6659"/>
            <a:ext cx="4424867" cy="932692"/>
          </a:xfrm>
          <a:prstGeom prst="rect">
            <a:avLst/>
          </a:prstGeom>
        </p:spPr>
      </p:pic>
      <p:sp>
        <p:nvSpPr>
          <p:cNvPr id="8" name="Content Placeholder 2"/>
          <p:cNvSpPr txBox="1">
            <a:spLocks/>
          </p:cNvSpPr>
          <p:nvPr/>
        </p:nvSpPr>
        <p:spPr>
          <a:xfrm>
            <a:off x="4450976" y="1943124"/>
            <a:ext cx="5244353" cy="6128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Tính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bằng</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cách</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hợp</a:t>
            </a:r>
            <a:r>
              <a:rPr lang="en-US" i="1" dirty="0">
                <a:solidFill>
                  <a:srgbClr val="FF0000"/>
                </a:solidFill>
                <a:latin typeface="Times New Roman" pitchFamily="18" charset="0"/>
                <a:cs typeface="Times New Roman" pitchFamily="18" charset="0"/>
              </a:rPr>
              <a:t> </a:t>
            </a:r>
            <a:r>
              <a:rPr lang="en-US" i="1" dirty="0" err="1">
                <a:solidFill>
                  <a:srgbClr val="FF0000"/>
                </a:solidFill>
                <a:latin typeface="Times New Roman" pitchFamily="18" charset="0"/>
                <a:cs typeface="Times New Roman" pitchFamily="18" charset="0"/>
              </a:rPr>
              <a:t>lí</a:t>
            </a:r>
            <a:r>
              <a:rPr lang="en-US" i="1" dirty="0">
                <a:solidFill>
                  <a:srgbClr val="FF0000"/>
                </a:solidFill>
                <a:latin typeface="Times New Roman" pitchFamily="18" charset="0"/>
                <a:cs typeface="Times New Roman" pitchFamily="18" charset="0"/>
              </a:rPr>
              <a:t>:</a:t>
            </a:r>
          </a:p>
        </p:txBody>
      </p:sp>
      <p:sp>
        <p:nvSpPr>
          <p:cNvPr id="9" name="Title 1"/>
          <p:cNvSpPr txBox="1">
            <a:spLocks/>
          </p:cNvSpPr>
          <p:nvPr/>
        </p:nvSpPr>
        <p:spPr>
          <a:xfrm>
            <a:off x="5509880" y="3798056"/>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6903321" y="4184395"/>
            <a:ext cx="4755280" cy="2361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Times New Roman" pitchFamily="18" charset="0"/>
                <a:cs typeface="Times New Roman" pitchFamily="18" charset="0"/>
              </a:rPr>
              <a:t>b) (- 4,2) . 5,1 + 5,1 . (- 5,8)</a:t>
            </a:r>
          </a:p>
          <a:p>
            <a:pPr marL="0" indent="0">
              <a:buNone/>
            </a:pPr>
            <a:r>
              <a:rPr lang="en-US" dirty="0">
                <a:latin typeface="Times New Roman" pitchFamily="18" charset="0"/>
                <a:cs typeface="Times New Roman" pitchFamily="18" charset="0"/>
              </a:rPr>
              <a:t>= 5,1 . (-4,2 - 5,8)</a:t>
            </a:r>
          </a:p>
          <a:p>
            <a:pPr marL="0" indent="0">
              <a:buNone/>
            </a:pPr>
            <a:r>
              <a:rPr lang="en-US" dirty="0">
                <a:latin typeface="Times New Roman" pitchFamily="18" charset="0"/>
                <a:cs typeface="Times New Roman" pitchFamily="18" charset="0"/>
              </a:rPr>
              <a:t>= 5,1 . (- 10)</a:t>
            </a:r>
          </a:p>
          <a:p>
            <a:pPr marL="0" indent="0">
              <a:buNone/>
            </a:pPr>
            <a:r>
              <a:rPr lang="en-US" dirty="0">
                <a:latin typeface="Times New Roman" pitchFamily="18" charset="0"/>
                <a:cs typeface="Times New Roman" pitchFamily="18" charset="0"/>
              </a:rPr>
              <a:t>= - 51</a:t>
            </a:r>
          </a:p>
        </p:txBody>
      </p:sp>
    </p:spTree>
    <p:extLst>
      <p:ext uri="{BB962C8B-B14F-4D97-AF65-F5344CB8AC3E}">
        <p14:creationId xmlns:p14="http://schemas.microsoft.com/office/powerpoint/2010/main" val="75926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6659"/>
            <a:ext cx="4424867" cy="932692"/>
          </a:xfrm>
          <a:prstGeom prst="rect">
            <a:avLst/>
          </a:prstGeom>
        </p:spPr>
      </p:pic>
      <p:sp>
        <p:nvSpPr>
          <p:cNvPr id="6" name="Content Placeholder 2"/>
          <p:cNvSpPr txBox="1">
            <a:spLocks/>
          </p:cNvSpPr>
          <p:nvPr/>
        </p:nvSpPr>
        <p:spPr>
          <a:xfrm>
            <a:off x="524435" y="2894034"/>
            <a:ext cx="7019365" cy="2807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Times New Roman" pitchFamily="18" charset="0"/>
                <a:cs typeface="Times New Roman" pitchFamily="18" charset="0"/>
              </a:rPr>
              <a:t>c) (- 0,4 : 0,04 + 10) . (1,2 . 20 + 12 . 8)</a:t>
            </a:r>
          </a:p>
          <a:p>
            <a:pPr marL="0" indent="0">
              <a:buFont typeface="Arial" pitchFamily="34" charset="0"/>
              <a:buNone/>
            </a:pPr>
            <a:r>
              <a:rPr lang="en-US" dirty="0">
                <a:latin typeface="Times New Roman" pitchFamily="18" charset="0"/>
                <a:cs typeface="Times New Roman" pitchFamily="18" charset="0"/>
              </a:rPr>
              <a:t>= (- 10 + 10) . (24 + 96)</a:t>
            </a:r>
          </a:p>
          <a:p>
            <a:pPr marL="0" indent="0">
              <a:buFont typeface="Arial" pitchFamily="34" charset="0"/>
              <a:buNone/>
            </a:pPr>
            <a:r>
              <a:rPr lang="en-US" dirty="0">
                <a:latin typeface="Times New Roman" pitchFamily="18" charset="0"/>
                <a:cs typeface="Times New Roman" pitchFamily="18" charset="0"/>
              </a:rPr>
              <a:t>= 0 . 100</a:t>
            </a:r>
          </a:p>
          <a:p>
            <a:pPr marL="0" indent="0">
              <a:buFont typeface="Arial" pitchFamily="34" charset="0"/>
              <a:buNone/>
            </a:pPr>
            <a:r>
              <a:rPr lang="en-US" dirty="0">
                <a:latin typeface="Times New Roman" pitchFamily="18" charset="0"/>
                <a:cs typeface="Times New Roman" pitchFamily="18" charset="0"/>
              </a:rPr>
              <a:t>= 0</a:t>
            </a:r>
          </a:p>
          <a:p>
            <a:pPr marL="0" indent="0">
              <a:buFont typeface="Arial" pitchFamily="34" charset="0"/>
              <a:buNone/>
            </a:pPr>
            <a:endParaRPr lang="en-US" dirty="0">
              <a:latin typeface="Times New Roman" pitchFamily="18" charset="0"/>
              <a:cs typeface="Times New Roman" pitchFamily="18" charset="0"/>
            </a:endParaRPr>
          </a:p>
          <a:p>
            <a:pPr marL="514350" indent="-514350">
              <a:buFont typeface="Arial" pitchFamily="34" charset="0"/>
              <a:buAutoNum type="alphaLcParenR"/>
            </a:pPr>
            <a:endParaRPr lang="en-US" dirty="0">
              <a:latin typeface="Times New Roman" pitchFamily="18" charset="0"/>
              <a:cs typeface="Times New Roman" pitchFamily="18" charset="0"/>
            </a:endParaRPr>
          </a:p>
          <a:p>
            <a:pPr marL="0" indent="0">
              <a:buFont typeface="Arial" pitchFamily="34" charset="0"/>
              <a:buNone/>
            </a:pPr>
            <a:endParaRPr lang="en-GB" dirty="0">
              <a:latin typeface="Times New Roman" pitchFamily="18" charset="0"/>
              <a:cs typeface="Times New Roman" pitchFamily="18" charset="0"/>
            </a:endParaRPr>
          </a:p>
        </p:txBody>
      </p:sp>
      <p:sp>
        <p:nvSpPr>
          <p:cNvPr id="7" name="Cloud Callout 6"/>
          <p:cNvSpPr/>
          <p:nvPr/>
        </p:nvSpPr>
        <p:spPr>
          <a:xfrm>
            <a:off x="7005919" y="2894034"/>
            <a:ext cx="4733364" cy="285117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Times New Roman" panose="02020603050405020304" pitchFamily="18" charset="0"/>
                <a:cs typeface="Times New Roman" panose="02020603050405020304" pitchFamily="18" charset="0"/>
              </a:rPr>
              <a:t>Sau </a:t>
            </a:r>
            <a:r>
              <a:rPr lang="en-US" sz="3200" dirty="0" err="1">
                <a:solidFill>
                  <a:srgbClr val="FFFF00"/>
                </a:solidFill>
                <a:latin typeface="Times New Roman" panose="02020603050405020304" pitchFamily="18" charset="0"/>
                <a:cs typeface="Times New Roman" panose="02020603050405020304" pitchFamily="18" charset="0"/>
              </a:rPr>
              <a:t>bài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học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này</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các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em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làm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được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gì</a:t>
            </a:r>
            <a:r>
              <a:rPr lang="en-US" sz="3200"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719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77" y="739590"/>
            <a:ext cx="11819965" cy="3281082"/>
          </a:xfrm>
          <a:prstGeom prst="rect">
            <a:avLst/>
          </a:prstGeom>
        </p:spPr>
      </p:pic>
      <p:sp>
        <p:nvSpPr>
          <p:cNvPr id="5" name="Title 1"/>
          <p:cNvSpPr txBox="1">
            <a:spLocks/>
          </p:cNvSpPr>
          <p:nvPr/>
        </p:nvSpPr>
        <p:spPr>
          <a:xfrm>
            <a:off x="2272553" y="4101354"/>
            <a:ext cx="822960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solidFill>
                  <a:srgbClr val="FF0000"/>
                </a:solidFill>
                <a:latin typeface="Times New Roman" pitchFamily="18" charset="0"/>
                <a:cs typeface="Times New Roman" pitchFamily="18" charset="0"/>
              </a:rPr>
              <a:t>Dặn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dò</a:t>
            </a:r>
            <a:endParaRPr lang="en-GB" b="1" dirty="0">
              <a:solidFill>
                <a:srgbClr val="FF0000"/>
              </a:solidFill>
              <a:latin typeface="Times New Roman" pitchFamily="18" charset="0"/>
              <a:cs typeface="Times New Roman" pitchFamily="18" charset="0"/>
            </a:endParaRPr>
          </a:p>
        </p:txBody>
      </p:sp>
      <p:sp>
        <p:nvSpPr>
          <p:cNvPr id="6" name="Content Placeholder 2"/>
          <p:cNvSpPr txBox="1">
            <a:spLocks/>
          </p:cNvSpPr>
          <p:nvPr/>
        </p:nvSpPr>
        <p:spPr>
          <a:xfrm>
            <a:off x="3536577" y="4861775"/>
            <a:ext cx="8229600"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latin typeface="Times New Roman" pitchFamily="18" charset="0"/>
                <a:cs typeface="Times New Roman" pitchFamily="18" charset="0"/>
              </a:rPr>
              <a:t>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1,2,3,4,5,6 SGK.</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5945991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82402305"/>
              </p:ext>
            </p:extLst>
          </p:nvPr>
        </p:nvGraphicFramePr>
        <p:xfrm>
          <a:off x="-1653988" y="1035426"/>
          <a:ext cx="15453360" cy="5204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664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5982"/>
      </p:ext>
    </p:extLst>
  </p:cSld>
  <p:clrMapOvr>
    <a:masterClrMapping/>
  </p:clrMapOvr>
  <p:transition spd="slow">
    <p:push dir="u"/>
    <p:sndAc>
      <p:stSnd>
        <p:snd r:embed="rId2" name="applaus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668" y="2069139"/>
            <a:ext cx="670300" cy="683979"/>
          </a:xfrm>
        </p:spPr>
      </p:pic>
      <p:sp>
        <p:nvSpPr>
          <p:cNvPr id="4" name="Title 3"/>
          <p:cNvSpPr>
            <a:spLocks noGrp="1"/>
          </p:cNvSpPr>
          <p:nvPr>
            <p:ph type="title"/>
          </p:nvPr>
        </p:nvSpPr>
        <p:spPr>
          <a:xfrm>
            <a:off x="1514173" y="1922574"/>
            <a:ext cx="8934608" cy="662782"/>
          </a:xfrm>
        </p:spPr>
        <p:txBody>
          <a:bodyPr>
            <a:normAutofit fontScale="90000"/>
          </a:bodyPr>
          <a:lstStyle/>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869415578"/>
              </p:ext>
            </p:extLst>
          </p:nvPr>
        </p:nvGraphicFramePr>
        <p:xfrm>
          <a:off x="2203088" y="2749984"/>
          <a:ext cx="2765710" cy="559727"/>
        </p:xfrm>
        <a:graphic>
          <a:graphicData uri="http://schemas.openxmlformats.org/presentationml/2006/ole">
            <mc:AlternateContent xmlns:mc="http://schemas.openxmlformats.org/markup-compatibility/2006">
              <mc:Choice xmlns:v="urn:schemas-microsoft-com:vml" Requires="v">
                <p:oleObj name="Equation" r:id="rId4" imgW="1066680" imgH="215640" progId="Equation.DSMT4">
                  <p:embed/>
                </p:oleObj>
              </mc:Choice>
              <mc:Fallback>
                <p:oleObj name="Equation" r:id="rId4" imgW="1066680" imgH="215640" progId="Equation.DSMT4">
                  <p:embed/>
                  <p:pic>
                    <p:nvPicPr>
                      <p:cNvPr id="0" name=""/>
                      <p:cNvPicPr/>
                      <p:nvPr/>
                    </p:nvPicPr>
                    <p:blipFill>
                      <a:blip r:embed="rId5"/>
                      <a:stretch>
                        <a:fillRect/>
                      </a:stretch>
                    </p:blipFill>
                    <p:spPr>
                      <a:xfrm>
                        <a:off x="2203088" y="2749984"/>
                        <a:ext cx="2765710" cy="55972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72521777"/>
              </p:ext>
            </p:extLst>
          </p:nvPr>
        </p:nvGraphicFramePr>
        <p:xfrm>
          <a:off x="7813339" y="2749984"/>
          <a:ext cx="2765710" cy="559727"/>
        </p:xfrm>
        <a:graphic>
          <a:graphicData uri="http://schemas.openxmlformats.org/presentationml/2006/ole">
            <mc:AlternateContent xmlns:mc="http://schemas.openxmlformats.org/markup-compatibility/2006">
              <mc:Choice xmlns:v="urn:schemas-microsoft-com:vml" Requires="v">
                <p:oleObj name="Equation" r:id="rId6" imgW="1066680" imgH="215640" progId="Equation.DSMT4">
                  <p:embed/>
                </p:oleObj>
              </mc:Choice>
              <mc:Fallback>
                <p:oleObj name="Equation" r:id="rId6" imgW="1066680" imgH="215640" progId="Equation.DSMT4">
                  <p:embed/>
                  <p:pic>
                    <p:nvPicPr>
                      <p:cNvPr id="0" name=""/>
                      <p:cNvPicPr/>
                      <p:nvPr/>
                    </p:nvPicPr>
                    <p:blipFill>
                      <a:blip r:embed="rId7"/>
                      <a:stretch>
                        <a:fillRect/>
                      </a:stretch>
                    </p:blipFill>
                    <p:spPr>
                      <a:xfrm>
                        <a:off x="7813339" y="2749984"/>
                        <a:ext cx="2765710" cy="559727"/>
                      </a:xfrm>
                      <a:prstGeom prst="rect">
                        <a:avLst/>
                      </a:prstGeom>
                    </p:spPr>
                  </p:pic>
                </p:oleObj>
              </mc:Fallback>
            </mc:AlternateContent>
          </a:graphicData>
        </a:graphic>
      </p:graphicFrame>
      <p:sp>
        <p:nvSpPr>
          <p:cNvPr id="9" name="Title 3"/>
          <p:cNvSpPr txBox="1">
            <a:spLocks/>
          </p:cNvSpPr>
          <p:nvPr/>
        </p:nvSpPr>
        <p:spPr>
          <a:xfrm>
            <a:off x="1514174" y="3545284"/>
            <a:ext cx="10330824" cy="164569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a:t>
            </a:r>
          </a:p>
        </p:txBody>
      </p:sp>
      <p:graphicFrame>
        <p:nvGraphicFramePr>
          <p:cNvPr id="10" name="Object 9"/>
          <p:cNvGraphicFramePr>
            <a:graphicFrameLocks noChangeAspect="1"/>
          </p:cNvGraphicFramePr>
          <p:nvPr>
            <p:extLst>
              <p:ext uri="{D42A27DB-BD31-4B8C-83A1-F6EECF244321}">
                <p14:modId xmlns:p14="http://schemas.microsoft.com/office/powerpoint/2010/main" val="3003817255"/>
              </p:ext>
            </p:extLst>
          </p:nvPr>
        </p:nvGraphicFramePr>
        <p:xfrm>
          <a:off x="2203088" y="5296608"/>
          <a:ext cx="3983038" cy="592137"/>
        </p:xfrm>
        <a:graphic>
          <a:graphicData uri="http://schemas.openxmlformats.org/presentationml/2006/ole">
            <mc:AlternateContent xmlns:mc="http://schemas.openxmlformats.org/markup-compatibility/2006">
              <mc:Choice xmlns:v="urn:schemas-microsoft-com:vml" Requires="v">
                <p:oleObj name="Equation" r:id="rId8" imgW="1536480" imgH="228600" progId="Equation.DSMT4">
                  <p:embed/>
                </p:oleObj>
              </mc:Choice>
              <mc:Fallback>
                <p:oleObj name="Equation" r:id="rId8" imgW="1536480" imgH="228600" progId="Equation.DSMT4">
                  <p:embed/>
                  <p:pic>
                    <p:nvPicPr>
                      <p:cNvPr id="0" name=""/>
                      <p:cNvPicPr/>
                      <p:nvPr/>
                    </p:nvPicPr>
                    <p:blipFill>
                      <a:blip r:embed="rId9"/>
                      <a:stretch>
                        <a:fillRect/>
                      </a:stretch>
                    </p:blipFill>
                    <p:spPr>
                      <a:xfrm>
                        <a:off x="2203088" y="5296608"/>
                        <a:ext cx="3983038" cy="5921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32094432"/>
              </p:ext>
            </p:extLst>
          </p:nvPr>
        </p:nvGraphicFramePr>
        <p:xfrm>
          <a:off x="7813339" y="5312812"/>
          <a:ext cx="2765710" cy="559727"/>
        </p:xfrm>
        <a:graphic>
          <a:graphicData uri="http://schemas.openxmlformats.org/presentationml/2006/ole">
            <mc:AlternateContent xmlns:mc="http://schemas.openxmlformats.org/markup-compatibility/2006">
              <mc:Choice xmlns:v="urn:schemas-microsoft-com:vml" Requires="v">
                <p:oleObj name="Equation" r:id="rId10" imgW="1066680" imgH="215640" progId="Equation.DSMT4">
                  <p:embed/>
                </p:oleObj>
              </mc:Choice>
              <mc:Fallback>
                <p:oleObj name="Equation" r:id="rId10" imgW="1066680" imgH="215640" progId="Equation.DSMT4">
                  <p:embed/>
                  <p:pic>
                    <p:nvPicPr>
                      <p:cNvPr id="0" name=""/>
                      <p:cNvPicPr/>
                      <p:nvPr/>
                    </p:nvPicPr>
                    <p:blipFill>
                      <a:blip r:embed="rId11"/>
                      <a:stretch>
                        <a:fillRect/>
                      </a:stretch>
                    </p:blipFill>
                    <p:spPr>
                      <a:xfrm>
                        <a:off x="7813339" y="5312812"/>
                        <a:ext cx="2765710" cy="559727"/>
                      </a:xfrm>
                      <a:prstGeom prst="rect">
                        <a:avLst/>
                      </a:prstGeom>
                    </p:spPr>
                  </p:pic>
                </p:oleObj>
              </mc:Fallback>
            </mc:AlternateContent>
          </a:graphicData>
        </a:graphic>
      </p:graphicFrame>
      <p:pic>
        <p:nvPicPr>
          <p:cNvPr id="12" name="Picture 11"/>
          <p:cNvPicPr>
            <a:picLocks noChangeAspect="1"/>
          </p:cNvPicPr>
          <p:nvPr/>
        </p:nvPicPr>
        <p:blipFill>
          <a:blip r:embed="rId12"/>
          <a:stretch>
            <a:fillRect/>
          </a:stretch>
        </p:blipFill>
        <p:spPr>
          <a:xfrm>
            <a:off x="133643" y="754256"/>
            <a:ext cx="10827434" cy="1097375"/>
          </a:xfrm>
          <a:prstGeom prst="rect">
            <a:avLst/>
          </a:prstGeom>
        </p:spPr>
      </p:pic>
    </p:spTree>
    <p:extLst>
      <p:ext uri="{BB962C8B-B14F-4D97-AF65-F5344CB8AC3E}">
        <p14:creationId xmlns:p14="http://schemas.microsoft.com/office/powerpoint/2010/main" val="20636977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012" y="1674124"/>
            <a:ext cx="1145345" cy="886900"/>
          </a:xfrm>
        </p:spPr>
        <p:txBody>
          <a:bodyPr>
            <a:normAutofit/>
          </a:bodyPr>
          <a:lstStyle/>
          <a:p>
            <a:r>
              <a:rPr lang="en-US" sz="3200" dirty="0" err="1">
                <a:latin typeface="Times New Roman" panose="02020603050405020304" pitchFamily="18" charset="0"/>
                <a:cs typeface="Times New Roman" panose="02020603050405020304" pitchFamily="18" charset="0"/>
              </a:rPr>
              <a:t>Giải</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44305" y="728250"/>
            <a:ext cx="10827434" cy="1097375"/>
          </a:xfrm>
          <a:prstGeom prst="rect">
            <a:avLst/>
          </a:prstGeom>
        </p:spPr>
      </p:pic>
      <p:sp>
        <p:nvSpPr>
          <p:cNvPr id="5" name="Title 3"/>
          <p:cNvSpPr txBox="1">
            <a:spLocks/>
          </p:cNvSpPr>
          <p:nvPr/>
        </p:nvSpPr>
        <p:spPr>
          <a:xfrm>
            <a:off x="1261111" y="2360322"/>
            <a:ext cx="8934608" cy="6627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p:txBody>
      </p:sp>
      <p:sp>
        <p:nvSpPr>
          <p:cNvPr id="28" name="Title 1"/>
          <p:cNvSpPr txBox="1">
            <a:spLocks/>
          </p:cNvSpPr>
          <p:nvPr/>
        </p:nvSpPr>
        <p:spPr>
          <a:xfrm>
            <a:off x="1933335" y="4200033"/>
            <a:ext cx="461257"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t>
            </a:r>
          </a:p>
        </p:txBody>
      </p:sp>
      <p:sp>
        <p:nvSpPr>
          <p:cNvPr id="29" name="Title 1"/>
          <p:cNvSpPr txBox="1">
            <a:spLocks/>
          </p:cNvSpPr>
          <p:nvPr/>
        </p:nvSpPr>
        <p:spPr>
          <a:xfrm>
            <a:off x="2285012" y="3852490"/>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12,3</a:t>
            </a:r>
          </a:p>
        </p:txBody>
      </p:sp>
      <p:sp>
        <p:nvSpPr>
          <p:cNvPr id="30" name="Title 1"/>
          <p:cNvSpPr txBox="1">
            <a:spLocks/>
          </p:cNvSpPr>
          <p:nvPr/>
        </p:nvSpPr>
        <p:spPr>
          <a:xfrm>
            <a:off x="2456312" y="4478532"/>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5,67</a:t>
            </a:r>
          </a:p>
        </p:txBody>
      </p:sp>
      <p:cxnSp>
        <p:nvCxnSpPr>
          <p:cNvPr id="32" name="Straight Connector 31"/>
          <p:cNvCxnSpPr/>
          <p:nvPr/>
        </p:nvCxnSpPr>
        <p:spPr>
          <a:xfrm>
            <a:off x="2163963" y="5354937"/>
            <a:ext cx="1341923" cy="0"/>
          </a:xfrm>
          <a:prstGeom prst="line">
            <a:avLst/>
          </a:prstGeom>
          <a:ln/>
        </p:spPr>
        <p:style>
          <a:lnRef idx="3">
            <a:schemeClr val="dk1"/>
          </a:lnRef>
          <a:fillRef idx="0">
            <a:schemeClr val="dk1"/>
          </a:fillRef>
          <a:effectRef idx="2">
            <a:schemeClr val="dk1"/>
          </a:effectRef>
          <a:fontRef idx="minor">
            <a:schemeClr val="tx1"/>
          </a:fontRef>
        </p:style>
      </p:cxnSp>
      <p:sp>
        <p:nvSpPr>
          <p:cNvPr id="33" name="Title 1"/>
          <p:cNvSpPr txBox="1">
            <a:spLocks/>
          </p:cNvSpPr>
          <p:nvPr/>
        </p:nvSpPr>
        <p:spPr>
          <a:xfrm>
            <a:off x="8292739" y="5494359"/>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t>
            </a:r>
          </a:p>
        </p:txBody>
      </p:sp>
      <p:sp>
        <p:nvSpPr>
          <p:cNvPr id="34" name="Title 1"/>
          <p:cNvSpPr txBox="1">
            <a:spLocks/>
          </p:cNvSpPr>
          <p:nvPr/>
        </p:nvSpPr>
        <p:spPr>
          <a:xfrm>
            <a:off x="4522828" y="3002775"/>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17,97</a:t>
            </a:r>
          </a:p>
        </p:txBody>
      </p:sp>
      <p:sp>
        <p:nvSpPr>
          <p:cNvPr id="35" name="Title 1"/>
          <p:cNvSpPr txBox="1">
            <a:spLocks/>
          </p:cNvSpPr>
          <p:nvPr/>
        </p:nvSpPr>
        <p:spPr>
          <a:xfrm>
            <a:off x="1933335" y="2934477"/>
            <a:ext cx="2705900" cy="987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12,3 + 5,67 =</a:t>
            </a:r>
          </a:p>
        </p:txBody>
      </p:sp>
      <p:sp>
        <p:nvSpPr>
          <p:cNvPr id="36" name="Title 1"/>
          <p:cNvSpPr txBox="1">
            <a:spLocks/>
          </p:cNvSpPr>
          <p:nvPr/>
        </p:nvSpPr>
        <p:spPr>
          <a:xfrm>
            <a:off x="7126135" y="3079219"/>
            <a:ext cx="2744918" cy="7559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12,3 - 5,67 =</a:t>
            </a:r>
          </a:p>
        </p:txBody>
      </p:sp>
      <p:sp>
        <p:nvSpPr>
          <p:cNvPr id="37" name="Title 1"/>
          <p:cNvSpPr txBox="1">
            <a:spLocks/>
          </p:cNvSpPr>
          <p:nvPr/>
        </p:nvSpPr>
        <p:spPr>
          <a:xfrm>
            <a:off x="2793106" y="5321584"/>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9</a:t>
            </a:r>
          </a:p>
        </p:txBody>
      </p:sp>
      <p:sp>
        <p:nvSpPr>
          <p:cNvPr id="38" name="Title 1"/>
          <p:cNvSpPr txBox="1">
            <a:spLocks/>
          </p:cNvSpPr>
          <p:nvPr/>
        </p:nvSpPr>
        <p:spPr>
          <a:xfrm>
            <a:off x="2652439" y="5321584"/>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t>
            </a:r>
          </a:p>
        </p:txBody>
      </p:sp>
      <p:sp>
        <p:nvSpPr>
          <p:cNvPr id="39" name="Title 1"/>
          <p:cNvSpPr txBox="1">
            <a:spLocks/>
          </p:cNvSpPr>
          <p:nvPr/>
        </p:nvSpPr>
        <p:spPr>
          <a:xfrm>
            <a:off x="2493955" y="5322205"/>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7</a:t>
            </a:r>
          </a:p>
        </p:txBody>
      </p:sp>
      <p:sp>
        <p:nvSpPr>
          <p:cNvPr id="40" name="Title 1"/>
          <p:cNvSpPr txBox="1">
            <a:spLocks/>
          </p:cNvSpPr>
          <p:nvPr/>
        </p:nvSpPr>
        <p:spPr>
          <a:xfrm>
            <a:off x="2309846" y="5321584"/>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1</a:t>
            </a:r>
          </a:p>
        </p:txBody>
      </p:sp>
      <p:sp>
        <p:nvSpPr>
          <p:cNvPr id="41" name="Title 1"/>
          <p:cNvSpPr txBox="1">
            <a:spLocks/>
          </p:cNvSpPr>
          <p:nvPr/>
        </p:nvSpPr>
        <p:spPr>
          <a:xfrm>
            <a:off x="7893815" y="3947482"/>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12,3</a:t>
            </a:r>
          </a:p>
        </p:txBody>
      </p:sp>
      <p:sp>
        <p:nvSpPr>
          <p:cNvPr id="42" name="Title 1"/>
          <p:cNvSpPr txBox="1">
            <a:spLocks/>
          </p:cNvSpPr>
          <p:nvPr/>
        </p:nvSpPr>
        <p:spPr>
          <a:xfrm>
            <a:off x="7535381" y="4190219"/>
            <a:ext cx="461257"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t>
            </a:r>
          </a:p>
        </p:txBody>
      </p:sp>
      <p:sp>
        <p:nvSpPr>
          <p:cNvPr id="43" name="Title 1"/>
          <p:cNvSpPr txBox="1">
            <a:spLocks/>
          </p:cNvSpPr>
          <p:nvPr/>
        </p:nvSpPr>
        <p:spPr>
          <a:xfrm>
            <a:off x="8063991" y="4624318"/>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5,67</a:t>
            </a:r>
          </a:p>
        </p:txBody>
      </p:sp>
      <p:cxnSp>
        <p:nvCxnSpPr>
          <p:cNvPr id="45" name="Straight Connector 44"/>
          <p:cNvCxnSpPr/>
          <p:nvPr/>
        </p:nvCxnSpPr>
        <p:spPr>
          <a:xfrm>
            <a:off x="7721665" y="5500723"/>
            <a:ext cx="1341923" cy="0"/>
          </a:xfrm>
          <a:prstGeom prst="line">
            <a:avLst/>
          </a:prstGeom>
          <a:ln/>
        </p:spPr>
        <p:style>
          <a:lnRef idx="3">
            <a:schemeClr val="dk1"/>
          </a:lnRef>
          <a:fillRef idx="0">
            <a:schemeClr val="dk1"/>
          </a:fillRef>
          <a:effectRef idx="2">
            <a:schemeClr val="dk1"/>
          </a:effectRef>
          <a:fontRef idx="minor">
            <a:schemeClr val="tx1"/>
          </a:fontRef>
        </p:style>
      </p:cxnSp>
      <p:sp>
        <p:nvSpPr>
          <p:cNvPr id="46" name="Title 1"/>
          <p:cNvSpPr txBox="1">
            <a:spLocks/>
          </p:cNvSpPr>
          <p:nvPr/>
        </p:nvSpPr>
        <p:spPr>
          <a:xfrm>
            <a:off x="8590011" y="5522101"/>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3</a:t>
            </a:r>
          </a:p>
        </p:txBody>
      </p:sp>
      <p:sp>
        <p:nvSpPr>
          <p:cNvPr id="47" name="Title 1"/>
          <p:cNvSpPr txBox="1">
            <a:spLocks/>
          </p:cNvSpPr>
          <p:nvPr/>
        </p:nvSpPr>
        <p:spPr>
          <a:xfrm>
            <a:off x="8395105" y="5515046"/>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6</a:t>
            </a:r>
          </a:p>
        </p:txBody>
      </p:sp>
      <p:sp>
        <p:nvSpPr>
          <p:cNvPr id="48" name="Title 1"/>
          <p:cNvSpPr txBox="1">
            <a:spLocks/>
          </p:cNvSpPr>
          <p:nvPr/>
        </p:nvSpPr>
        <p:spPr>
          <a:xfrm>
            <a:off x="8106195" y="5521438"/>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6</a:t>
            </a:r>
          </a:p>
        </p:txBody>
      </p:sp>
      <p:sp>
        <p:nvSpPr>
          <p:cNvPr id="49" name="Title 1"/>
          <p:cNvSpPr txBox="1">
            <a:spLocks/>
          </p:cNvSpPr>
          <p:nvPr/>
        </p:nvSpPr>
        <p:spPr>
          <a:xfrm>
            <a:off x="2980816" y="5323932"/>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7</a:t>
            </a:r>
          </a:p>
        </p:txBody>
      </p:sp>
      <p:sp>
        <p:nvSpPr>
          <p:cNvPr id="50" name="Title 1"/>
          <p:cNvSpPr txBox="1">
            <a:spLocks/>
          </p:cNvSpPr>
          <p:nvPr/>
        </p:nvSpPr>
        <p:spPr>
          <a:xfrm>
            <a:off x="9499701" y="3050924"/>
            <a:ext cx="1141516" cy="825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6,63</a:t>
            </a:r>
          </a:p>
        </p:txBody>
      </p:sp>
    </p:spTree>
    <p:extLst>
      <p:ext uri="{BB962C8B-B14F-4D97-AF65-F5344CB8AC3E}">
        <p14:creationId xmlns:p14="http://schemas.microsoft.com/office/powerpoint/2010/main" val="1707432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randombar(horizontal)">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2000"/>
                                        <p:tgtEl>
                                          <p:spTgt spid="47"/>
                                        </p:tgtEl>
                                      </p:cBhvr>
                                    </p:animEffect>
                                    <p:anim calcmode="lin" valueType="num">
                                      <p:cBhvr>
                                        <p:cTn id="46" dur="2000" fill="hold"/>
                                        <p:tgtEl>
                                          <p:spTgt spid="47"/>
                                        </p:tgtEl>
                                        <p:attrNameLst>
                                          <p:attrName>ppt_w</p:attrName>
                                        </p:attrNameLst>
                                      </p:cBhvr>
                                      <p:tavLst>
                                        <p:tav tm="0" fmla="#ppt_w*sin(2.5*pi*$)">
                                          <p:val>
                                            <p:fltVal val="0"/>
                                          </p:val>
                                        </p:tav>
                                        <p:tav tm="100000">
                                          <p:val>
                                            <p:fltVal val="1"/>
                                          </p:val>
                                        </p:tav>
                                      </p:tavLst>
                                    </p:anim>
                                    <p:anim calcmode="lin" valueType="num">
                                      <p:cBhvr>
                                        <p:cTn id="47" dur="2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ppt_w</p:attrName>
                                        </p:attrNameLst>
                                      </p:cBhvr>
                                      <p:tavLst>
                                        <p:tav tm="0">
                                          <p:val>
                                            <p:fltVal val="0"/>
                                          </p:val>
                                        </p:tav>
                                        <p:tav tm="100000">
                                          <p:val>
                                            <p:strVal val="#ppt_w"/>
                                          </p:val>
                                        </p:tav>
                                      </p:tavLst>
                                    </p:anim>
                                    <p:anim calcmode="lin" valueType="num">
                                      <p:cBhvr>
                                        <p:cTn id="53" dur="1000" fill="hold"/>
                                        <p:tgtEl>
                                          <p:spTgt spid="33"/>
                                        </p:tgtEl>
                                        <p:attrNameLst>
                                          <p:attrName>ppt_h</p:attrName>
                                        </p:attrNameLst>
                                      </p:cBhvr>
                                      <p:tavLst>
                                        <p:tav tm="0">
                                          <p:val>
                                            <p:fltVal val="0"/>
                                          </p:val>
                                        </p:tav>
                                        <p:tav tm="100000">
                                          <p:val>
                                            <p:strVal val="#ppt_h"/>
                                          </p:val>
                                        </p:tav>
                                      </p:tavLst>
                                    </p:anim>
                                    <p:anim calcmode="lin" valueType="num">
                                      <p:cBhvr>
                                        <p:cTn id="54" dur="1000" fill="hold"/>
                                        <p:tgtEl>
                                          <p:spTgt spid="33"/>
                                        </p:tgtEl>
                                        <p:attrNameLst>
                                          <p:attrName>style.rotation</p:attrName>
                                        </p:attrNameLst>
                                      </p:cBhvr>
                                      <p:tavLst>
                                        <p:tav tm="0">
                                          <p:val>
                                            <p:fltVal val="90"/>
                                          </p:val>
                                        </p:tav>
                                        <p:tav tm="100000">
                                          <p:val>
                                            <p:fltVal val="0"/>
                                          </p:val>
                                        </p:tav>
                                      </p:tavLst>
                                    </p:anim>
                                    <p:animEffect transition="in" filter="fade">
                                      <p:cBhvr>
                                        <p:cTn id="55" dur="10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80">
                                          <p:stCondLst>
                                            <p:cond delay="0"/>
                                          </p:stCondLst>
                                        </p:cTn>
                                        <p:tgtEl>
                                          <p:spTgt spid="48"/>
                                        </p:tgtEl>
                                      </p:cBhvr>
                                    </p:animEffect>
                                    <p:anim calcmode="lin" valueType="num">
                                      <p:cBhvr>
                                        <p:cTn id="61"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6" dur="26">
                                          <p:stCondLst>
                                            <p:cond delay="650"/>
                                          </p:stCondLst>
                                        </p:cTn>
                                        <p:tgtEl>
                                          <p:spTgt spid="48"/>
                                        </p:tgtEl>
                                      </p:cBhvr>
                                      <p:to x="100000" y="60000"/>
                                    </p:animScale>
                                    <p:animScale>
                                      <p:cBhvr>
                                        <p:cTn id="67" dur="166" decel="50000">
                                          <p:stCondLst>
                                            <p:cond delay="676"/>
                                          </p:stCondLst>
                                        </p:cTn>
                                        <p:tgtEl>
                                          <p:spTgt spid="48"/>
                                        </p:tgtEl>
                                      </p:cBhvr>
                                      <p:to x="100000" y="100000"/>
                                    </p:animScale>
                                    <p:animScale>
                                      <p:cBhvr>
                                        <p:cTn id="68" dur="26">
                                          <p:stCondLst>
                                            <p:cond delay="1312"/>
                                          </p:stCondLst>
                                        </p:cTn>
                                        <p:tgtEl>
                                          <p:spTgt spid="48"/>
                                        </p:tgtEl>
                                      </p:cBhvr>
                                      <p:to x="100000" y="80000"/>
                                    </p:animScale>
                                    <p:animScale>
                                      <p:cBhvr>
                                        <p:cTn id="69" dur="166" decel="50000">
                                          <p:stCondLst>
                                            <p:cond delay="1338"/>
                                          </p:stCondLst>
                                        </p:cTn>
                                        <p:tgtEl>
                                          <p:spTgt spid="48"/>
                                        </p:tgtEl>
                                      </p:cBhvr>
                                      <p:to x="100000" y="100000"/>
                                    </p:animScale>
                                    <p:animScale>
                                      <p:cBhvr>
                                        <p:cTn id="70" dur="26">
                                          <p:stCondLst>
                                            <p:cond delay="1642"/>
                                          </p:stCondLst>
                                        </p:cTn>
                                        <p:tgtEl>
                                          <p:spTgt spid="48"/>
                                        </p:tgtEl>
                                      </p:cBhvr>
                                      <p:to x="100000" y="90000"/>
                                    </p:animScale>
                                    <p:animScale>
                                      <p:cBhvr>
                                        <p:cTn id="71" dur="166" decel="50000">
                                          <p:stCondLst>
                                            <p:cond delay="1668"/>
                                          </p:stCondLst>
                                        </p:cTn>
                                        <p:tgtEl>
                                          <p:spTgt spid="48"/>
                                        </p:tgtEl>
                                      </p:cBhvr>
                                      <p:to x="100000" y="100000"/>
                                    </p:animScale>
                                    <p:animScale>
                                      <p:cBhvr>
                                        <p:cTn id="72" dur="26">
                                          <p:stCondLst>
                                            <p:cond delay="1808"/>
                                          </p:stCondLst>
                                        </p:cTn>
                                        <p:tgtEl>
                                          <p:spTgt spid="48"/>
                                        </p:tgtEl>
                                      </p:cBhvr>
                                      <p:to x="100000" y="95000"/>
                                    </p:animScale>
                                    <p:animScale>
                                      <p:cBhvr>
                                        <p:cTn id="73" dur="166" decel="50000">
                                          <p:stCondLst>
                                            <p:cond delay="1834"/>
                                          </p:stCondLst>
                                        </p:cTn>
                                        <p:tgtEl>
                                          <p:spTgt spid="48"/>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38" grpId="0"/>
      <p:bldP spid="39" grpId="0"/>
      <p:bldP spid="40" grpId="0"/>
      <p:bldP spid="46" grpId="0"/>
      <p:bldP spid="47"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9212" y="715335"/>
            <a:ext cx="10827434" cy="1097375"/>
          </a:xfrm>
          <a:prstGeom prst="rect">
            <a:avLst/>
          </a:prstGeom>
        </p:spPr>
      </p:pic>
      <p:sp>
        <p:nvSpPr>
          <p:cNvPr id="5" name="Title 3"/>
          <p:cNvSpPr txBox="1">
            <a:spLocks/>
          </p:cNvSpPr>
          <p:nvPr/>
        </p:nvSpPr>
        <p:spPr>
          <a:xfrm>
            <a:off x="972824" y="1992405"/>
            <a:ext cx="10330824" cy="16456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p:txBody>
      </p:sp>
      <p:sp>
        <p:nvSpPr>
          <p:cNvPr id="8" name="Title 1"/>
          <p:cNvSpPr txBox="1">
            <a:spLocks/>
          </p:cNvSpPr>
          <p:nvPr/>
        </p:nvSpPr>
        <p:spPr>
          <a:xfrm>
            <a:off x="5565564" y="1639360"/>
            <a:ext cx="1145345"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a:latin typeface="Times New Roman" panose="02020603050405020304" pitchFamily="18" charset="0"/>
                <a:cs typeface="Times New Roman" panose="02020603050405020304" pitchFamily="18" charset="0"/>
              </a:rPr>
              <a:t>Giải</a:t>
            </a:r>
            <a:endParaRPr lang="en-US" sz="32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582715" y="3762784"/>
            <a:ext cx="552317" cy="55816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a:t>
            </a:r>
          </a:p>
        </p:txBody>
      </p:sp>
      <p:sp>
        <p:nvSpPr>
          <p:cNvPr id="10" name="Title 1"/>
          <p:cNvSpPr txBox="1">
            <a:spLocks/>
          </p:cNvSpPr>
          <p:nvPr/>
        </p:nvSpPr>
        <p:spPr>
          <a:xfrm>
            <a:off x="497835" y="3544092"/>
            <a:ext cx="4410344"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(- 12,3) + (- 5,67) =</a:t>
            </a:r>
          </a:p>
        </p:txBody>
      </p:sp>
      <p:sp>
        <p:nvSpPr>
          <p:cNvPr id="11" name="Title 1"/>
          <p:cNvSpPr txBox="1">
            <a:spLocks/>
          </p:cNvSpPr>
          <p:nvPr/>
        </p:nvSpPr>
        <p:spPr>
          <a:xfrm>
            <a:off x="8694997" y="4373415"/>
            <a:ext cx="1172936" cy="861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12,3</a:t>
            </a:r>
          </a:p>
        </p:txBody>
      </p:sp>
      <p:sp>
        <p:nvSpPr>
          <p:cNvPr id="12" name="Title 1"/>
          <p:cNvSpPr txBox="1">
            <a:spLocks/>
          </p:cNvSpPr>
          <p:nvPr/>
        </p:nvSpPr>
        <p:spPr>
          <a:xfrm>
            <a:off x="8923596" y="4943755"/>
            <a:ext cx="1114596"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5,67</a:t>
            </a:r>
          </a:p>
        </p:txBody>
      </p:sp>
      <p:sp>
        <p:nvSpPr>
          <p:cNvPr id="13" name="Title 1"/>
          <p:cNvSpPr txBox="1">
            <a:spLocks/>
          </p:cNvSpPr>
          <p:nvPr/>
        </p:nvSpPr>
        <p:spPr>
          <a:xfrm>
            <a:off x="1372124" y="4705789"/>
            <a:ext cx="557643" cy="79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a:t>
            </a:r>
          </a:p>
        </p:txBody>
      </p:sp>
      <p:cxnSp>
        <p:nvCxnSpPr>
          <p:cNvPr id="14" name="Straight Connector 13"/>
          <p:cNvCxnSpPr/>
          <p:nvPr/>
        </p:nvCxnSpPr>
        <p:spPr>
          <a:xfrm>
            <a:off x="1616427" y="5744901"/>
            <a:ext cx="1341923" cy="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8591651" y="5772083"/>
            <a:ext cx="1341923" cy="0"/>
          </a:xfrm>
          <a:prstGeom prst="line">
            <a:avLst/>
          </a:prstGeom>
          <a:ln/>
        </p:spPr>
        <p:style>
          <a:lnRef idx="3">
            <a:schemeClr val="dk1"/>
          </a:lnRef>
          <a:fillRef idx="0">
            <a:schemeClr val="dk1"/>
          </a:fillRef>
          <a:effectRef idx="2">
            <a:schemeClr val="dk1"/>
          </a:effectRef>
          <a:fontRef idx="minor">
            <a:schemeClr val="tx1"/>
          </a:fontRef>
        </p:style>
      </p:cxnSp>
      <p:sp>
        <p:nvSpPr>
          <p:cNvPr id="16" name="Title 1"/>
          <p:cNvSpPr txBox="1">
            <a:spLocks/>
          </p:cNvSpPr>
          <p:nvPr/>
        </p:nvSpPr>
        <p:spPr>
          <a:xfrm>
            <a:off x="1734809" y="5687809"/>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17,97</a:t>
            </a:r>
          </a:p>
        </p:txBody>
      </p:sp>
      <p:sp>
        <p:nvSpPr>
          <p:cNvPr id="17" name="Title 1"/>
          <p:cNvSpPr txBox="1">
            <a:spLocks/>
          </p:cNvSpPr>
          <p:nvPr/>
        </p:nvSpPr>
        <p:spPr>
          <a:xfrm>
            <a:off x="4751964" y="3597057"/>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17,97</a:t>
            </a:r>
          </a:p>
        </p:txBody>
      </p:sp>
      <p:sp>
        <p:nvSpPr>
          <p:cNvPr id="18" name="Title 1"/>
          <p:cNvSpPr txBox="1">
            <a:spLocks/>
          </p:cNvSpPr>
          <p:nvPr/>
        </p:nvSpPr>
        <p:spPr>
          <a:xfrm>
            <a:off x="1776452" y="4373415"/>
            <a:ext cx="1172936" cy="861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12,3</a:t>
            </a:r>
          </a:p>
        </p:txBody>
      </p:sp>
      <p:sp>
        <p:nvSpPr>
          <p:cNvPr id="19" name="Title 1"/>
          <p:cNvSpPr txBox="1">
            <a:spLocks/>
          </p:cNvSpPr>
          <p:nvPr/>
        </p:nvSpPr>
        <p:spPr>
          <a:xfrm>
            <a:off x="1996154" y="4943756"/>
            <a:ext cx="1114596"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5,67</a:t>
            </a:r>
          </a:p>
        </p:txBody>
      </p:sp>
      <p:sp>
        <p:nvSpPr>
          <p:cNvPr id="20" name="Title 1"/>
          <p:cNvSpPr txBox="1">
            <a:spLocks/>
          </p:cNvSpPr>
          <p:nvPr/>
        </p:nvSpPr>
        <p:spPr>
          <a:xfrm>
            <a:off x="8923596" y="5715069"/>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6,63</a:t>
            </a:r>
          </a:p>
        </p:txBody>
      </p:sp>
      <p:sp>
        <p:nvSpPr>
          <p:cNvPr id="21" name="Title 1"/>
          <p:cNvSpPr txBox="1">
            <a:spLocks/>
          </p:cNvSpPr>
          <p:nvPr/>
        </p:nvSpPr>
        <p:spPr>
          <a:xfrm>
            <a:off x="8476645" y="4764060"/>
            <a:ext cx="557643" cy="79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a:t>
            </a:r>
          </a:p>
        </p:txBody>
      </p:sp>
      <p:sp>
        <p:nvSpPr>
          <p:cNvPr id="22" name="Title 1"/>
          <p:cNvSpPr txBox="1">
            <a:spLocks/>
          </p:cNvSpPr>
          <p:nvPr/>
        </p:nvSpPr>
        <p:spPr>
          <a:xfrm>
            <a:off x="7306515" y="3535128"/>
            <a:ext cx="3047717"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5,67 – 12,3 =</a:t>
            </a:r>
          </a:p>
        </p:txBody>
      </p:sp>
      <p:sp>
        <p:nvSpPr>
          <p:cNvPr id="23" name="Title 1"/>
          <p:cNvSpPr txBox="1">
            <a:spLocks/>
          </p:cNvSpPr>
          <p:nvPr/>
        </p:nvSpPr>
        <p:spPr>
          <a:xfrm>
            <a:off x="10087040" y="3753820"/>
            <a:ext cx="552317" cy="55816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a:t>
            </a:r>
          </a:p>
        </p:txBody>
      </p:sp>
      <p:sp>
        <p:nvSpPr>
          <p:cNvPr id="24" name="Title 1"/>
          <p:cNvSpPr txBox="1">
            <a:spLocks/>
          </p:cNvSpPr>
          <p:nvPr/>
        </p:nvSpPr>
        <p:spPr>
          <a:xfrm>
            <a:off x="10340014" y="3581469"/>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6,63</a:t>
            </a:r>
          </a:p>
        </p:txBody>
      </p:sp>
      <p:sp>
        <p:nvSpPr>
          <p:cNvPr id="26" name="Cloud 25"/>
          <p:cNvSpPr/>
          <p:nvPr/>
        </p:nvSpPr>
        <p:spPr>
          <a:xfrm>
            <a:off x="3337900" y="4147637"/>
            <a:ext cx="5125681" cy="26162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latin typeface="Times New Roman" panose="02020603050405020304" pitchFamily="18" charset="0"/>
                <a:cs typeface="Times New Roman" panose="02020603050405020304" pitchFamily="18" charset="0"/>
              </a:rPr>
              <a:t>Vậy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làm</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như</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thế</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nào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để</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thực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hiện</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phép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tính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cộng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và</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trừ</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các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số</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thập</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phân</a:t>
            </a:r>
            <a:r>
              <a:rPr lang="en-US" sz="2800" dirty="0">
                <a:solidFill>
                  <a:srgbClr val="FFFF00"/>
                </a:solidFill>
                <a:latin typeface="Times New Roman" panose="02020603050405020304" pitchFamily="18" charset="0"/>
                <a:cs typeface="Times New Roman" panose="02020603050405020304" pitchFamily="18" charset="0"/>
              </a:rPr>
              <a:t>?</a:t>
            </a:r>
            <a:endParaRPr lang="en-US" sz="2800" dirty="0">
              <a:solidFill>
                <a:srgbClr val="FFFF00"/>
              </a:solidFill>
            </a:endParaRPr>
          </a:p>
        </p:txBody>
      </p:sp>
    </p:spTree>
    <p:extLst>
      <p:ext uri="{BB962C8B-B14F-4D97-AF65-F5344CB8AC3E}">
        <p14:creationId xmlns:p14="http://schemas.microsoft.com/office/powerpoint/2010/main" val="70342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fltVal val="0"/>
                                          </p:val>
                                        </p:tav>
                                        <p:tav tm="100000">
                                          <p:val>
                                            <p:strVal val="#ppt_w"/>
                                          </p:val>
                                        </p:tav>
                                      </p:tavLst>
                                    </p:anim>
                                    <p:anim calcmode="lin" valueType="num">
                                      <p:cBhvr>
                                        <p:cTn id="47" dur="1000" fill="hold"/>
                                        <p:tgtEl>
                                          <p:spTgt spid="23"/>
                                        </p:tgtEl>
                                        <p:attrNameLst>
                                          <p:attrName>ppt_h</p:attrName>
                                        </p:attrNameLst>
                                      </p:cBhvr>
                                      <p:tavLst>
                                        <p:tav tm="0">
                                          <p:val>
                                            <p:fltVal val="0"/>
                                          </p:val>
                                        </p:tav>
                                        <p:tav tm="100000">
                                          <p:val>
                                            <p:strVal val="#ppt_h"/>
                                          </p:val>
                                        </p:tav>
                                      </p:tavLst>
                                    </p:anim>
                                    <p:anim calcmode="lin" valueType="num">
                                      <p:cBhvr>
                                        <p:cTn id="48" dur="1000" fill="hold"/>
                                        <p:tgtEl>
                                          <p:spTgt spid="23"/>
                                        </p:tgtEl>
                                        <p:attrNameLst>
                                          <p:attrName>style.rotation</p:attrName>
                                        </p:attrNameLst>
                                      </p:cBhvr>
                                      <p:tavLst>
                                        <p:tav tm="0">
                                          <p:val>
                                            <p:fltVal val="90"/>
                                          </p:val>
                                        </p:tav>
                                        <p:tav tm="100000">
                                          <p:val>
                                            <p:fltVal val="0"/>
                                          </p:val>
                                        </p:tav>
                                      </p:tavLst>
                                    </p:anim>
                                    <p:animEffect transition="in" filter="fade">
                                      <p:cBhvr>
                                        <p:cTn id="49" dur="1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par>
                                <p:cTn id="68" presetID="26"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80">
                                          <p:stCondLst>
                                            <p:cond delay="0"/>
                                          </p:stCondLst>
                                        </p:cTn>
                                        <p:tgtEl>
                                          <p:spTgt spid="21"/>
                                        </p:tgtEl>
                                      </p:cBhvr>
                                    </p:animEffect>
                                    <p:anim calcmode="lin" valueType="num">
                                      <p:cBhvr>
                                        <p:cTn id="7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6" dur="26">
                                          <p:stCondLst>
                                            <p:cond delay="650"/>
                                          </p:stCondLst>
                                        </p:cTn>
                                        <p:tgtEl>
                                          <p:spTgt spid="21"/>
                                        </p:tgtEl>
                                      </p:cBhvr>
                                      <p:to x="100000" y="60000"/>
                                    </p:animScale>
                                    <p:animScale>
                                      <p:cBhvr>
                                        <p:cTn id="77" dur="166" decel="50000">
                                          <p:stCondLst>
                                            <p:cond delay="676"/>
                                          </p:stCondLst>
                                        </p:cTn>
                                        <p:tgtEl>
                                          <p:spTgt spid="21"/>
                                        </p:tgtEl>
                                      </p:cBhvr>
                                      <p:to x="100000" y="100000"/>
                                    </p:animScale>
                                    <p:animScale>
                                      <p:cBhvr>
                                        <p:cTn id="78" dur="26">
                                          <p:stCondLst>
                                            <p:cond delay="1312"/>
                                          </p:stCondLst>
                                        </p:cTn>
                                        <p:tgtEl>
                                          <p:spTgt spid="21"/>
                                        </p:tgtEl>
                                      </p:cBhvr>
                                      <p:to x="100000" y="80000"/>
                                    </p:animScale>
                                    <p:animScale>
                                      <p:cBhvr>
                                        <p:cTn id="79" dur="166" decel="50000">
                                          <p:stCondLst>
                                            <p:cond delay="1338"/>
                                          </p:stCondLst>
                                        </p:cTn>
                                        <p:tgtEl>
                                          <p:spTgt spid="21"/>
                                        </p:tgtEl>
                                      </p:cBhvr>
                                      <p:to x="100000" y="100000"/>
                                    </p:animScale>
                                    <p:animScale>
                                      <p:cBhvr>
                                        <p:cTn id="80" dur="26">
                                          <p:stCondLst>
                                            <p:cond delay="1642"/>
                                          </p:stCondLst>
                                        </p:cTn>
                                        <p:tgtEl>
                                          <p:spTgt spid="21"/>
                                        </p:tgtEl>
                                      </p:cBhvr>
                                      <p:to x="100000" y="90000"/>
                                    </p:animScale>
                                    <p:animScale>
                                      <p:cBhvr>
                                        <p:cTn id="81" dur="166" decel="50000">
                                          <p:stCondLst>
                                            <p:cond delay="1668"/>
                                          </p:stCondLst>
                                        </p:cTn>
                                        <p:tgtEl>
                                          <p:spTgt spid="21"/>
                                        </p:tgtEl>
                                      </p:cBhvr>
                                      <p:to x="100000" y="100000"/>
                                    </p:animScale>
                                    <p:animScale>
                                      <p:cBhvr>
                                        <p:cTn id="82" dur="26">
                                          <p:stCondLst>
                                            <p:cond delay="1808"/>
                                          </p:stCondLst>
                                        </p:cTn>
                                        <p:tgtEl>
                                          <p:spTgt spid="21"/>
                                        </p:tgtEl>
                                      </p:cBhvr>
                                      <p:to x="100000" y="95000"/>
                                    </p:animScale>
                                    <p:animScale>
                                      <p:cBhvr>
                                        <p:cTn id="83" dur="166" decel="50000">
                                          <p:stCondLst>
                                            <p:cond delay="1834"/>
                                          </p:stCondLst>
                                        </p:cTn>
                                        <p:tgtEl>
                                          <p:spTgt spid="21"/>
                                        </p:tgtEl>
                                      </p:cBhvr>
                                      <p:to x="100000" y="100000"/>
                                    </p:animScale>
                                  </p:childTnLst>
                                </p:cTn>
                              </p:par>
                              <p:par>
                                <p:cTn id="84" presetID="26"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down)">
                                      <p:cBhvr>
                                        <p:cTn id="86" dur="580">
                                          <p:stCondLst>
                                            <p:cond delay="0"/>
                                          </p:stCondLst>
                                        </p:cTn>
                                        <p:tgtEl>
                                          <p:spTgt spid="12"/>
                                        </p:tgtEl>
                                      </p:cBhvr>
                                    </p:animEffect>
                                    <p:anim calcmode="lin" valueType="num">
                                      <p:cBhvr>
                                        <p:cTn id="8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2" dur="26">
                                          <p:stCondLst>
                                            <p:cond delay="650"/>
                                          </p:stCondLst>
                                        </p:cTn>
                                        <p:tgtEl>
                                          <p:spTgt spid="12"/>
                                        </p:tgtEl>
                                      </p:cBhvr>
                                      <p:to x="100000" y="60000"/>
                                    </p:animScale>
                                    <p:animScale>
                                      <p:cBhvr>
                                        <p:cTn id="93" dur="166" decel="50000">
                                          <p:stCondLst>
                                            <p:cond delay="676"/>
                                          </p:stCondLst>
                                        </p:cTn>
                                        <p:tgtEl>
                                          <p:spTgt spid="12"/>
                                        </p:tgtEl>
                                      </p:cBhvr>
                                      <p:to x="100000" y="100000"/>
                                    </p:animScale>
                                    <p:animScale>
                                      <p:cBhvr>
                                        <p:cTn id="94" dur="26">
                                          <p:stCondLst>
                                            <p:cond delay="1312"/>
                                          </p:stCondLst>
                                        </p:cTn>
                                        <p:tgtEl>
                                          <p:spTgt spid="12"/>
                                        </p:tgtEl>
                                      </p:cBhvr>
                                      <p:to x="100000" y="80000"/>
                                    </p:animScale>
                                    <p:animScale>
                                      <p:cBhvr>
                                        <p:cTn id="95" dur="166" decel="50000">
                                          <p:stCondLst>
                                            <p:cond delay="1338"/>
                                          </p:stCondLst>
                                        </p:cTn>
                                        <p:tgtEl>
                                          <p:spTgt spid="12"/>
                                        </p:tgtEl>
                                      </p:cBhvr>
                                      <p:to x="100000" y="100000"/>
                                    </p:animScale>
                                    <p:animScale>
                                      <p:cBhvr>
                                        <p:cTn id="96" dur="26">
                                          <p:stCondLst>
                                            <p:cond delay="1642"/>
                                          </p:stCondLst>
                                        </p:cTn>
                                        <p:tgtEl>
                                          <p:spTgt spid="12"/>
                                        </p:tgtEl>
                                      </p:cBhvr>
                                      <p:to x="100000" y="90000"/>
                                    </p:animScale>
                                    <p:animScale>
                                      <p:cBhvr>
                                        <p:cTn id="97" dur="166" decel="50000">
                                          <p:stCondLst>
                                            <p:cond delay="1668"/>
                                          </p:stCondLst>
                                        </p:cTn>
                                        <p:tgtEl>
                                          <p:spTgt spid="12"/>
                                        </p:tgtEl>
                                      </p:cBhvr>
                                      <p:to x="100000" y="100000"/>
                                    </p:animScale>
                                    <p:animScale>
                                      <p:cBhvr>
                                        <p:cTn id="98" dur="26">
                                          <p:stCondLst>
                                            <p:cond delay="1808"/>
                                          </p:stCondLst>
                                        </p:cTn>
                                        <p:tgtEl>
                                          <p:spTgt spid="12"/>
                                        </p:tgtEl>
                                      </p:cBhvr>
                                      <p:to x="100000" y="95000"/>
                                    </p:animScale>
                                    <p:animScale>
                                      <p:cBhvr>
                                        <p:cTn id="99" dur="166" decel="50000">
                                          <p:stCondLst>
                                            <p:cond delay="1834"/>
                                          </p:stCondLst>
                                        </p:cTn>
                                        <p:tgtEl>
                                          <p:spTgt spid="12"/>
                                        </p:tgtEl>
                                      </p:cBhvr>
                                      <p:to x="100000" y="100000"/>
                                    </p:animScale>
                                  </p:childTnLst>
                                </p:cTn>
                              </p:par>
                              <p:par>
                                <p:cTn id="100" presetID="26" presetClass="entr" presetSubtype="0" fill="hold"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80">
                                          <p:stCondLst>
                                            <p:cond delay="0"/>
                                          </p:stCondLst>
                                        </p:cTn>
                                        <p:tgtEl>
                                          <p:spTgt spid="15"/>
                                        </p:tgtEl>
                                      </p:cBhvr>
                                    </p:animEffect>
                                    <p:anim calcmode="lin" valueType="num">
                                      <p:cBhvr>
                                        <p:cTn id="10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8" dur="26">
                                          <p:stCondLst>
                                            <p:cond delay="650"/>
                                          </p:stCondLst>
                                        </p:cTn>
                                        <p:tgtEl>
                                          <p:spTgt spid="15"/>
                                        </p:tgtEl>
                                      </p:cBhvr>
                                      <p:to x="100000" y="60000"/>
                                    </p:animScale>
                                    <p:animScale>
                                      <p:cBhvr>
                                        <p:cTn id="109" dur="166" decel="50000">
                                          <p:stCondLst>
                                            <p:cond delay="676"/>
                                          </p:stCondLst>
                                        </p:cTn>
                                        <p:tgtEl>
                                          <p:spTgt spid="15"/>
                                        </p:tgtEl>
                                      </p:cBhvr>
                                      <p:to x="100000" y="100000"/>
                                    </p:animScale>
                                    <p:animScale>
                                      <p:cBhvr>
                                        <p:cTn id="110" dur="26">
                                          <p:stCondLst>
                                            <p:cond delay="1312"/>
                                          </p:stCondLst>
                                        </p:cTn>
                                        <p:tgtEl>
                                          <p:spTgt spid="15"/>
                                        </p:tgtEl>
                                      </p:cBhvr>
                                      <p:to x="100000" y="80000"/>
                                    </p:animScale>
                                    <p:animScale>
                                      <p:cBhvr>
                                        <p:cTn id="111" dur="166" decel="50000">
                                          <p:stCondLst>
                                            <p:cond delay="1338"/>
                                          </p:stCondLst>
                                        </p:cTn>
                                        <p:tgtEl>
                                          <p:spTgt spid="15"/>
                                        </p:tgtEl>
                                      </p:cBhvr>
                                      <p:to x="100000" y="100000"/>
                                    </p:animScale>
                                    <p:animScale>
                                      <p:cBhvr>
                                        <p:cTn id="112" dur="26">
                                          <p:stCondLst>
                                            <p:cond delay="1642"/>
                                          </p:stCondLst>
                                        </p:cTn>
                                        <p:tgtEl>
                                          <p:spTgt spid="15"/>
                                        </p:tgtEl>
                                      </p:cBhvr>
                                      <p:to x="100000" y="90000"/>
                                    </p:animScale>
                                    <p:animScale>
                                      <p:cBhvr>
                                        <p:cTn id="113" dur="166" decel="50000">
                                          <p:stCondLst>
                                            <p:cond delay="1668"/>
                                          </p:stCondLst>
                                        </p:cTn>
                                        <p:tgtEl>
                                          <p:spTgt spid="15"/>
                                        </p:tgtEl>
                                      </p:cBhvr>
                                      <p:to x="100000" y="100000"/>
                                    </p:animScale>
                                    <p:animScale>
                                      <p:cBhvr>
                                        <p:cTn id="114" dur="26">
                                          <p:stCondLst>
                                            <p:cond delay="1808"/>
                                          </p:stCondLst>
                                        </p:cTn>
                                        <p:tgtEl>
                                          <p:spTgt spid="15"/>
                                        </p:tgtEl>
                                      </p:cBhvr>
                                      <p:to x="100000" y="95000"/>
                                    </p:animScale>
                                    <p:animScale>
                                      <p:cBhvr>
                                        <p:cTn id="115" dur="166" decel="50000">
                                          <p:stCondLst>
                                            <p:cond delay="1834"/>
                                          </p:stCondLst>
                                        </p:cTn>
                                        <p:tgtEl>
                                          <p:spTgt spid="15"/>
                                        </p:tgtEl>
                                      </p:cBhvr>
                                      <p:to x="100000" y="100000"/>
                                    </p:animScale>
                                  </p:childTnLst>
                                </p:cTn>
                              </p:par>
                              <p:par>
                                <p:cTn id="116" presetID="26" presetClass="entr" presetSubtype="0" fill="hold" grpId="0" nodeType="with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down)">
                                      <p:cBhvr>
                                        <p:cTn id="118" dur="580">
                                          <p:stCondLst>
                                            <p:cond delay="0"/>
                                          </p:stCondLst>
                                        </p:cTn>
                                        <p:tgtEl>
                                          <p:spTgt spid="20"/>
                                        </p:tgtEl>
                                      </p:cBhvr>
                                    </p:animEffect>
                                    <p:anim calcmode="lin" valueType="num">
                                      <p:cBhvr>
                                        <p:cTn id="11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24" dur="26">
                                          <p:stCondLst>
                                            <p:cond delay="650"/>
                                          </p:stCondLst>
                                        </p:cTn>
                                        <p:tgtEl>
                                          <p:spTgt spid="20"/>
                                        </p:tgtEl>
                                      </p:cBhvr>
                                      <p:to x="100000" y="60000"/>
                                    </p:animScale>
                                    <p:animScale>
                                      <p:cBhvr>
                                        <p:cTn id="125" dur="166" decel="50000">
                                          <p:stCondLst>
                                            <p:cond delay="676"/>
                                          </p:stCondLst>
                                        </p:cTn>
                                        <p:tgtEl>
                                          <p:spTgt spid="20"/>
                                        </p:tgtEl>
                                      </p:cBhvr>
                                      <p:to x="100000" y="100000"/>
                                    </p:animScale>
                                    <p:animScale>
                                      <p:cBhvr>
                                        <p:cTn id="126" dur="26">
                                          <p:stCondLst>
                                            <p:cond delay="1312"/>
                                          </p:stCondLst>
                                        </p:cTn>
                                        <p:tgtEl>
                                          <p:spTgt spid="20"/>
                                        </p:tgtEl>
                                      </p:cBhvr>
                                      <p:to x="100000" y="80000"/>
                                    </p:animScale>
                                    <p:animScale>
                                      <p:cBhvr>
                                        <p:cTn id="127" dur="166" decel="50000">
                                          <p:stCondLst>
                                            <p:cond delay="1338"/>
                                          </p:stCondLst>
                                        </p:cTn>
                                        <p:tgtEl>
                                          <p:spTgt spid="20"/>
                                        </p:tgtEl>
                                      </p:cBhvr>
                                      <p:to x="100000" y="100000"/>
                                    </p:animScale>
                                    <p:animScale>
                                      <p:cBhvr>
                                        <p:cTn id="128" dur="26">
                                          <p:stCondLst>
                                            <p:cond delay="1642"/>
                                          </p:stCondLst>
                                        </p:cTn>
                                        <p:tgtEl>
                                          <p:spTgt spid="20"/>
                                        </p:tgtEl>
                                      </p:cBhvr>
                                      <p:to x="100000" y="90000"/>
                                    </p:animScale>
                                    <p:animScale>
                                      <p:cBhvr>
                                        <p:cTn id="129" dur="166" decel="50000">
                                          <p:stCondLst>
                                            <p:cond delay="1668"/>
                                          </p:stCondLst>
                                        </p:cTn>
                                        <p:tgtEl>
                                          <p:spTgt spid="20"/>
                                        </p:tgtEl>
                                      </p:cBhvr>
                                      <p:to x="100000" y="100000"/>
                                    </p:animScale>
                                    <p:animScale>
                                      <p:cBhvr>
                                        <p:cTn id="130" dur="26">
                                          <p:stCondLst>
                                            <p:cond delay="1808"/>
                                          </p:stCondLst>
                                        </p:cTn>
                                        <p:tgtEl>
                                          <p:spTgt spid="20"/>
                                        </p:tgtEl>
                                      </p:cBhvr>
                                      <p:to x="100000" y="95000"/>
                                    </p:animScale>
                                    <p:animScale>
                                      <p:cBhvr>
                                        <p:cTn id="131" dur="166" decel="50000">
                                          <p:stCondLst>
                                            <p:cond delay="1834"/>
                                          </p:stCondLst>
                                        </p:cTn>
                                        <p:tgtEl>
                                          <p:spTgt spid="20"/>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fade">
                                      <p:cBhvr>
                                        <p:cTn id="136" dur="1000"/>
                                        <p:tgtEl>
                                          <p:spTgt spid="24"/>
                                        </p:tgtEl>
                                      </p:cBhvr>
                                    </p:animEffect>
                                    <p:anim calcmode="lin" valueType="num">
                                      <p:cBhvr>
                                        <p:cTn id="137" dur="1000" fill="hold"/>
                                        <p:tgtEl>
                                          <p:spTgt spid="24"/>
                                        </p:tgtEl>
                                        <p:attrNameLst>
                                          <p:attrName>ppt_x</p:attrName>
                                        </p:attrNameLst>
                                      </p:cBhvr>
                                      <p:tavLst>
                                        <p:tav tm="0">
                                          <p:val>
                                            <p:strVal val="#ppt_x"/>
                                          </p:val>
                                        </p:tav>
                                        <p:tav tm="100000">
                                          <p:val>
                                            <p:strVal val="#ppt_x"/>
                                          </p:val>
                                        </p:tav>
                                      </p:tavLst>
                                    </p:anim>
                                    <p:anim calcmode="lin" valueType="num">
                                      <p:cBhvr>
                                        <p:cTn id="1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26"/>
                                        </p:tgtEl>
                                        <p:attrNameLst>
                                          <p:attrName>style.visibility</p:attrName>
                                        </p:attrNameLst>
                                      </p:cBhvr>
                                      <p:to>
                                        <p:strVal val="visible"/>
                                      </p:to>
                                    </p:set>
                                    <p:anim calcmode="lin" valueType="num">
                                      <p:cBhvr>
                                        <p:cTn id="143" dur="500" fill="hold"/>
                                        <p:tgtEl>
                                          <p:spTgt spid="26"/>
                                        </p:tgtEl>
                                        <p:attrNameLst>
                                          <p:attrName>ppt_w</p:attrName>
                                        </p:attrNameLst>
                                      </p:cBhvr>
                                      <p:tavLst>
                                        <p:tav tm="0">
                                          <p:val>
                                            <p:fltVal val="0"/>
                                          </p:val>
                                        </p:tav>
                                        <p:tav tm="100000">
                                          <p:val>
                                            <p:strVal val="#ppt_w"/>
                                          </p:val>
                                        </p:tav>
                                      </p:tavLst>
                                    </p:anim>
                                    <p:anim calcmode="lin" valueType="num">
                                      <p:cBhvr>
                                        <p:cTn id="144" dur="500" fill="hold"/>
                                        <p:tgtEl>
                                          <p:spTgt spid="26"/>
                                        </p:tgtEl>
                                        <p:attrNameLst>
                                          <p:attrName>ppt_h</p:attrName>
                                        </p:attrNameLst>
                                      </p:cBhvr>
                                      <p:tavLst>
                                        <p:tav tm="0">
                                          <p:val>
                                            <p:fltVal val="0"/>
                                          </p:val>
                                        </p:tav>
                                        <p:tav tm="100000">
                                          <p:val>
                                            <p:strVal val="#ppt_h"/>
                                          </p:val>
                                        </p:tav>
                                      </p:tavLst>
                                    </p:anim>
                                    <p:animEffect transition="in" filter="fade">
                                      <p:cBhvr>
                                        <p:cTn id="1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6" grpId="0"/>
      <p:bldP spid="17" grpId="0"/>
      <p:bldP spid="18" grpId="0"/>
      <p:bldP spid="19" grpId="0"/>
      <p:bldP spid="20" grpId="0"/>
      <p:bldP spid="21" grpId="0"/>
      <p:bldP spid="23" grpId="0"/>
      <p:bldP spid="2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16" y="1907086"/>
            <a:ext cx="11168384" cy="1836961"/>
          </a:xfrm>
        </p:spPr>
        <p:txBody>
          <a:bodyPr>
            <a:noAutofit/>
          </a:bodyPr>
          <a:lstStyle/>
          <a:p>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phép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289269" y="728782"/>
            <a:ext cx="10833531" cy="10973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31" y="2402814"/>
            <a:ext cx="788894" cy="836363"/>
          </a:xfrm>
          <a:prstGeom prst="rect">
            <a:avLst/>
          </a:prstGeom>
        </p:spPr>
      </p:pic>
      <p:sp>
        <p:nvSpPr>
          <p:cNvPr id="8" name="Rectangle 7"/>
          <p:cNvSpPr/>
          <p:nvPr/>
        </p:nvSpPr>
        <p:spPr>
          <a:xfrm>
            <a:off x="968625" y="3824976"/>
            <a:ext cx="11007019" cy="1200329"/>
          </a:xfrm>
          <a:prstGeom prst="rect">
            <a:avLst/>
          </a:prstGeom>
        </p:spPr>
        <p:txBody>
          <a:bodyPr wrap="square">
            <a:spAutoFit/>
          </a:bodyPr>
          <a:lstStyle/>
          <a:p>
            <a:r>
              <a:rPr lang="en-US" sz="3600" dirty="0">
                <a:solidFill>
                  <a:srgbClr val="0000FF"/>
                </a:solidFill>
                <a:latin typeface="Times New Roman" panose="02020603050405020304" pitchFamily="18" charset="0"/>
                <a:cs typeface="Times New Roman" panose="02020603050405020304" pitchFamily="18" charset="0"/>
              </a:rPr>
              <a:t>- M</a:t>
            </a:r>
            <a:r>
              <a:rPr lang="vi-VN" sz="3600" dirty="0">
                <a:solidFill>
                  <a:srgbClr val="0000FF"/>
                </a:solidFill>
                <a:latin typeface="Times New Roman" panose="02020603050405020304" pitchFamily="18" charset="0"/>
                <a:cs typeface="Times New Roman" panose="02020603050405020304" pitchFamily="18" charset="0"/>
              </a:rPr>
              <a:t>uốn cộng hai số thập phân âm</a:t>
            </a:r>
            <a:r>
              <a:rPr lang="en-US" sz="3600" dirty="0">
                <a:solidFill>
                  <a:srgbClr val="0000FF"/>
                </a:solidFill>
                <a:latin typeface="Times New Roman" panose="02020603050405020304" pitchFamily="18" charset="0"/>
                <a:cs typeface="Times New Roman" panose="02020603050405020304" pitchFamily="18" charset="0"/>
              </a:rPr>
              <a:t>,</a:t>
            </a:r>
            <a:r>
              <a:rPr lang="vi-VN" sz="3600" dirty="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t</a:t>
            </a:r>
            <a:r>
              <a:rPr lang="vi-VN" sz="3600" dirty="0">
                <a:solidFill>
                  <a:srgbClr val="0000FF"/>
                </a:solidFill>
                <a:latin typeface="Times New Roman" panose="02020603050405020304" pitchFamily="18" charset="0"/>
                <a:cs typeface="Times New Roman" panose="02020603050405020304" pitchFamily="18" charset="0"/>
              </a:rPr>
              <a:t>a cộng hai số đ</a:t>
            </a:r>
            <a:r>
              <a:rPr lang="en-US" sz="3600" dirty="0" err="1">
                <a:solidFill>
                  <a:srgbClr val="0000FF"/>
                </a:solidFill>
                <a:latin typeface="Times New Roman" panose="02020603050405020304" pitchFamily="18" charset="0"/>
                <a:cs typeface="Times New Roman" panose="02020603050405020304" pitchFamily="18" charset="0"/>
              </a:rPr>
              <a:t>ối</a:t>
            </a:r>
            <a:r>
              <a:rPr lang="vi-VN" sz="3600" dirty="0">
                <a:solidFill>
                  <a:srgbClr val="0000FF"/>
                </a:solidFill>
                <a:latin typeface="Times New Roman" panose="02020603050405020304" pitchFamily="18" charset="0"/>
                <a:cs typeface="Times New Roman" panose="02020603050405020304" pitchFamily="18" charset="0"/>
              </a:rPr>
              <a:t> của chúng rồi </a:t>
            </a:r>
            <a:r>
              <a:rPr lang="en-US" sz="3600" dirty="0" err="1">
                <a:solidFill>
                  <a:srgbClr val="0000FF"/>
                </a:solidFill>
                <a:latin typeface="Times New Roman" panose="02020603050405020304" pitchFamily="18" charset="0"/>
                <a:cs typeface="Times New Roman" panose="02020603050405020304" pitchFamily="18" charset="0"/>
              </a:rPr>
              <a:t>thê</a:t>
            </a:r>
            <a:r>
              <a:rPr lang="vi-VN" sz="3600" dirty="0">
                <a:solidFill>
                  <a:srgbClr val="0000FF"/>
                </a:solidFill>
                <a:latin typeface="Times New Roman" panose="02020603050405020304" pitchFamily="18" charset="0"/>
                <a:cs typeface="Times New Roman" panose="02020603050405020304" pitchFamily="18" charset="0"/>
              </a:rPr>
              <a:t>m dấu trừ </a:t>
            </a:r>
            <a:r>
              <a:rPr lang="en-US" sz="3600" dirty="0" err="1">
                <a:solidFill>
                  <a:srgbClr val="0000FF"/>
                </a:solidFill>
                <a:latin typeface="Times New Roman" panose="02020603050405020304" pitchFamily="18" charset="0"/>
                <a:cs typeface="Times New Roman" panose="02020603050405020304" pitchFamily="18" charset="0"/>
              </a:rPr>
              <a:t>đằng</a:t>
            </a:r>
            <a:r>
              <a:rPr lang="en-US" sz="3600" dirty="0">
                <a:solidFill>
                  <a:srgbClr val="0000FF"/>
                </a:solidFill>
                <a:latin typeface="Times New Roman" panose="02020603050405020304" pitchFamily="18" charset="0"/>
                <a:cs typeface="Times New Roman" panose="02020603050405020304" pitchFamily="18" charset="0"/>
              </a:rPr>
              <a:t> </a:t>
            </a:r>
            <a:r>
              <a:rPr lang="vi-VN" sz="3600" dirty="0">
                <a:solidFill>
                  <a:srgbClr val="0000FF"/>
                </a:solidFill>
                <a:latin typeface="Times New Roman" panose="02020603050405020304" pitchFamily="18" charset="0"/>
                <a:cs typeface="Times New Roman" panose="02020603050405020304" pitchFamily="18" charset="0"/>
              </a:rPr>
              <a:t>trước kết quả</a:t>
            </a:r>
            <a:r>
              <a:rPr lang="en-US" sz="3600" dirty="0">
                <a:solidFill>
                  <a:srgbClr val="0000FF"/>
                </a:solidFill>
                <a:latin typeface="Times New Roman" panose="02020603050405020304" pitchFamily="18" charset="0"/>
                <a:cs typeface="Times New Roman" panose="02020603050405020304" pitchFamily="18" charset="0"/>
              </a:rPr>
              <a:t>.</a:t>
            </a:r>
          </a:p>
        </p:txBody>
      </p:sp>
      <p:sp>
        <p:nvSpPr>
          <p:cNvPr id="12" name="Title 1"/>
          <p:cNvSpPr txBox="1">
            <a:spLocks/>
          </p:cNvSpPr>
          <p:nvPr/>
        </p:nvSpPr>
        <p:spPr>
          <a:xfrm>
            <a:off x="1763204" y="5233835"/>
            <a:ext cx="8120384"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Times New Roman" panose="02020603050405020304" pitchFamily="18" charset="0"/>
                <a:cs typeface="Times New Roman" panose="02020603050405020304" pitchFamily="18" charset="0"/>
              </a:rPr>
              <a:t>(- 6,14) + (- 25,2) = - 31,34</a:t>
            </a:r>
          </a:p>
        </p:txBody>
      </p:sp>
    </p:spTree>
    <p:extLst>
      <p:ext uri="{BB962C8B-B14F-4D97-AF65-F5344CB8AC3E}">
        <p14:creationId xmlns:p14="http://schemas.microsoft.com/office/powerpoint/2010/main" val="1017120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90266"/>
            <a:ext cx="9153468" cy="584775"/>
          </a:xfrm>
          <a:prstGeom prst="rect">
            <a:avLst/>
          </a:prstGeom>
        </p:spPr>
        <p:txBody>
          <a:bodyPr wrap="none">
            <a:spAutoFit/>
          </a:bodyPr>
          <a:lstStyle/>
          <a:p>
            <a:r>
              <a:rPr lang="en-US" sz="3200" dirty="0">
                <a:solidFill>
                  <a:srgbClr val="0000FF"/>
                </a:solidFill>
                <a:latin typeface="Times New Roman" panose="02020603050405020304" pitchFamily="18" charset="0"/>
                <a:cs typeface="Times New Roman" panose="02020603050405020304" pitchFamily="18" charset="0"/>
              </a:rPr>
              <a:t>- M</a:t>
            </a:r>
            <a:r>
              <a:rPr lang="vi-VN" sz="3200" dirty="0">
                <a:solidFill>
                  <a:srgbClr val="0000FF"/>
                </a:solidFill>
                <a:latin typeface="Times New Roman" panose="02020603050405020304" pitchFamily="18" charset="0"/>
                <a:cs typeface="Times New Roman" panose="02020603050405020304" pitchFamily="18" charset="0"/>
              </a:rPr>
              <a:t>uốn cộng hai số thập phân trái dấu</a:t>
            </a:r>
            <a:r>
              <a:rPr lang="en-US" sz="3200" dirty="0">
                <a:solidFill>
                  <a:srgbClr val="0000FF"/>
                </a:solidFill>
                <a:latin typeface="Times New Roman" panose="02020603050405020304" pitchFamily="18" charset="0"/>
                <a:cs typeface="Times New Roman" panose="02020603050405020304" pitchFamily="18" charset="0"/>
              </a:rPr>
              <a:t>,</a:t>
            </a:r>
            <a:r>
              <a:rPr lang="vi-VN" sz="3200" dirty="0">
                <a:solidFill>
                  <a:srgbClr val="0000FF"/>
                </a:solidFill>
                <a:latin typeface="Times New Roman" panose="02020603050405020304" pitchFamily="18" charset="0"/>
                <a:cs typeface="Times New Roman" panose="02020603050405020304" pitchFamily="18" charset="0"/>
              </a:rPr>
              <a:t> ta làm như sau</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5" name="Content Placeholder 4"/>
          <p:cNvSpPr>
            <a:spLocks noGrp="1"/>
          </p:cNvSpPr>
          <p:nvPr>
            <p:ph idx="1"/>
          </p:nvPr>
        </p:nvSpPr>
        <p:spPr>
          <a:xfrm>
            <a:off x="0" y="2294695"/>
            <a:ext cx="11551024" cy="978729"/>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0000FF"/>
                </a:solidFill>
                <a:latin typeface="Times New Roman" panose="02020603050405020304" pitchFamily="18" charset="0"/>
                <a:cs typeface="Times New Roman" panose="02020603050405020304" pitchFamily="18" charset="0"/>
              </a:rPr>
              <a:t>N</a:t>
            </a:r>
            <a:r>
              <a:rPr lang="vi-VN" sz="3200" dirty="0">
                <a:solidFill>
                  <a:srgbClr val="0000FF"/>
                </a:solidFill>
                <a:latin typeface="Times New Roman" panose="02020603050405020304" pitchFamily="18" charset="0"/>
                <a:cs typeface="Times New Roman" panose="02020603050405020304" pitchFamily="18" charset="0"/>
              </a:rPr>
              <a:t>ếu số dương lớn hay bằng số đối của số âm thì ta lấy số dương trừ đi số đối của số âm</a:t>
            </a:r>
            <a:r>
              <a:rPr lang="en-US" sz="3200" dirty="0">
                <a:solidFill>
                  <a:srgbClr val="0000FF"/>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stretch>
            <a:fillRect/>
          </a:stretch>
        </p:blipFill>
        <p:spPr>
          <a:xfrm>
            <a:off x="353457" y="728250"/>
            <a:ext cx="10839627" cy="1097375"/>
          </a:xfrm>
          <a:prstGeom prst="rect">
            <a:avLst/>
          </a:prstGeom>
        </p:spPr>
      </p:pic>
      <p:sp>
        <p:nvSpPr>
          <p:cNvPr id="9" name="Content Placeholder 4"/>
          <p:cNvSpPr txBox="1">
            <a:spLocks/>
          </p:cNvSpPr>
          <p:nvPr/>
        </p:nvSpPr>
        <p:spPr>
          <a:xfrm>
            <a:off x="0" y="3758851"/>
            <a:ext cx="12192000" cy="97872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dirty="0">
                <a:solidFill>
                  <a:srgbClr val="0000FF"/>
                </a:solidFill>
                <a:latin typeface="Times New Roman" panose="02020603050405020304" pitchFamily="18" charset="0"/>
                <a:cs typeface="Times New Roman" panose="02020603050405020304" pitchFamily="18" charset="0"/>
              </a:rPr>
              <a:t>N</a:t>
            </a:r>
            <a:r>
              <a:rPr lang="vi-VN" sz="3200" dirty="0">
                <a:solidFill>
                  <a:srgbClr val="0000FF"/>
                </a:solidFill>
                <a:latin typeface="Times New Roman" panose="02020603050405020304" pitchFamily="18" charset="0"/>
                <a:cs typeface="Times New Roman" panose="02020603050405020304" pitchFamily="18" charset="0"/>
              </a:rPr>
              <a:t>ếu số dương </a:t>
            </a:r>
            <a:r>
              <a:rPr lang="en-US" sz="3200" dirty="0" err="1">
                <a:solidFill>
                  <a:srgbClr val="0000FF"/>
                </a:solidFill>
                <a:latin typeface="Times New Roman" panose="02020603050405020304" pitchFamily="18" charset="0"/>
                <a:cs typeface="Times New Roman" panose="02020603050405020304" pitchFamily="18" charset="0"/>
              </a:rPr>
              <a:t>nhỏ</a:t>
            </a:r>
            <a:r>
              <a:rPr lang="vi-VN" sz="3200" dirty="0">
                <a:solidFill>
                  <a:srgbClr val="0000FF"/>
                </a:solidFill>
                <a:latin typeface="Times New Roman" panose="02020603050405020304" pitchFamily="18" charset="0"/>
                <a:cs typeface="Times New Roman" panose="02020603050405020304" pitchFamily="18" charset="0"/>
              </a:rPr>
              <a:t> h</a:t>
            </a:r>
            <a:r>
              <a:rPr lang="en-US" sz="3200" dirty="0" err="1">
                <a:solidFill>
                  <a:srgbClr val="0000FF"/>
                </a:solidFill>
                <a:latin typeface="Times New Roman" panose="02020603050405020304" pitchFamily="18" charset="0"/>
                <a:cs typeface="Times New Roman" panose="02020603050405020304" pitchFamily="18" charset="0"/>
              </a:rPr>
              <a:t>ơn</a:t>
            </a:r>
            <a:r>
              <a:rPr lang="vi-VN" sz="3200" dirty="0">
                <a:solidFill>
                  <a:srgbClr val="0000FF"/>
                </a:solidFill>
                <a:latin typeface="Times New Roman" panose="02020603050405020304" pitchFamily="18" charset="0"/>
                <a:cs typeface="Times New Roman" panose="02020603050405020304" pitchFamily="18" charset="0"/>
              </a:rPr>
              <a:t> số đối của số âm thì ta lấy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vi-VN" sz="3200" dirty="0">
                <a:solidFill>
                  <a:srgbClr val="0000FF"/>
                </a:solidFill>
                <a:latin typeface="Times New Roman" panose="02020603050405020304" pitchFamily="18" charset="0"/>
                <a:cs typeface="Times New Roman" panose="02020603050405020304" pitchFamily="18" charset="0"/>
              </a:rPr>
              <a:t>số </a:t>
            </a:r>
            <a:r>
              <a:rPr lang="en-US" sz="3200" dirty="0" err="1">
                <a:solidFill>
                  <a:srgbClr val="0000FF"/>
                </a:solidFill>
                <a:latin typeface="Times New Roman" panose="02020603050405020304" pitchFamily="18" charset="0"/>
                <a:cs typeface="Times New Roman" panose="02020603050405020304" pitchFamily="18" charset="0"/>
              </a:rPr>
              <a:t>âm</a:t>
            </a:r>
            <a:r>
              <a:rPr lang="vi-VN" sz="3200" dirty="0">
                <a:solidFill>
                  <a:srgbClr val="0000FF"/>
                </a:solidFill>
                <a:latin typeface="Times New Roman" panose="02020603050405020304" pitchFamily="18" charset="0"/>
                <a:cs typeface="Times New Roman" panose="02020603050405020304" pitchFamily="18" charset="0"/>
              </a:rPr>
              <a:t> trừ đi số </a:t>
            </a:r>
            <a:r>
              <a:rPr lang="en-US" sz="3200" dirty="0" err="1">
                <a:solidFill>
                  <a:srgbClr val="0000FF"/>
                </a:solidFill>
                <a:latin typeface="Times New Roman" panose="02020603050405020304" pitchFamily="18" charset="0"/>
                <a:cs typeface="Times New Roman" panose="02020603050405020304" pitchFamily="18" charset="0"/>
              </a:rPr>
              <a:t>dương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rồi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thêm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dấu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trừ</a:t>
            </a:r>
            <a:r>
              <a:rPr lang="en-US" sz="3200" dirty="0">
                <a:solidFill>
                  <a:srgbClr val="0000FF"/>
                </a:solidFill>
                <a:latin typeface="Times New Roman" panose="02020603050405020304" pitchFamily="18" charset="0"/>
                <a:cs typeface="Times New Roman" panose="02020603050405020304" pitchFamily="18" charset="0"/>
              </a:rPr>
              <a:t> ( - ) trước </a:t>
            </a:r>
            <a:r>
              <a:rPr lang="en-US" sz="3200" dirty="0" err="1">
                <a:solidFill>
                  <a:srgbClr val="0000FF"/>
                </a:solidFill>
                <a:latin typeface="Times New Roman" panose="02020603050405020304" pitchFamily="18" charset="0"/>
                <a:cs typeface="Times New Roman" panose="02020603050405020304" pitchFamily="18" charset="0"/>
              </a:rPr>
              <a:t>kết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quả</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2242" y="5194211"/>
            <a:ext cx="12194242" cy="1077218"/>
          </a:xfrm>
          <a:prstGeom prst="rect">
            <a:avLst/>
          </a:prstGeom>
        </p:spPr>
        <p:txBody>
          <a:bodyPr wrap="square">
            <a:spAutoFit/>
          </a:bodyPr>
          <a:lstStyle/>
          <a:p>
            <a:r>
              <a:rPr lang="en-US" sz="3200" dirty="0">
                <a:solidFill>
                  <a:srgbClr val="0000FF"/>
                </a:solidFill>
                <a:latin typeface="Times New Roman" panose="02020603050405020304" pitchFamily="18" charset="0"/>
                <a:cs typeface="Times New Roman" panose="02020603050405020304" pitchFamily="18" charset="0"/>
              </a:rPr>
              <a:t>- M</a:t>
            </a:r>
            <a:r>
              <a:rPr lang="vi-VN" sz="3200" dirty="0">
                <a:solidFill>
                  <a:srgbClr val="0000FF"/>
                </a:solidFill>
                <a:latin typeface="Times New Roman" panose="02020603050405020304" pitchFamily="18" charset="0"/>
                <a:cs typeface="Times New Roman" panose="02020603050405020304" pitchFamily="18" charset="0"/>
              </a:rPr>
              <a:t>uốn </a:t>
            </a:r>
            <a:r>
              <a:rPr lang="en-US" sz="3200" dirty="0" err="1">
                <a:solidFill>
                  <a:srgbClr val="0000FF"/>
                </a:solidFill>
                <a:latin typeface="Times New Roman" panose="02020603050405020304" pitchFamily="18" charset="0"/>
                <a:cs typeface="Times New Roman" panose="02020603050405020304" pitchFamily="18" charset="0"/>
              </a:rPr>
              <a:t>trừ</a:t>
            </a:r>
            <a:r>
              <a:rPr lang="vi-VN" sz="3200" dirty="0">
                <a:solidFill>
                  <a:srgbClr val="0000FF"/>
                </a:solidFill>
                <a:latin typeface="Times New Roman" panose="02020603050405020304" pitchFamily="18" charset="0"/>
                <a:cs typeface="Times New Roman" panose="02020603050405020304" pitchFamily="18" charset="0"/>
              </a:rPr>
              <a:t> số thập phân </a:t>
            </a:r>
            <a:r>
              <a:rPr lang="en-US" sz="3200" dirty="0">
                <a:solidFill>
                  <a:srgbClr val="0000FF"/>
                </a:solidFill>
                <a:latin typeface="Times New Roman" panose="02020603050405020304" pitchFamily="18" charset="0"/>
                <a:cs typeface="Times New Roman" panose="02020603050405020304" pitchFamily="18" charset="0"/>
              </a:rPr>
              <a:t>a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thập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b,</a:t>
            </a:r>
            <a:r>
              <a:rPr lang="vi-VN" sz="3200" dirty="0">
                <a:solidFill>
                  <a:srgbClr val="0000FF"/>
                </a:solidFill>
                <a:latin typeface="Times New Roman" panose="02020603050405020304" pitchFamily="18" charset="0"/>
                <a:cs typeface="Times New Roman" panose="02020603050405020304" pitchFamily="18" charset="0"/>
              </a:rPr>
              <a:t> ta </a:t>
            </a:r>
            <a:r>
              <a:rPr lang="en-US" sz="3200" dirty="0" err="1">
                <a:solidFill>
                  <a:srgbClr val="0000FF"/>
                </a:solidFill>
                <a:latin typeface="Times New Roman" panose="02020603050405020304" pitchFamily="18" charset="0"/>
                <a:cs typeface="Times New Roman" panose="02020603050405020304" pitchFamily="18" charset="0"/>
              </a:rPr>
              <a:t>cộng</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b.</a:t>
            </a:r>
          </a:p>
          <a:p>
            <a:pPr algn="ctr"/>
            <a:r>
              <a:rPr lang="en-US" sz="3200" dirty="0">
                <a:solidFill>
                  <a:srgbClr val="0000FF"/>
                </a:solidFill>
                <a:latin typeface="Times New Roman" panose="02020603050405020304" pitchFamily="18" charset="0"/>
                <a:cs typeface="Times New Roman" panose="02020603050405020304" pitchFamily="18" charset="0"/>
              </a:rPr>
              <a:t>a – b = a + (- b )</a:t>
            </a:r>
          </a:p>
        </p:txBody>
      </p:sp>
      <p:sp>
        <p:nvSpPr>
          <p:cNvPr id="12" name="Title 1"/>
          <p:cNvSpPr txBox="1">
            <a:spLocks/>
          </p:cNvSpPr>
          <p:nvPr/>
        </p:nvSpPr>
        <p:spPr>
          <a:xfrm>
            <a:off x="516542" y="5914065"/>
            <a:ext cx="9622540"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6,14 – 25,2 = 6,14 + (- 25,2)</a:t>
            </a:r>
          </a:p>
        </p:txBody>
      </p:sp>
      <p:sp>
        <p:nvSpPr>
          <p:cNvPr id="13" name="Title 1"/>
          <p:cNvSpPr txBox="1">
            <a:spLocks/>
          </p:cNvSpPr>
          <p:nvPr/>
        </p:nvSpPr>
        <p:spPr>
          <a:xfrm>
            <a:off x="516542" y="4443745"/>
            <a:ext cx="9622540"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6,14 + ( - 25,2) = - (25,2 – 6,14) = - 19,06</a:t>
            </a:r>
          </a:p>
        </p:txBody>
      </p:sp>
      <p:sp>
        <p:nvSpPr>
          <p:cNvPr id="14" name="Title 1"/>
          <p:cNvSpPr txBox="1">
            <a:spLocks/>
          </p:cNvSpPr>
          <p:nvPr/>
        </p:nvSpPr>
        <p:spPr>
          <a:xfrm>
            <a:off x="668942" y="2920084"/>
            <a:ext cx="9622540"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(- 6,14) + 25,2 = 25,2 – 6,14 = 19,06</a:t>
            </a:r>
          </a:p>
        </p:txBody>
      </p:sp>
    </p:spTree>
    <p:extLst>
      <p:ext uri="{BB962C8B-B14F-4D97-AF65-F5344CB8AC3E}">
        <p14:creationId xmlns:p14="http://schemas.microsoft.com/office/powerpoint/2010/main" val="15503336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82937"/>
            <a:ext cx="2093259" cy="925793"/>
          </a:xfrm>
        </p:spPr>
        <p:txBody>
          <a:bodyPr>
            <a:normAutofit/>
          </a:bodyPr>
          <a:lstStyle/>
          <a:p>
            <a:r>
              <a:rPr lang="en-US" sz="3600" i="1" u="sng" dirty="0" err="1">
                <a:solidFill>
                  <a:srgbClr val="FF0000"/>
                </a:solidFill>
                <a:latin typeface="Times New Roman" panose="02020603050405020304" pitchFamily="18" charset="0"/>
                <a:cs typeface="Times New Roman" panose="02020603050405020304" pitchFamily="18" charset="0"/>
              </a:rPr>
              <a:t>Nhận</a:t>
            </a:r>
            <a:r>
              <a:rPr lang="en-US" sz="3600" i="1" u="sng" dirty="0">
                <a:solidFill>
                  <a:srgbClr val="FF0000"/>
                </a:solidFill>
                <a:latin typeface="Times New Roman" panose="02020603050405020304" pitchFamily="18" charset="0"/>
                <a:cs typeface="Times New Roman" panose="02020603050405020304" pitchFamily="18" charset="0"/>
              </a:rPr>
              <a:t> </a:t>
            </a:r>
            <a:r>
              <a:rPr lang="en-US" sz="3600" i="1" u="sng" dirty="0" err="1">
                <a:solidFill>
                  <a:srgbClr val="FF0000"/>
                </a:solidFill>
                <a:latin typeface="Times New Roman" panose="02020603050405020304" pitchFamily="18" charset="0"/>
                <a:cs typeface="Times New Roman" panose="02020603050405020304" pitchFamily="18" charset="0"/>
              </a:rPr>
              <a:t>xét</a:t>
            </a:r>
            <a:r>
              <a:rPr lang="en-US" sz="3600" i="1" u="sng" dirty="0">
                <a:solidFill>
                  <a:srgbClr val="FF0000"/>
                </a:solidFill>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2"/>
          <a:stretch>
            <a:fillRect/>
          </a:stretch>
        </p:blipFill>
        <p:spPr>
          <a:xfrm>
            <a:off x="8157662" y="2955180"/>
            <a:ext cx="3036071" cy="975445"/>
          </a:xfrm>
          <a:prstGeom prst="rect">
            <a:avLst/>
          </a:prstGeom>
        </p:spPr>
      </p:pic>
      <p:pic>
        <p:nvPicPr>
          <p:cNvPr id="5" name="Picture 4"/>
          <p:cNvPicPr>
            <a:picLocks noChangeAspect="1"/>
          </p:cNvPicPr>
          <p:nvPr/>
        </p:nvPicPr>
        <p:blipFill>
          <a:blip r:embed="rId3"/>
          <a:stretch>
            <a:fillRect/>
          </a:stretch>
        </p:blipFill>
        <p:spPr>
          <a:xfrm>
            <a:off x="8298257" y="4279646"/>
            <a:ext cx="2584928" cy="871804"/>
          </a:xfrm>
          <a:prstGeom prst="rect">
            <a:avLst/>
          </a:prstGeom>
        </p:spPr>
      </p:pic>
      <p:pic>
        <p:nvPicPr>
          <p:cNvPr id="6" name="Picture 5"/>
          <p:cNvPicPr>
            <a:picLocks noChangeAspect="1"/>
          </p:cNvPicPr>
          <p:nvPr/>
        </p:nvPicPr>
        <p:blipFill>
          <a:blip r:embed="rId4"/>
          <a:stretch>
            <a:fillRect/>
          </a:stretch>
        </p:blipFill>
        <p:spPr>
          <a:xfrm>
            <a:off x="8298257" y="5500472"/>
            <a:ext cx="2658086" cy="993734"/>
          </a:xfrm>
          <a:prstGeom prst="rect">
            <a:avLst/>
          </a:prstGeom>
        </p:spPr>
      </p:pic>
      <p:pic>
        <p:nvPicPr>
          <p:cNvPr id="7" name="Picture 6"/>
          <p:cNvPicPr>
            <a:picLocks noChangeAspect="1"/>
          </p:cNvPicPr>
          <p:nvPr/>
        </p:nvPicPr>
        <p:blipFill>
          <a:blip r:embed="rId5"/>
          <a:stretch>
            <a:fillRect/>
          </a:stretch>
        </p:blipFill>
        <p:spPr>
          <a:xfrm>
            <a:off x="354106" y="715336"/>
            <a:ext cx="10839627" cy="10973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0870" y="1834139"/>
            <a:ext cx="3132863" cy="1099613"/>
          </a:xfrm>
          <a:prstGeom prst="rect">
            <a:avLst/>
          </a:prstGeom>
        </p:spPr>
      </p:pic>
      <p:sp>
        <p:nvSpPr>
          <p:cNvPr id="9" name="Rectangle 8"/>
          <p:cNvSpPr/>
          <p:nvPr/>
        </p:nvSpPr>
        <p:spPr>
          <a:xfrm>
            <a:off x="381000" y="2365685"/>
            <a:ext cx="7498976"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p:txBody>
      </p:sp>
      <p:sp>
        <p:nvSpPr>
          <p:cNvPr id="10" name="Rectangle 9"/>
          <p:cNvSpPr/>
          <p:nvPr/>
        </p:nvSpPr>
        <p:spPr>
          <a:xfrm>
            <a:off x="354106" y="3516457"/>
            <a:ext cx="6181500"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dấu</a:t>
            </a:r>
            <a:r>
              <a:rPr lang="en-US" sz="3200" dirty="0">
                <a:latin typeface="Times New Roman" panose="02020603050405020304" pitchFamily="18" charset="0"/>
                <a:cs typeface="Times New Roman" panose="02020603050405020304" pitchFamily="18" charset="0"/>
              </a:rPr>
              <a:t>:</a:t>
            </a:r>
          </a:p>
        </p:txBody>
      </p:sp>
      <p:sp>
        <p:nvSpPr>
          <p:cNvPr id="11" name="Rectangle 10"/>
          <p:cNvSpPr/>
          <p:nvPr/>
        </p:nvSpPr>
        <p:spPr>
          <a:xfrm>
            <a:off x="715482" y="4232053"/>
            <a:ext cx="7345387" cy="1077218"/>
          </a:xfrm>
          <a:prstGeom prst="rect">
            <a:avLst/>
          </a:prstGeom>
        </p:spPr>
        <p:txBody>
          <a:bodyPr wrap="square">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số dương </a:t>
            </a:r>
            <a:r>
              <a:rPr lang="vi-VN" sz="3200" dirty="0">
                <a:solidFill>
                  <a:srgbClr val="00B050"/>
                </a:solidFill>
                <a:latin typeface="Times New Roman" panose="02020603050405020304" pitchFamily="18" charset="0"/>
                <a:cs typeface="Times New Roman" panose="02020603050405020304" pitchFamily="18" charset="0"/>
              </a:rPr>
              <a:t>lớn hơn</a:t>
            </a:r>
            <a:r>
              <a:rPr lang="vi-VN" sz="3200" dirty="0">
                <a:latin typeface="Times New Roman" panose="02020603050405020304" pitchFamily="18" charset="0"/>
                <a:cs typeface="Times New Roman" panose="02020603050405020304" pitchFamily="18" charset="0"/>
              </a:rPr>
              <a:t> số đối của </a:t>
            </a:r>
            <a:r>
              <a:rPr lang="vi-VN" sz="3200" dirty="0">
                <a:solidFill>
                  <a:srgbClr val="0000FF"/>
                </a:solidFill>
                <a:latin typeface="Times New Roman" panose="02020603050405020304" pitchFamily="18" charset="0"/>
                <a:cs typeface="Times New Roman" panose="02020603050405020304" pitchFamily="18" charset="0"/>
              </a:rPr>
              <a:t>số âm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dương</a:t>
            </a:r>
            <a:r>
              <a:rPr lang="en-US" sz="3200" dirty="0">
                <a:latin typeface="Times New Roman" panose="02020603050405020304" pitchFamily="18" charset="0"/>
                <a:cs typeface="Times New Roman" panose="02020603050405020304" pitchFamily="18" charset="0"/>
              </a:rPr>
              <a:t>.</a:t>
            </a:r>
          </a:p>
        </p:txBody>
      </p:sp>
      <p:sp>
        <p:nvSpPr>
          <p:cNvPr id="12" name="Rectangle 11"/>
          <p:cNvSpPr/>
          <p:nvPr/>
        </p:nvSpPr>
        <p:spPr>
          <a:xfrm>
            <a:off x="715483" y="5500472"/>
            <a:ext cx="7345387" cy="1077218"/>
          </a:xfrm>
          <a:prstGeom prst="rect">
            <a:avLst/>
          </a:prstGeom>
        </p:spPr>
        <p:txBody>
          <a:bodyPr wrap="square">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số dương </a:t>
            </a:r>
            <a:r>
              <a:rPr lang="en-US" sz="3200" dirty="0" err="1">
                <a:solidFill>
                  <a:srgbClr val="00B050"/>
                </a:solidFill>
                <a:latin typeface="Times New Roman" panose="02020603050405020304" pitchFamily="18" charset="0"/>
                <a:cs typeface="Times New Roman" panose="02020603050405020304" pitchFamily="18" charset="0"/>
              </a:rPr>
              <a:t>nhỏ</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hơn</a:t>
            </a:r>
            <a:r>
              <a:rPr lang="vi-VN" sz="3200" dirty="0">
                <a:latin typeface="Times New Roman" panose="02020603050405020304" pitchFamily="18" charset="0"/>
                <a:cs typeface="Times New Roman" panose="02020603050405020304" pitchFamily="18" charset="0"/>
              </a:rPr>
              <a:t> số đối của </a:t>
            </a:r>
            <a:r>
              <a:rPr lang="vi-VN" sz="3200" dirty="0">
                <a:solidFill>
                  <a:srgbClr val="0000FF"/>
                </a:solidFill>
                <a:latin typeface="Times New Roman" panose="02020603050405020304" pitchFamily="18" charset="0"/>
                <a:cs typeface="Times New Roman" panose="02020603050405020304" pitchFamily="18" charset="0"/>
              </a:rPr>
              <a:t>số âm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tổng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6831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randombar(horizontal)">
                                      <p:cBhvr>
                                        <p:cTn id="7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2100</Words>
  <Application>Microsoft Office PowerPoint</Application>
  <PresentationFormat>Màn hình rộng</PresentationFormat>
  <Paragraphs>192</Paragraphs>
  <Slides>30</Slides>
  <Notes>1</Notes>
  <HiddenSlides>0</HiddenSlides>
  <MMClips>0</MMClips>
  <ScaleCrop>false</ScaleCrop>
  <HeadingPairs>
    <vt:vector size="8" baseType="variant">
      <vt:variant>
        <vt:lpstr>Phông được Dùng</vt:lpstr>
      </vt:variant>
      <vt:variant>
        <vt:i4>7</vt:i4>
      </vt:variant>
      <vt:variant>
        <vt:lpstr>Chủ đề</vt:lpstr>
      </vt:variant>
      <vt:variant>
        <vt:i4>1</vt:i4>
      </vt:variant>
      <vt:variant>
        <vt:lpstr>Máy chủ nhúng OLE</vt:lpstr>
      </vt:variant>
      <vt:variant>
        <vt:i4>1</vt:i4>
      </vt:variant>
      <vt:variant>
        <vt:lpstr>Tiêu đề Bản chiếu</vt:lpstr>
      </vt:variant>
      <vt:variant>
        <vt:i4>30</vt:i4>
      </vt:variant>
    </vt:vector>
  </HeadingPairs>
  <TitlesOfParts>
    <vt:vector size="39" baseType="lpstr">
      <vt:lpstr>Arial</vt:lpstr>
      <vt:lpstr>Calibri</vt:lpstr>
      <vt:lpstr>Calibri Light</vt:lpstr>
      <vt:lpstr>Cambria Math</vt:lpstr>
      <vt:lpstr>Times New Roman</vt:lpstr>
      <vt:lpstr>VNI-Centur</vt:lpstr>
      <vt:lpstr>Wingdings</vt:lpstr>
      <vt:lpstr>Office Theme</vt:lpstr>
      <vt:lpstr>Equation</vt:lpstr>
      <vt:lpstr>Thực hiện phép tính</vt:lpstr>
      <vt:lpstr>Giải</vt:lpstr>
      <vt:lpstr>Bản trình bày PowerPoint</vt:lpstr>
      <vt:lpstr>a) Thực hiện phép tính sau:</vt:lpstr>
      <vt:lpstr>Giải</vt:lpstr>
      <vt:lpstr>Bản trình bày PowerPoint</vt:lpstr>
      <vt:lpstr>Để thực hiện các phép tính cộng và trừ các số thập phân, ta áp dụng các quy tắc dấu như khi thực hiện các phép tính cộng và trừ các số nguyên.</vt:lpstr>
      <vt:lpstr>Bản trình bày PowerPoint</vt:lpstr>
      <vt:lpstr>Nhận xét:</vt:lpstr>
      <vt:lpstr>Thực hiện phép tính</vt:lpstr>
      <vt:lpstr>Bản trình bày PowerPoint</vt:lpstr>
      <vt:lpstr>Bản trình bày PowerPoint</vt:lpstr>
      <vt:lpstr>Bản trình bày PowerPoint</vt:lpstr>
      <vt:lpstr>Thực hiện phép tính</vt:lpstr>
      <vt:lpstr>Bản trình bày PowerPoint</vt:lpstr>
      <vt:lpstr>Bản trình bày PowerPoint</vt:lpstr>
      <vt:lpstr>Bản trình bày PowerPoint</vt:lpstr>
      <vt:lpstr>Thực hiện phép tính</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hiện phép tính</dc:title>
  <dc:creator>Admin</dc:creator>
  <cp:lastModifiedBy>Tran Duc Uy Vo</cp:lastModifiedBy>
  <cp:revision>60</cp:revision>
  <dcterms:created xsi:type="dcterms:W3CDTF">2021-08-17T09:32:47Z</dcterms:created>
  <dcterms:modified xsi:type="dcterms:W3CDTF">2022-07-22T08:55:10Z</dcterms:modified>
</cp:coreProperties>
</file>