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65" r:id="rId2"/>
    <p:sldId id="319" r:id="rId3"/>
    <p:sldId id="375" r:id="rId4"/>
    <p:sldId id="376" r:id="rId5"/>
    <p:sldId id="377" r:id="rId6"/>
    <p:sldId id="378" r:id="rId7"/>
    <p:sldId id="379" r:id="rId8"/>
    <p:sldId id="380" r:id="rId9"/>
    <p:sldId id="381" r:id="rId10"/>
    <p:sldId id="353" r:id="rId11"/>
    <p:sldId id="356" r:id="rId12"/>
    <p:sldId id="366" r:id="rId13"/>
    <p:sldId id="367" r:id="rId14"/>
    <p:sldId id="357" r:id="rId15"/>
    <p:sldId id="370" r:id="rId16"/>
    <p:sldId id="368" r:id="rId17"/>
    <p:sldId id="371" r:id="rId18"/>
    <p:sldId id="369" r:id="rId19"/>
    <p:sldId id="372" r:id="rId20"/>
    <p:sldId id="382" r:id="rId21"/>
    <p:sldId id="383" r:id="rId22"/>
    <p:sldId id="384" r:id="rId23"/>
    <p:sldId id="32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99"/>
    <a:srgbClr val="66FF33"/>
    <a:srgbClr val="4DDA00"/>
    <a:srgbClr val="99FF33"/>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18B08-FF41-496D-A6EC-CD27A53FD9C5}" type="datetimeFigureOut">
              <a:rPr lang="en-US" smtClean="0"/>
              <a:pPr/>
              <a:t>9/6/2022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C2538-004B-4CDE-A76A-AD795BBB0ADD}" type="slidenum">
              <a:rPr lang="en-US" smtClean="0"/>
              <a:pPr/>
              <a:t>‹#›</a:t>
            </a:fld>
            <a:endParaRPr lang="en-US"/>
          </a:p>
        </p:txBody>
      </p:sp>
    </p:spTree>
    <p:extLst>
      <p:ext uri="{BB962C8B-B14F-4D97-AF65-F5344CB8AC3E}">
        <p14:creationId xmlns:p14="http://schemas.microsoft.com/office/powerpoint/2010/main" val="318415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A89A12-CFDC-4BA7-B24C-ADE30BA1B34C}" type="slidenum">
              <a:rPr lang="en-US" smtClean="0"/>
              <a:pPr/>
              <a:t>1</a:t>
            </a:fld>
            <a:endParaRPr lang="en-US"/>
          </a:p>
        </p:txBody>
      </p:sp>
    </p:spTree>
    <p:extLst>
      <p:ext uri="{BB962C8B-B14F-4D97-AF65-F5344CB8AC3E}">
        <p14:creationId xmlns:p14="http://schemas.microsoft.com/office/powerpoint/2010/main" val="3813308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DC2538-004B-4CDE-A76A-AD795BBB0ADD}"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4133A-A468-4824-A960-2FD2A5EB81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9C5052-9EA9-43E6-A714-1F91145D8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FC6F08-75A7-4B7A-AD5D-57FD1C024ADF}"/>
              </a:ext>
            </a:extLst>
          </p:cNvPr>
          <p:cNvSpPr>
            <a:spLocks noGrp="1"/>
          </p:cNvSpPr>
          <p:nvPr>
            <p:ph type="dt" sz="half" idx="10"/>
          </p:nvPr>
        </p:nvSpPr>
        <p:spPr/>
        <p:txBody>
          <a:bodyPr/>
          <a:lstStyle/>
          <a:p>
            <a:fld id="{7D7F9DB7-2505-4345-82BE-E6CA63E51C75}" type="datetimeFigureOut">
              <a:rPr lang="en-US" smtClean="0"/>
              <a:pPr/>
              <a:t>9/6/2022</a:t>
            </a:fld>
            <a:endParaRPr lang="en-US"/>
          </a:p>
        </p:txBody>
      </p:sp>
      <p:sp>
        <p:nvSpPr>
          <p:cNvPr id="5" name="Footer Placeholder 4">
            <a:extLst>
              <a:ext uri="{FF2B5EF4-FFF2-40B4-BE49-F238E27FC236}">
                <a16:creationId xmlns:a16="http://schemas.microsoft.com/office/drawing/2014/main" id="{CA833951-E6CA-4B41-ADAA-995F46565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94009-4981-424E-88CB-969261E49AF1}"/>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335214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5DD0-3D8A-4F78-8A61-55395FA2C6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605197-5F02-49FE-9696-CB23F8B0EE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4A3F3-8012-4C88-AA20-D23E27B78CD0}"/>
              </a:ext>
            </a:extLst>
          </p:cNvPr>
          <p:cNvSpPr>
            <a:spLocks noGrp="1"/>
          </p:cNvSpPr>
          <p:nvPr>
            <p:ph type="dt" sz="half" idx="10"/>
          </p:nvPr>
        </p:nvSpPr>
        <p:spPr/>
        <p:txBody>
          <a:bodyPr/>
          <a:lstStyle/>
          <a:p>
            <a:fld id="{7D7F9DB7-2505-4345-82BE-E6CA63E51C75}" type="datetimeFigureOut">
              <a:rPr lang="en-US" smtClean="0"/>
              <a:pPr/>
              <a:t>9/6/2022</a:t>
            </a:fld>
            <a:endParaRPr lang="en-US"/>
          </a:p>
        </p:txBody>
      </p:sp>
      <p:sp>
        <p:nvSpPr>
          <p:cNvPr id="5" name="Footer Placeholder 4">
            <a:extLst>
              <a:ext uri="{FF2B5EF4-FFF2-40B4-BE49-F238E27FC236}">
                <a16:creationId xmlns:a16="http://schemas.microsoft.com/office/drawing/2014/main" id="{D660EBF8-E924-430A-BDA9-29B4CE0E1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3545C-CCA9-4933-B368-E587CDBE9A57}"/>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11334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9019AA-B60A-4F5F-B720-8E6ED70059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6C0A0-29E7-4097-86BB-002CCAC4DA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E5656-65DE-4545-A826-0C8581BA7E2B}"/>
              </a:ext>
            </a:extLst>
          </p:cNvPr>
          <p:cNvSpPr>
            <a:spLocks noGrp="1"/>
          </p:cNvSpPr>
          <p:nvPr>
            <p:ph type="dt" sz="half" idx="10"/>
          </p:nvPr>
        </p:nvSpPr>
        <p:spPr/>
        <p:txBody>
          <a:bodyPr/>
          <a:lstStyle/>
          <a:p>
            <a:fld id="{7D7F9DB7-2505-4345-82BE-E6CA63E51C75}" type="datetimeFigureOut">
              <a:rPr lang="en-US" smtClean="0"/>
              <a:pPr/>
              <a:t>9/6/2022</a:t>
            </a:fld>
            <a:endParaRPr lang="en-US"/>
          </a:p>
        </p:txBody>
      </p:sp>
      <p:sp>
        <p:nvSpPr>
          <p:cNvPr id="5" name="Footer Placeholder 4">
            <a:extLst>
              <a:ext uri="{FF2B5EF4-FFF2-40B4-BE49-F238E27FC236}">
                <a16:creationId xmlns:a16="http://schemas.microsoft.com/office/drawing/2014/main" id="{F80E8720-6F40-4659-AA63-21804AE20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FD0C2-9B1B-464A-B835-F6F36A8E9E3C}"/>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238720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4665-57B2-4895-82FC-64ECF2263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31F7C-BA2C-475C-83F0-1684B8A17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5BE53-C4D4-4488-BDC8-909C8D1F15BE}"/>
              </a:ext>
            </a:extLst>
          </p:cNvPr>
          <p:cNvSpPr>
            <a:spLocks noGrp="1"/>
          </p:cNvSpPr>
          <p:nvPr>
            <p:ph type="dt" sz="half" idx="10"/>
          </p:nvPr>
        </p:nvSpPr>
        <p:spPr/>
        <p:txBody>
          <a:bodyPr/>
          <a:lstStyle/>
          <a:p>
            <a:fld id="{7D7F9DB7-2505-4345-82BE-E6CA63E51C75}" type="datetimeFigureOut">
              <a:rPr lang="en-US" smtClean="0"/>
              <a:pPr/>
              <a:t>9/6/2022</a:t>
            </a:fld>
            <a:endParaRPr lang="en-US"/>
          </a:p>
        </p:txBody>
      </p:sp>
      <p:sp>
        <p:nvSpPr>
          <p:cNvPr id="5" name="Footer Placeholder 4">
            <a:extLst>
              <a:ext uri="{FF2B5EF4-FFF2-40B4-BE49-F238E27FC236}">
                <a16:creationId xmlns:a16="http://schemas.microsoft.com/office/drawing/2014/main" id="{04E9DF59-7D67-40EC-A7B8-0008B6A26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BC81F-9CB8-4F4B-8C9A-64692DA2EE0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387229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2284-6A57-4DEB-B735-50205410B8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BB467-E64F-4866-BEE7-E852930EF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3F8B52-1E07-494B-9F38-E482D488ACB7}"/>
              </a:ext>
            </a:extLst>
          </p:cNvPr>
          <p:cNvSpPr>
            <a:spLocks noGrp="1"/>
          </p:cNvSpPr>
          <p:nvPr>
            <p:ph type="dt" sz="half" idx="10"/>
          </p:nvPr>
        </p:nvSpPr>
        <p:spPr/>
        <p:txBody>
          <a:bodyPr/>
          <a:lstStyle/>
          <a:p>
            <a:fld id="{7D7F9DB7-2505-4345-82BE-E6CA63E51C75}" type="datetimeFigureOut">
              <a:rPr lang="en-US" smtClean="0"/>
              <a:pPr/>
              <a:t>9/6/2022</a:t>
            </a:fld>
            <a:endParaRPr lang="en-US"/>
          </a:p>
        </p:txBody>
      </p:sp>
      <p:sp>
        <p:nvSpPr>
          <p:cNvPr id="5" name="Footer Placeholder 4">
            <a:extLst>
              <a:ext uri="{FF2B5EF4-FFF2-40B4-BE49-F238E27FC236}">
                <a16:creationId xmlns:a16="http://schemas.microsoft.com/office/drawing/2014/main" id="{5A5A08AF-054E-4CC1-B369-8C59267C8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DACEA0-C158-48CA-811B-3C7C7815054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17445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C33A-3371-410E-9E7E-6CF38636A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F5DD0-21C3-448A-808C-6B4F1E5559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69A786-E494-42DE-974E-19444CDDB0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AF8D23-1CEB-43C0-9DBB-3AF65FAD9913}"/>
              </a:ext>
            </a:extLst>
          </p:cNvPr>
          <p:cNvSpPr>
            <a:spLocks noGrp="1"/>
          </p:cNvSpPr>
          <p:nvPr>
            <p:ph type="dt" sz="half" idx="10"/>
          </p:nvPr>
        </p:nvSpPr>
        <p:spPr/>
        <p:txBody>
          <a:bodyPr/>
          <a:lstStyle/>
          <a:p>
            <a:fld id="{7D7F9DB7-2505-4345-82BE-E6CA63E51C75}" type="datetimeFigureOut">
              <a:rPr lang="en-US" smtClean="0"/>
              <a:pPr/>
              <a:t>9/6/2022</a:t>
            </a:fld>
            <a:endParaRPr lang="en-US"/>
          </a:p>
        </p:txBody>
      </p:sp>
      <p:sp>
        <p:nvSpPr>
          <p:cNvPr id="6" name="Footer Placeholder 5">
            <a:extLst>
              <a:ext uri="{FF2B5EF4-FFF2-40B4-BE49-F238E27FC236}">
                <a16:creationId xmlns:a16="http://schemas.microsoft.com/office/drawing/2014/main" id="{8D0F9607-FCB5-4BA0-B8D5-6F9C714D2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93AA5-73DB-42AE-8EEB-06D163DFFF69}"/>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142802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046F-5D13-4CC5-94AF-9D34B1ABD0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45A2AA-0EA7-403F-BCA0-2DCF32902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904013-0380-4852-8015-A574DD9E00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AB04A2-8E2C-4C35-B795-5AFB589C5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7476E-F110-4E33-A967-4A5AD9CD8A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8B6082-A5BB-4620-A32D-8CD57994E3A6}"/>
              </a:ext>
            </a:extLst>
          </p:cNvPr>
          <p:cNvSpPr>
            <a:spLocks noGrp="1"/>
          </p:cNvSpPr>
          <p:nvPr>
            <p:ph type="dt" sz="half" idx="10"/>
          </p:nvPr>
        </p:nvSpPr>
        <p:spPr/>
        <p:txBody>
          <a:bodyPr/>
          <a:lstStyle/>
          <a:p>
            <a:fld id="{7D7F9DB7-2505-4345-82BE-E6CA63E51C75}" type="datetimeFigureOut">
              <a:rPr lang="en-US" smtClean="0"/>
              <a:pPr/>
              <a:t>9/6/2022</a:t>
            </a:fld>
            <a:endParaRPr lang="en-US"/>
          </a:p>
        </p:txBody>
      </p:sp>
      <p:sp>
        <p:nvSpPr>
          <p:cNvPr id="8" name="Footer Placeholder 7">
            <a:extLst>
              <a:ext uri="{FF2B5EF4-FFF2-40B4-BE49-F238E27FC236}">
                <a16:creationId xmlns:a16="http://schemas.microsoft.com/office/drawing/2014/main" id="{4312742C-011C-410D-AD2C-5E7CDAF439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EFC768-A1E5-410B-A507-0D6246A2CCEF}"/>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337940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688E-2D05-4866-892C-8425C5360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4DFE48-014F-45F4-9D10-E6ADDD2F645E}"/>
              </a:ext>
            </a:extLst>
          </p:cNvPr>
          <p:cNvSpPr>
            <a:spLocks noGrp="1"/>
          </p:cNvSpPr>
          <p:nvPr>
            <p:ph type="dt" sz="half" idx="10"/>
          </p:nvPr>
        </p:nvSpPr>
        <p:spPr/>
        <p:txBody>
          <a:bodyPr/>
          <a:lstStyle/>
          <a:p>
            <a:fld id="{7D7F9DB7-2505-4345-82BE-E6CA63E51C75}" type="datetimeFigureOut">
              <a:rPr lang="en-US" smtClean="0"/>
              <a:pPr/>
              <a:t>9/6/2022</a:t>
            </a:fld>
            <a:endParaRPr lang="en-US"/>
          </a:p>
        </p:txBody>
      </p:sp>
      <p:sp>
        <p:nvSpPr>
          <p:cNvPr id="4" name="Footer Placeholder 3">
            <a:extLst>
              <a:ext uri="{FF2B5EF4-FFF2-40B4-BE49-F238E27FC236}">
                <a16:creationId xmlns:a16="http://schemas.microsoft.com/office/drawing/2014/main" id="{592CB292-E3D4-4C28-93A3-3247678E75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C0CBFC-996F-471B-BF29-C336082522CA}"/>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110639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720D78-C173-4165-B062-1CB61202CA07}"/>
              </a:ext>
            </a:extLst>
          </p:cNvPr>
          <p:cNvSpPr>
            <a:spLocks noGrp="1"/>
          </p:cNvSpPr>
          <p:nvPr>
            <p:ph type="dt" sz="half" idx="10"/>
          </p:nvPr>
        </p:nvSpPr>
        <p:spPr/>
        <p:txBody>
          <a:bodyPr/>
          <a:lstStyle/>
          <a:p>
            <a:fld id="{7D7F9DB7-2505-4345-82BE-E6CA63E51C75}" type="datetimeFigureOut">
              <a:rPr lang="en-US" smtClean="0"/>
              <a:pPr/>
              <a:t>9/6/2022</a:t>
            </a:fld>
            <a:endParaRPr lang="en-US"/>
          </a:p>
        </p:txBody>
      </p:sp>
      <p:sp>
        <p:nvSpPr>
          <p:cNvPr id="3" name="Footer Placeholder 2">
            <a:extLst>
              <a:ext uri="{FF2B5EF4-FFF2-40B4-BE49-F238E27FC236}">
                <a16:creationId xmlns:a16="http://schemas.microsoft.com/office/drawing/2014/main" id="{1B9BCF48-876D-4509-A783-4CA00E4631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AA4CC2-B0CB-4173-86E5-24D1AA04ACCA}"/>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59952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459E-3A56-4F59-B11E-A118CB5C5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792FBC-94B3-4A2F-A964-05C355FA79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FCBE86-82A0-4247-AA74-C61E3D21A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68F519-764A-414F-AE0B-EB90613E1BEC}"/>
              </a:ext>
            </a:extLst>
          </p:cNvPr>
          <p:cNvSpPr>
            <a:spLocks noGrp="1"/>
          </p:cNvSpPr>
          <p:nvPr>
            <p:ph type="dt" sz="half" idx="10"/>
          </p:nvPr>
        </p:nvSpPr>
        <p:spPr/>
        <p:txBody>
          <a:bodyPr/>
          <a:lstStyle/>
          <a:p>
            <a:fld id="{7D7F9DB7-2505-4345-82BE-E6CA63E51C75}" type="datetimeFigureOut">
              <a:rPr lang="en-US" smtClean="0"/>
              <a:pPr/>
              <a:t>9/6/2022</a:t>
            </a:fld>
            <a:endParaRPr lang="en-US"/>
          </a:p>
        </p:txBody>
      </p:sp>
      <p:sp>
        <p:nvSpPr>
          <p:cNvPr id="6" name="Footer Placeholder 5">
            <a:extLst>
              <a:ext uri="{FF2B5EF4-FFF2-40B4-BE49-F238E27FC236}">
                <a16:creationId xmlns:a16="http://schemas.microsoft.com/office/drawing/2014/main" id="{F493C5EA-D77C-4F7B-889A-906A6456C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BC65B5-3569-45D5-8A64-65AAA66BFA4C}"/>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44825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5EC51-40DA-46B0-B4BE-221552D9F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A362E2-F513-436F-BAB5-1AF580142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4EBA50-4B60-4A93-86C9-17768FBD6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8E74E0-15CE-4A15-AA6D-627E84753CFB}"/>
              </a:ext>
            </a:extLst>
          </p:cNvPr>
          <p:cNvSpPr>
            <a:spLocks noGrp="1"/>
          </p:cNvSpPr>
          <p:nvPr>
            <p:ph type="dt" sz="half" idx="10"/>
          </p:nvPr>
        </p:nvSpPr>
        <p:spPr/>
        <p:txBody>
          <a:bodyPr/>
          <a:lstStyle/>
          <a:p>
            <a:fld id="{7D7F9DB7-2505-4345-82BE-E6CA63E51C75}" type="datetimeFigureOut">
              <a:rPr lang="en-US" smtClean="0"/>
              <a:pPr/>
              <a:t>9/6/2022</a:t>
            </a:fld>
            <a:endParaRPr lang="en-US"/>
          </a:p>
        </p:txBody>
      </p:sp>
      <p:sp>
        <p:nvSpPr>
          <p:cNvPr id="6" name="Footer Placeholder 5">
            <a:extLst>
              <a:ext uri="{FF2B5EF4-FFF2-40B4-BE49-F238E27FC236}">
                <a16:creationId xmlns:a16="http://schemas.microsoft.com/office/drawing/2014/main" id="{EA08F21C-A2CA-4C9B-8A7F-84C614302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605A0-832C-45E1-88AD-5CCAF8C85DF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413627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C2CF5-61FB-4A8B-A5A9-D6331F239C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4870B8-C6AA-4CC8-B0FC-4069271F6D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83E87-AFBB-4C5C-BC29-184043D286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F9DB7-2505-4345-82BE-E6CA63E51C75}" type="datetimeFigureOut">
              <a:rPr lang="en-US" smtClean="0"/>
              <a:pPr/>
              <a:t>9/6/2022</a:t>
            </a:fld>
            <a:endParaRPr lang="en-US"/>
          </a:p>
        </p:txBody>
      </p:sp>
      <p:sp>
        <p:nvSpPr>
          <p:cNvPr id="5" name="Footer Placeholder 4">
            <a:extLst>
              <a:ext uri="{FF2B5EF4-FFF2-40B4-BE49-F238E27FC236}">
                <a16:creationId xmlns:a16="http://schemas.microsoft.com/office/drawing/2014/main" id="{9F47AF6C-988F-4901-92A0-690D549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E82929-9DB9-4ED1-85A7-7EE034A45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D0E41-11B0-420D-8D6A-9AF9E19B5740}" type="slidenum">
              <a:rPr lang="en-US" smtClean="0"/>
              <a:pPr/>
              <a:t>‹#›</a:t>
            </a:fld>
            <a:endParaRPr lang="en-US"/>
          </a:p>
        </p:txBody>
      </p:sp>
    </p:spTree>
    <p:extLst>
      <p:ext uri="{BB962C8B-B14F-4D97-AF65-F5344CB8AC3E}">
        <p14:creationId xmlns:p14="http://schemas.microsoft.com/office/powerpoint/2010/main" val="887060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ideo" Target="file:///C:\Users\PTS\Desktop\GADT%20&#272;L7%20(KNTTCS,%20k&#236;%201)\3.%20GADT%20Ch&#226;u%20Phi\B&#224;i%2010,%20ti&#7871;t%202,%20xung%20&#273;&#7897;t.mp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ideo" Target="file:///D:\LS%20v&#224;%20&#272;L%207\GA%20&#272;&#7883;a%20l&#237;%207%20(KNTTCS)\5.%20GADT%20&#272;&#7883;a%20l&#237;%207%20(KNTTCS)\3.%20GADT%20Ch&#226;u%20Phi\B&#224;i%2010,%20ti&#7871;t%201,%20n&#7841;n%20&#273;&#243;i.mp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2622" y="120475"/>
            <a:ext cx="6646685" cy="1012585"/>
          </a:xfrm>
          <a:prstGeom prst="rect">
            <a:avLst/>
          </a:prstGeom>
          <a:solidFill>
            <a:srgbClr val="0070C0"/>
          </a:solidFill>
          <a:ln>
            <a:solidFill>
              <a:schemeClr val="tx1"/>
            </a:solidFill>
            <a:prstDash val="sysDot"/>
          </a:ln>
        </p:spPr>
        <p:txBody>
          <a:bodyPr wrap="square">
            <a:spAutoFit/>
          </a:bodyPr>
          <a:lstStyle/>
          <a:p>
            <a:pPr marL="635" marR="0" indent="-1905" algn="just">
              <a:lnSpc>
                <a:spcPct val="115000"/>
              </a:lnSpc>
              <a:spcBef>
                <a:spcPts val="0"/>
              </a:spcBef>
              <a:spcAft>
                <a:spcPts val="0"/>
              </a:spcAft>
            </a:pPr>
            <a:r>
              <a:rPr lang="en-US" sz="2600" b="1" err="1">
                <a:solidFill>
                  <a:srgbClr val="FFFF00"/>
                </a:solidFill>
                <a:ea typeface="Tahoma" panose="020B0604030504040204" pitchFamily="34" charset="0"/>
              </a:rPr>
              <a:t>Số</a:t>
            </a:r>
            <a:r>
              <a:rPr lang="en-US" sz="2600" b="1">
                <a:solidFill>
                  <a:srgbClr val="FFFF00"/>
                </a:solidFill>
                <a:ea typeface="Tahoma" panose="020B0604030504040204" pitchFamily="34" charset="0"/>
              </a:rPr>
              <a:t> </a:t>
            </a:r>
            <a:r>
              <a:rPr lang="en-US" sz="2600" b="1" err="1">
                <a:solidFill>
                  <a:srgbClr val="FFFF00"/>
                </a:solidFill>
                <a:ea typeface="Tahoma" panose="020B0604030504040204" pitchFamily="34" charset="0"/>
              </a:rPr>
              <a:t>liệu</a:t>
            </a:r>
            <a:r>
              <a:rPr lang="en-US" sz="2600" b="1">
                <a:solidFill>
                  <a:srgbClr val="FFFF00"/>
                </a:solidFill>
                <a:ea typeface="Tahoma" panose="020B0604030504040204" pitchFamily="34" charset="0"/>
              </a:rPr>
              <a:t> </a:t>
            </a:r>
            <a:r>
              <a:rPr lang="en-US" sz="2600" b="1" err="1">
                <a:solidFill>
                  <a:srgbClr val="FFFF00"/>
                </a:solidFill>
                <a:ea typeface="Tahoma" panose="020B0604030504040204" pitchFamily="34" charset="0"/>
              </a:rPr>
              <a:t>năm</a:t>
            </a:r>
            <a:r>
              <a:rPr lang="en-US" sz="2600" b="1">
                <a:solidFill>
                  <a:srgbClr val="FFFF00"/>
                </a:solidFill>
                <a:ea typeface="Tahoma" panose="020B0604030504040204" pitchFamily="34" charset="0"/>
              </a:rPr>
              <a:t> 2020, </a:t>
            </a:r>
            <a:r>
              <a:rPr lang="en-US" sz="2600" b="1" err="1">
                <a:solidFill>
                  <a:srgbClr val="FFFF00"/>
                </a:solidFill>
                <a:ea typeface="Tahoma" panose="020B0604030504040204" pitchFamily="34" charset="0"/>
              </a:rPr>
              <a:t>dân</a:t>
            </a:r>
            <a:r>
              <a:rPr lang="en-US" sz="2600" b="1">
                <a:solidFill>
                  <a:srgbClr val="FFFF00"/>
                </a:solidFill>
                <a:ea typeface="Tahoma" panose="020B0604030504040204" pitchFamily="34" charset="0"/>
              </a:rPr>
              <a:t> </a:t>
            </a:r>
            <a:r>
              <a:rPr lang="en-US" sz="2600" b="1" err="1">
                <a:solidFill>
                  <a:srgbClr val="FFFF00"/>
                </a:solidFill>
                <a:ea typeface="Tahoma" panose="020B0604030504040204" pitchFamily="34" charset="0"/>
              </a:rPr>
              <a:t>số</a:t>
            </a:r>
            <a:r>
              <a:rPr lang="en-US" sz="2600" b="1">
                <a:solidFill>
                  <a:srgbClr val="FFFF00"/>
                </a:solidFill>
                <a:ea typeface="Tahoma" panose="020B0604030504040204" pitchFamily="34" charset="0"/>
              </a:rPr>
              <a:t> </a:t>
            </a:r>
            <a:r>
              <a:rPr lang="en-US" sz="2600" b="1" err="1">
                <a:solidFill>
                  <a:srgbClr val="FFFF00"/>
                </a:solidFill>
                <a:ea typeface="Tahoma" panose="020B0604030504040204" pitchFamily="34" charset="0"/>
              </a:rPr>
              <a:t>châu</a:t>
            </a:r>
            <a:r>
              <a:rPr lang="en-US" sz="2600" b="1">
                <a:solidFill>
                  <a:srgbClr val="FFFF00"/>
                </a:solidFill>
                <a:ea typeface="Tahoma" panose="020B0604030504040204" pitchFamily="34" charset="0"/>
              </a:rPr>
              <a:t> Phi </a:t>
            </a:r>
            <a:r>
              <a:rPr lang="en-US" sz="2600" b="1" err="1">
                <a:solidFill>
                  <a:srgbClr val="FFFF00"/>
                </a:solidFill>
                <a:ea typeface="Tahoma" panose="020B0604030504040204" pitchFamily="34" charset="0"/>
              </a:rPr>
              <a:t>là</a:t>
            </a:r>
            <a:r>
              <a:rPr lang="en-US" sz="2600" b="1">
                <a:solidFill>
                  <a:srgbClr val="FFFF00"/>
                </a:solidFill>
                <a:ea typeface="Tahoma" panose="020B0604030504040204" pitchFamily="34" charset="0"/>
              </a:rPr>
              <a:t> 1,3 tỉ </a:t>
            </a:r>
            <a:r>
              <a:rPr lang="en-US" sz="2600" b="1" err="1">
                <a:solidFill>
                  <a:srgbClr val="FFFF00"/>
                </a:solidFill>
                <a:ea typeface="Tahoma" panose="020B0604030504040204" pitchFamily="34" charset="0"/>
              </a:rPr>
              <a:t>người</a:t>
            </a:r>
            <a:r>
              <a:rPr lang="en-US" sz="2600" b="1">
                <a:solidFill>
                  <a:srgbClr val="FFFF00"/>
                </a:solidFill>
                <a:ea typeface="Tahoma" panose="020B0604030504040204" pitchFamily="34" charset="0"/>
              </a:rPr>
              <a:t>. </a:t>
            </a:r>
            <a:r>
              <a:rPr lang="en-US" sz="2600" b="1" err="1">
                <a:solidFill>
                  <a:srgbClr val="FFFF00"/>
                </a:solidFill>
                <a:ea typeface="Tahoma" panose="020B0604030504040204" pitchFamily="34" charset="0"/>
              </a:rPr>
              <a:t>Chiếm</a:t>
            </a:r>
            <a:r>
              <a:rPr lang="en-US" sz="2600" b="1">
                <a:solidFill>
                  <a:srgbClr val="FFFF00"/>
                </a:solidFill>
                <a:ea typeface="Tahoma" panose="020B0604030504040204" pitchFamily="34" charset="0"/>
              </a:rPr>
              <a:t> </a:t>
            </a:r>
            <a:r>
              <a:rPr lang="en-US" sz="2600" b="1" err="1">
                <a:solidFill>
                  <a:srgbClr val="FFFF00"/>
                </a:solidFill>
                <a:ea typeface="Tahoma" panose="020B0604030504040204" pitchFamily="34" charset="0"/>
              </a:rPr>
              <a:t>khoảng</a:t>
            </a:r>
            <a:r>
              <a:rPr lang="en-US" sz="2600" b="1">
                <a:solidFill>
                  <a:srgbClr val="FFFF00"/>
                </a:solidFill>
                <a:ea typeface="Tahoma" panose="020B0604030504040204" pitchFamily="34" charset="0"/>
              </a:rPr>
              <a:t> </a:t>
            </a:r>
            <a:r>
              <a:rPr lang="en-US" sz="2600" b="1" err="1">
                <a:solidFill>
                  <a:srgbClr val="FFFF00"/>
                </a:solidFill>
                <a:ea typeface="Tahoma" panose="020B0604030504040204" pitchFamily="34" charset="0"/>
              </a:rPr>
              <a:t>bao</a:t>
            </a:r>
            <a:r>
              <a:rPr lang="en-US" sz="2600" b="1">
                <a:solidFill>
                  <a:srgbClr val="FFFF00"/>
                </a:solidFill>
                <a:ea typeface="Tahoma" panose="020B0604030504040204" pitchFamily="34" charset="0"/>
              </a:rPr>
              <a:t> </a:t>
            </a:r>
            <a:r>
              <a:rPr lang="en-US" sz="2600" b="1" err="1">
                <a:solidFill>
                  <a:srgbClr val="FFFF00"/>
                </a:solidFill>
                <a:ea typeface="Tahoma" panose="020B0604030504040204" pitchFamily="34" charset="0"/>
              </a:rPr>
              <a:t>nhiêu</a:t>
            </a:r>
            <a:r>
              <a:rPr lang="en-US" sz="2600" b="1">
                <a:solidFill>
                  <a:srgbClr val="FFFF00"/>
                </a:solidFill>
                <a:ea typeface="Tahoma" panose="020B0604030504040204" pitchFamily="34" charset="0"/>
              </a:rPr>
              <a:t> % </a:t>
            </a:r>
            <a:r>
              <a:rPr lang="en-US" sz="2600" b="1" err="1">
                <a:solidFill>
                  <a:srgbClr val="FFFF00"/>
                </a:solidFill>
                <a:ea typeface="Tahoma" panose="020B0604030504040204" pitchFamily="34" charset="0"/>
              </a:rPr>
              <a:t>thế</a:t>
            </a:r>
            <a:r>
              <a:rPr lang="en-US" sz="2600" b="1">
                <a:solidFill>
                  <a:srgbClr val="FFFF00"/>
                </a:solidFill>
                <a:ea typeface="Tahoma" panose="020B0604030504040204" pitchFamily="34" charset="0"/>
              </a:rPr>
              <a:t> </a:t>
            </a:r>
            <a:r>
              <a:rPr lang="en-US" sz="2600" b="1" err="1">
                <a:solidFill>
                  <a:srgbClr val="FFFF00"/>
                </a:solidFill>
                <a:ea typeface="Tahoma" panose="020B0604030504040204" pitchFamily="34" charset="0"/>
              </a:rPr>
              <a:t>giới</a:t>
            </a:r>
            <a:r>
              <a:rPr lang="en-US" sz="2600" b="1">
                <a:solidFill>
                  <a:srgbClr val="FFFF00"/>
                </a:solidFill>
                <a:ea typeface="Tahoma" panose="020B0604030504040204" pitchFamily="34" charset="0"/>
              </a:rPr>
              <a:t>?</a:t>
            </a:r>
          </a:p>
        </p:txBody>
      </p:sp>
      <p:sp>
        <p:nvSpPr>
          <p:cNvPr id="3" name="Rectangle 2"/>
          <p:cNvSpPr/>
          <p:nvPr/>
        </p:nvSpPr>
        <p:spPr>
          <a:xfrm>
            <a:off x="8969228" y="251465"/>
            <a:ext cx="854721" cy="540404"/>
          </a:xfrm>
          <a:prstGeom prst="rect">
            <a:avLst/>
          </a:prstGeom>
        </p:spPr>
        <p:txBody>
          <a:bodyPr wrap="none">
            <a:spAutoFit/>
          </a:bodyPr>
          <a:lstStyle/>
          <a:p>
            <a:pPr marR="0" lvl="0">
              <a:lnSpc>
                <a:spcPct val="120000"/>
              </a:lnSpc>
              <a:spcBef>
                <a:spcPts val="0"/>
              </a:spcBef>
              <a:spcAft>
                <a:spcPts val="0"/>
              </a:spcAft>
            </a:pPr>
            <a:r>
              <a:rPr lang="en-US" sz="2600" b="1">
                <a:solidFill>
                  <a:srgbClr val="002060"/>
                </a:solidFill>
                <a:ea typeface="Times New Roman" panose="02020603050405020304" pitchFamily="18" charset="0"/>
              </a:rPr>
              <a:t>17%.</a:t>
            </a:r>
            <a:endParaRPr lang="en-US" sz="2600" b="1">
              <a:solidFill>
                <a:srgbClr val="002060"/>
              </a:solidFill>
              <a:effectLst/>
              <a:ea typeface="Times New Roman" panose="02020603050405020304" pitchFamily="18" charset="0"/>
            </a:endParaRPr>
          </a:p>
        </p:txBody>
      </p:sp>
      <p:sp>
        <p:nvSpPr>
          <p:cNvPr id="5" name="Rectangle 4"/>
          <p:cNvSpPr/>
          <p:nvPr/>
        </p:nvSpPr>
        <p:spPr>
          <a:xfrm>
            <a:off x="962619" y="1365518"/>
            <a:ext cx="6646685" cy="892552"/>
          </a:xfrm>
          <a:prstGeom prst="rect">
            <a:avLst/>
          </a:prstGeom>
          <a:ln w="3175">
            <a:solidFill>
              <a:schemeClr val="tx1"/>
            </a:solidFill>
          </a:ln>
        </p:spPr>
        <p:txBody>
          <a:bodyPr wrap="square">
            <a:spAutoFit/>
          </a:bodyPr>
          <a:lstStyle/>
          <a:p>
            <a:r>
              <a:rPr lang="en-US" sz="2600" b="1">
                <a:solidFill>
                  <a:srgbClr val="002060"/>
                </a:solidFill>
              </a:rPr>
              <a:t>Phần lớn lãnh thổ châu Phi nằm trong đới khí hậu nào?</a:t>
            </a:r>
          </a:p>
        </p:txBody>
      </p:sp>
      <p:sp>
        <p:nvSpPr>
          <p:cNvPr id="6" name="Rectangle 5"/>
          <p:cNvSpPr/>
          <p:nvPr/>
        </p:nvSpPr>
        <p:spPr>
          <a:xfrm>
            <a:off x="9031798" y="1528415"/>
            <a:ext cx="1463862" cy="492443"/>
          </a:xfrm>
          <a:prstGeom prst="rect">
            <a:avLst/>
          </a:prstGeom>
        </p:spPr>
        <p:txBody>
          <a:bodyPr wrap="none">
            <a:spAutoFit/>
          </a:bodyPr>
          <a:lstStyle/>
          <a:p>
            <a:r>
              <a:rPr lang="en-US" sz="2600" b="1">
                <a:solidFill>
                  <a:srgbClr val="002060"/>
                </a:solidFill>
              </a:rPr>
              <a:t>Đới nóng</a:t>
            </a:r>
          </a:p>
        </p:txBody>
      </p:sp>
      <p:sp>
        <p:nvSpPr>
          <p:cNvPr id="9" name="Rectangle 8"/>
          <p:cNvSpPr/>
          <p:nvPr/>
        </p:nvSpPr>
        <p:spPr>
          <a:xfrm>
            <a:off x="955962" y="2505792"/>
            <a:ext cx="6646685" cy="892552"/>
          </a:xfrm>
          <a:prstGeom prst="rect">
            <a:avLst/>
          </a:prstGeom>
          <a:solidFill>
            <a:srgbClr val="0070C0"/>
          </a:solidFill>
          <a:ln w="3175">
            <a:solidFill>
              <a:schemeClr val="tx1"/>
            </a:solidFill>
          </a:ln>
        </p:spPr>
        <p:txBody>
          <a:bodyPr wrap="square">
            <a:spAutoFit/>
          </a:bodyPr>
          <a:lstStyle/>
          <a:p>
            <a:r>
              <a:rPr lang="en-US" sz="2600" b="1" err="1">
                <a:solidFill>
                  <a:srgbClr val="FFFF00"/>
                </a:solidFill>
                <a:latin typeface="Arian"/>
              </a:rPr>
              <a:t>Rừng</a:t>
            </a:r>
            <a:r>
              <a:rPr lang="en-US" sz="2600" b="1">
                <a:solidFill>
                  <a:srgbClr val="FFFF00"/>
                </a:solidFill>
                <a:latin typeface="Arian"/>
              </a:rPr>
              <a:t> </a:t>
            </a:r>
            <a:r>
              <a:rPr lang="en-US" sz="2600" b="1" err="1">
                <a:solidFill>
                  <a:srgbClr val="FFFF00"/>
                </a:solidFill>
                <a:latin typeface="Arian"/>
              </a:rPr>
              <a:t>cây</a:t>
            </a:r>
            <a:r>
              <a:rPr lang="en-US" sz="2600" b="1">
                <a:solidFill>
                  <a:srgbClr val="FFFF00"/>
                </a:solidFill>
                <a:latin typeface="Arian"/>
              </a:rPr>
              <a:t> </a:t>
            </a:r>
            <a:r>
              <a:rPr lang="en-US" sz="2600" b="1" err="1">
                <a:solidFill>
                  <a:srgbClr val="FFFF00"/>
                </a:solidFill>
                <a:latin typeface="Arian"/>
              </a:rPr>
              <a:t>bụi</a:t>
            </a:r>
            <a:r>
              <a:rPr lang="en-US" sz="2600" b="1">
                <a:solidFill>
                  <a:srgbClr val="FFFF00"/>
                </a:solidFill>
                <a:latin typeface="Arian"/>
              </a:rPr>
              <a:t> </a:t>
            </a:r>
            <a:r>
              <a:rPr lang="en-US" sz="2600" b="1" err="1">
                <a:solidFill>
                  <a:srgbClr val="FFFF00"/>
                </a:solidFill>
                <a:latin typeface="Arian"/>
              </a:rPr>
              <a:t>lá</a:t>
            </a:r>
            <a:r>
              <a:rPr lang="en-US" sz="2600" b="1">
                <a:solidFill>
                  <a:srgbClr val="FFFF00"/>
                </a:solidFill>
                <a:latin typeface="Arian"/>
              </a:rPr>
              <a:t> </a:t>
            </a:r>
            <a:r>
              <a:rPr lang="en-US" sz="2600" b="1" err="1">
                <a:solidFill>
                  <a:srgbClr val="FFFF00"/>
                </a:solidFill>
                <a:latin typeface="Arian"/>
              </a:rPr>
              <a:t>cứng</a:t>
            </a:r>
            <a:r>
              <a:rPr lang="en-US" sz="2600" b="1">
                <a:solidFill>
                  <a:srgbClr val="FFFF00"/>
                </a:solidFill>
                <a:latin typeface="Arian"/>
              </a:rPr>
              <a:t> </a:t>
            </a:r>
            <a:r>
              <a:rPr lang="en-US" sz="2600" b="1" err="1">
                <a:solidFill>
                  <a:srgbClr val="FFFF00"/>
                </a:solidFill>
                <a:latin typeface="Arian"/>
              </a:rPr>
              <a:t>phát</a:t>
            </a:r>
            <a:r>
              <a:rPr lang="en-US" sz="2600" b="1">
                <a:solidFill>
                  <a:srgbClr val="FFFF00"/>
                </a:solidFill>
                <a:latin typeface="Arian"/>
              </a:rPr>
              <a:t> </a:t>
            </a:r>
            <a:r>
              <a:rPr lang="en-US" sz="2600" b="1" err="1">
                <a:solidFill>
                  <a:srgbClr val="FFFF00"/>
                </a:solidFill>
                <a:latin typeface="Arian"/>
              </a:rPr>
              <a:t>triển</a:t>
            </a:r>
            <a:r>
              <a:rPr lang="en-US" sz="2600" b="1">
                <a:solidFill>
                  <a:srgbClr val="FFFF00"/>
                </a:solidFill>
                <a:latin typeface="Arian"/>
              </a:rPr>
              <a:t> </a:t>
            </a:r>
            <a:r>
              <a:rPr lang="en-US" sz="2600" b="1" err="1">
                <a:solidFill>
                  <a:srgbClr val="FFFF00"/>
                </a:solidFill>
                <a:latin typeface="Arian"/>
              </a:rPr>
              <a:t>mạnh</a:t>
            </a:r>
            <a:r>
              <a:rPr lang="en-US" sz="2600" b="1">
                <a:solidFill>
                  <a:srgbClr val="FFFF00"/>
                </a:solidFill>
                <a:latin typeface="Arian"/>
              </a:rPr>
              <a:t> ở </a:t>
            </a:r>
            <a:r>
              <a:rPr lang="en-US" sz="2600" b="1" err="1">
                <a:solidFill>
                  <a:srgbClr val="FFFF00"/>
                </a:solidFill>
                <a:latin typeface="Arian"/>
              </a:rPr>
              <a:t>môi</a:t>
            </a:r>
            <a:r>
              <a:rPr lang="en-US" sz="2600" b="1">
                <a:solidFill>
                  <a:srgbClr val="FFFF00"/>
                </a:solidFill>
                <a:latin typeface="Arian"/>
              </a:rPr>
              <a:t> </a:t>
            </a:r>
            <a:r>
              <a:rPr lang="en-US" sz="2600" b="1" err="1">
                <a:solidFill>
                  <a:srgbClr val="FFFF00"/>
                </a:solidFill>
                <a:latin typeface="Arian"/>
              </a:rPr>
              <a:t>trường</a:t>
            </a:r>
            <a:r>
              <a:rPr lang="en-US" sz="2600" b="1">
                <a:solidFill>
                  <a:srgbClr val="FFFF00"/>
                </a:solidFill>
                <a:latin typeface="Arian"/>
              </a:rPr>
              <a:t> </a:t>
            </a:r>
            <a:r>
              <a:rPr lang="en-US" sz="2600" b="1" err="1">
                <a:solidFill>
                  <a:srgbClr val="FFFF00"/>
                </a:solidFill>
                <a:latin typeface="Arian"/>
              </a:rPr>
              <a:t>tự</a:t>
            </a:r>
            <a:r>
              <a:rPr lang="en-US" sz="2600" b="1">
                <a:solidFill>
                  <a:srgbClr val="FFFF00"/>
                </a:solidFill>
                <a:latin typeface="Arian"/>
              </a:rPr>
              <a:t> </a:t>
            </a:r>
            <a:r>
              <a:rPr lang="en-US" sz="2600" b="1" err="1">
                <a:solidFill>
                  <a:srgbClr val="FFFF00"/>
                </a:solidFill>
                <a:latin typeface="Arian"/>
              </a:rPr>
              <a:t>nhiên</a:t>
            </a:r>
            <a:r>
              <a:rPr lang="en-US" sz="2600" b="1">
                <a:solidFill>
                  <a:srgbClr val="FFFF00"/>
                </a:solidFill>
                <a:latin typeface="Arian"/>
              </a:rPr>
              <a:t> </a:t>
            </a:r>
            <a:r>
              <a:rPr lang="en-US" sz="2600" b="1" err="1">
                <a:solidFill>
                  <a:srgbClr val="FFFF00"/>
                </a:solidFill>
                <a:latin typeface="Arian"/>
              </a:rPr>
              <a:t>nào</a:t>
            </a:r>
            <a:r>
              <a:rPr lang="en-US" sz="2600" b="1">
                <a:solidFill>
                  <a:srgbClr val="FFFF00"/>
                </a:solidFill>
                <a:latin typeface="Arian"/>
              </a:rPr>
              <a:t>?</a:t>
            </a:r>
          </a:p>
        </p:txBody>
      </p:sp>
      <p:sp>
        <p:nvSpPr>
          <p:cNvPr id="18" name="Rectangle 17"/>
          <p:cNvSpPr/>
          <p:nvPr/>
        </p:nvSpPr>
        <p:spPr>
          <a:xfrm>
            <a:off x="8983523" y="2505792"/>
            <a:ext cx="1996637" cy="492443"/>
          </a:xfrm>
          <a:prstGeom prst="rect">
            <a:avLst/>
          </a:prstGeom>
        </p:spPr>
        <p:txBody>
          <a:bodyPr wrap="none">
            <a:spAutoFit/>
          </a:bodyPr>
          <a:lstStyle/>
          <a:p>
            <a:r>
              <a:rPr lang="en-US" sz="2600" b="1">
                <a:solidFill>
                  <a:srgbClr val="002060"/>
                </a:solidFill>
                <a:ea typeface="Tahoma" panose="020B0604030504040204" pitchFamily="34" charset="0"/>
              </a:rPr>
              <a:t>MT </a:t>
            </a:r>
            <a:r>
              <a:rPr lang="en-US" sz="2600" b="1" err="1">
                <a:solidFill>
                  <a:srgbClr val="002060"/>
                </a:solidFill>
                <a:ea typeface="Tahoma" panose="020B0604030504040204" pitchFamily="34" charset="0"/>
              </a:rPr>
              <a:t>cận</a:t>
            </a:r>
            <a:r>
              <a:rPr lang="en-US" sz="2600" b="1">
                <a:solidFill>
                  <a:srgbClr val="002060"/>
                </a:solidFill>
                <a:ea typeface="Tahoma" panose="020B0604030504040204" pitchFamily="34" charset="0"/>
              </a:rPr>
              <a:t> nhiệt</a:t>
            </a:r>
            <a:endParaRPr lang="en-US" sz="2600" b="1">
              <a:solidFill>
                <a:srgbClr val="002060"/>
              </a:solidFill>
            </a:endParaRPr>
          </a:p>
        </p:txBody>
      </p:sp>
      <p:sp>
        <p:nvSpPr>
          <p:cNvPr id="19" name="Rectangle 18"/>
          <p:cNvSpPr/>
          <p:nvPr/>
        </p:nvSpPr>
        <p:spPr>
          <a:xfrm>
            <a:off x="941893" y="3609083"/>
            <a:ext cx="6677894" cy="572464"/>
          </a:xfrm>
          <a:prstGeom prst="rect">
            <a:avLst/>
          </a:prstGeom>
          <a:ln w="3175">
            <a:solidFill>
              <a:schemeClr val="tx1"/>
            </a:solidFill>
          </a:ln>
        </p:spPr>
        <p:txBody>
          <a:bodyPr wrap="square">
            <a:spAutoFit/>
          </a:bodyPr>
          <a:lstStyle/>
          <a:p>
            <a:pPr marR="0" lvl="0" algn="just">
              <a:lnSpc>
                <a:spcPct val="120000"/>
              </a:lnSpc>
              <a:spcBef>
                <a:spcPts val="0"/>
              </a:spcBef>
              <a:spcAft>
                <a:spcPts val="0"/>
              </a:spcAft>
            </a:pPr>
            <a:r>
              <a:rPr lang="en-US" sz="2600" b="1" err="1">
                <a:solidFill>
                  <a:srgbClr val="002060"/>
                </a:solidFill>
                <a:latin typeface="Arian"/>
                <a:ea typeface="Times New Roman" panose="02020603050405020304" pitchFamily="18" charset="0"/>
              </a:rPr>
              <a:t>Tên</a:t>
            </a:r>
            <a:r>
              <a:rPr lang="en-US" sz="2600" b="1">
                <a:solidFill>
                  <a:srgbClr val="002060"/>
                </a:solidFill>
                <a:latin typeface="Arian"/>
                <a:ea typeface="Times New Roman" panose="02020603050405020304" pitchFamily="18" charset="0"/>
              </a:rPr>
              <a:t> </a:t>
            </a:r>
            <a:r>
              <a:rPr lang="en-US" sz="2600" b="1" err="1">
                <a:solidFill>
                  <a:srgbClr val="002060"/>
                </a:solidFill>
                <a:latin typeface="Arian"/>
                <a:ea typeface="Times New Roman" panose="02020603050405020304" pitchFamily="18" charset="0"/>
              </a:rPr>
              <a:t>dãy</a:t>
            </a:r>
            <a:r>
              <a:rPr lang="en-US" sz="2600" b="1">
                <a:solidFill>
                  <a:srgbClr val="002060"/>
                </a:solidFill>
                <a:latin typeface="Arian"/>
                <a:ea typeface="Times New Roman" panose="02020603050405020304" pitchFamily="18" charset="0"/>
              </a:rPr>
              <a:t> </a:t>
            </a:r>
            <a:r>
              <a:rPr lang="en-US" sz="2600" b="1" err="1">
                <a:solidFill>
                  <a:srgbClr val="002060"/>
                </a:solidFill>
                <a:latin typeface="Arian"/>
                <a:ea typeface="Times New Roman" panose="02020603050405020304" pitchFamily="18" charset="0"/>
              </a:rPr>
              <a:t>núi</a:t>
            </a:r>
            <a:r>
              <a:rPr lang="en-US" sz="2600" b="1">
                <a:solidFill>
                  <a:srgbClr val="002060"/>
                </a:solidFill>
                <a:latin typeface="Arian"/>
                <a:ea typeface="Times New Roman" panose="02020603050405020304" pitchFamily="18" charset="0"/>
              </a:rPr>
              <a:t> ở đông nam </a:t>
            </a:r>
            <a:r>
              <a:rPr lang="en-US" sz="2600" b="1" err="1">
                <a:solidFill>
                  <a:srgbClr val="002060"/>
                </a:solidFill>
                <a:latin typeface="Arian"/>
                <a:ea typeface="Times New Roman" panose="02020603050405020304" pitchFamily="18" charset="0"/>
              </a:rPr>
              <a:t>châu</a:t>
            </a:r>
            <a:r>
              <a:rPr lang="en-US" sz="2600" b="1">
                <a:solidFill>
                  <a:srgbClr val="002060"/>
                </a:solidFill>
                <a:latin typeface="Arian"/>
                <a:ea typeface="Times New Roman" panose="02020603050405020304" pitchFamily="18" charset="0"/>
              </a:rPr>
              <a:t> Phi là</a:t>
            </a:r>
            <a:endParaRPr lang="en-US" sz="2600" b="1">
              <a:solidFill>
                <a:srgbClr val="002060"/>
              </a:solidFill>
              <a:effectLst/>
              <a:latin typeface="Arian"/>
              <a:ea typeface="Times New Roman" panose="02020603050405020304" pitchFamily="18" charset="0"/>
            </a:endParaRPr>
          </a:p>
        </p:txBody>
      </p:sp>
      <p:sp>
        <p:nvSpPr>
          <p:cNvPr id="20" name="Rectangle 19"/>
          <p:cNvSpPr/>
          <p:nvPr/>
        </p:nvSpPr>
        <p:spPr>
          <a:xfrm>
            <a:off x="9038586" y="3425852"/>
            <a:ext cx="3139346" cy="572464"/>
          </a:xfrm>
          <a:prstGeom prst="rect">
            <a:avLst/>
          </a:prstGeom>
        </p:spPr>
        <p:txBody>
          <a:bodyPr wrap="square">
            <a:spAutoFit/>
          </a:bodyPr>
          <a:lstStyle/>
          <a:p>
            <a:pPr marR="0" lvl="0">
              <a:lnSpc>
                <a:spcPct val="120000"/>
              </a:lnSpc>
              <a:spcBef>
                <a:spcPts val="0"/>
              </a:spcBef>
              <a:spcAft>
                <a:spcPts val="0"/>
              </a:spcAft>
            </a:pPr>
            <a:r>
              <a:rPr lang="en-US" sz="2600" b="1" err="1">
                <a:solidFill>
                  <a:srgbClr val="002060"/>
                </a:solidFill>
                <a:ea typeface="Times New Roman" panose="02020603050405020304" pitchFamily="18" charset="0"/>
              </a:rPr>
              <a:t>Dãy</a:t>
            </a:r>
            <a:r>
              <a:rPr lang="en-US" sz="2600" b="1">
                <a:solidFill>
                  <a:srgbClr val="002060"/>
                </a:solidFill>
                <a:ea typeface="Times New Roman" panose="02020603050405020304" pitchFamily="18" charset="0"/>
              </a:rPr>
              <a:t> </a:t>
            </a:r>
            <a:r>
              <a:rPr lang="en-US" sz="2600" b="1" err="1">
                <a:solidFill>
                  <a:srgbClr val="002060"/>
                </a:solidFill>
                <a:ea typeface="Times New Roman" panose="02020603050405020304" pitchFamily="18" charset="0"/>
              </a:rPr>
              <a:t>núi</a:t>
            </a:r>
            <a:r>
              <a:rPr lang="en-US" sz="2600" b="1">
                <a:solidFill>
                  <a:srgbClr val="002060"/>
                </a:solidFill>
                <a:ea typeface="Times New Roman" panose="02020603050405020304" pitchFamily="18" charset="0"/>
              </a:rPr>
              <a:t> Đrê-ken-bec</a:t>
            </a:r>
            <a:endParaRPr lang="en-US" sz="2600" b="1">
              <a:solidFill>
                <a:srgbClr val="002060"/>
              </a:solidFill>
              <a:effectLst/>
              <a:ea typeface="Times New Roman" panose="02020603050405020304" pitchFamily="18" charset="0"/>
            </a:endParaRPr>
          </a:p>
        </p:txBody>
      </p:sp>
      <p:sp>
        <p:nvSpPr>
          <p:cNvPr id="21" name="Rectangle 20"/>
          <p:cNvSpPr/>
          <p:nvPr/>
        </p:nvSpPr>
        <p:spPr>
          <a:xfrm>
            <a:off x="962619" y="4501996"/>
            <a:ext cx="6646685" cy="1052596"/>
          </a:xfrm>
          <a:prstGeom prst="rect">
            <a:avLst/>
          </a:prstGeom>
          <a:solidFill>
            <a:srgbClr val="0070C0"/>
          </a:solidFill>
          <a:ln w="3175">
            <a:solidFill>
              <a:schemeClr val="tx1"/>
            </a:solidFill>
          </a:ln>
        </p:spPr>
        <p:txBody>
          <a:bodyPr wrap="square">
            <a:spAutoFit/>
          </a:bodyPr>
          <a:lstStyle/>
          <a:p>
            <a:pPr marR="0" lvl="0" algn="just">
              <a:lnSpc>
                <a:spcPct val="120000"/>
              </a:lnSpc>
              <a:spcBef>
                <a:spcPts val="0"/>
              </a:spcBef>
              <a:spcAft>
                <a:spcPts val="0"/>
              </a:spcAft>
            </a:pPr>
            <a:r>
              <a:rPr lang="en-US" sz="2600" b="1">
                <a:solidFill>
                  <a:srgbClr val="FFFF00"/>
                </a:solidFill>
                <a:latin typeface="Arian"/>
                <a:ea typeface="Times New Roman" panose="02020603050405020304" pitchFamily="18" charset="0"/>
              </a:rPr>
              <a:t>Giữa số người xuất cư và nhập cư ở châu Phi; nhóm nào nhiều hơn?</a:t>
            </a:r>
          </a:p>
        </p:txBody>
      </p:sp>
      <p:sp>
        <p:nvSpPr>
          <p:cNvPr id="22" name="Rectangle 21"/>
          <p:cNvSpPr/>
          <p:nvPr/>
        </p:nvSpPr>
        <p:spPr>
          <a:xfrm>
            <a:off x="8834511" y="4611523"/>
            <a:ext cx="3094892" cy="540404"/>
          </a:xfrm>
          <a:prstGeom prst="rect">
            <a:avLst/>
          </a:prstGeom>
        </p:spPr>
        <p:txBody>
          <a:bodyPr wrap="square">
            <a:spAutoFit/>
          </a:bodyPr>
          <a:lstStyle/>
          <a:p>
            <a:pPr marR="0" lvl="0">
              <a:lnSpc>
                <a:spcPct val="120000"/>
              </a:lnSpc>
              <a:spcBef>
                <a:spcPts val="0"/>
              </a:spcBef>
              <a:spcAft>
                <a:spcPts val="0"/>
              </a:spcAft>
            </a:pPr>
            <a:r>
              <a:rPr lang="en-US" sz="2600" b="1">
                <a:solidFill>
                  <a:srgbClr val="002060"/>
                </a:solidFill>
                <a:ea typeface="Times New Roman" panose="02020603050405020304" pitchFamily="18" charset="0"/>
              </a:rPr>
              <a:t>Xuất cư</a:t>
            </a:r>
          </a:p>
        </p:txBody>
      </p:sp>
      <p:sp>
        <p:nvSpPr>
          <p:cNvPr id="23" name="Rectangle 22"/>
          <p:cNvSpPr/>
          <p:nvPr/>
        </p:nvSpPr>
        <p:spPr>
          <a:xfrm>
            <a:off x="949305" y="5710610"/>
            <a:ext cx="6653341" cy="1052596"/>
          </a:xfrm>
          <a:prstGeom prst="rect">
            <a:avLst/>
          </a:prstGeom>
          <a:ln w="3175">
            <a:solidFill>
              <a:schemeClr val="tx1"/>
            </a:solidFill>
          </a:ln>
        </p:spPr>
        <p:txBody>
          <a:bodyPr wrap="square">
            <a:spAutoFit/>
          </a:bodyPr>
          <a:lstStyle/>
          <a:p>
            <a:pPr marR="0" lvl="0">
              <a:lnSpc>
                <a:spcPct val="120000"/>
              </a:lnSpc>
              <a:spcBef>
                <a:spcPts val="0"/>
              </a:spcBef>
              <a:spcAft>
                <a:spcPts val="0"/>
              </a:spcAft>
            </a:pPr>
            <a:r>
              <a:rPr lang="en-US" sz="2600" b="1" err="1">
                <a:solidFill>
                  <a:srgbClr val="002060"/>
                </a:solidFill>
                <a:latin typeface="Arian"/>
                <a:ea typeface="Times New Roman" panose="02020603050405020304" pitchFamily="18" charset="0"/>
              </a:rPr>
              <a:t>Biển</a:t>
            </a:r>
            <a:r>
              <a:rPr lang="en-US" sz="2600" b="1">
                <a:solidFill>
                  <a:srgbClr val="002060"/>
                </a:solidFill>
                <a:latin typeface="Arian"/>
                <a:ea typeface="Times New Roman" panose="02020603050405020304" pitchFamily="18" charset="0"/>
              </a:rPr>
              <a:t> </a:t>
            </a:r>
            <a:r>
              <a:rPr lang="en-US" sz="2600" b="1" err="1">
                <a:solidFill>
                  <a:srgbClr val="002060"/>
                </a:solidFill>
                <a:latin typeface="Arian"/>
                <a:ea typeface="Times New Roman" panose="02020603050405020304" pitchFamily="18" charset="0"/>
              </a:rPr>
              <a:t>nằm</a:t>
            </a:r>
            <a:r>
              <a:rPr lang="en-US" sz="2600" b="1">
                <a:solidFill>
                  <a:srgbClr val="002060"/>
                </a:solidFill>
                <a:latin typeface="Arian"/>
                <a:ea typeface="Times New Roman" panose="02020603050405020304" pitchFamily="18" charset="0"/>
              </a:rPr>
              <a:t> ở </a:t>
            </a:r>
            <a:r>
              <a:rPr lang="en-US" sz="2600" b="1" err="1">
                <a:solidFill>
                  <a:srgbClr val="002060"/>
                </a:solidFill>
                <a:latin typeface="Arian"/>
                <a:ea typeface="Times New Roman" panose="02020603050405020304" pitchFamily="18" charset="0"/>
              </a:rPr>
              <a:t>phía</a:t>
            </a:r>
            <a:r>
              <a:rPr lang="en-US" sz="2600" b="1">
                <a:solidFill>
                  <a:srgbClr val="002060"/>
                </a:solidFill>
                <a:latin typeface="Arian"/>
                <a:ea typeface="Times New Roman" panose="02020603050405020304" pitchFamily="18" charset="0"/>
              </a:rPr>
              <a:t> </a:t>
            </a:r>
            <a:r>
              <a:rPr lang="en-US" sz="2600" b="1" err="1">
                <a:solidFill>
                  <a:srgbClr val="002060"/>
                </a:solidFill>
                <a:latin typeface="Arian"/>
                <a:ea typeface="Times New Roman" panose="02020603050405020304" pitchFamily="18" charset="0"/>
              </a:rPr>
              <a:t>Bắc</a:t>
            </a:r>
            <a:r>
              <a:rPr lang="en-US" sz="2600" b="1">
                <a:solidFill>
                  <a:srgbClr val="002060"/>
                </a:solidFill>
                <a:latin typeface="Arian"/>
                <a:ea typeface="Times New Roman" panose="02020603050405020304" pitchFamily="18" charset="0"/>
              </a:rPr>
              <a:t> </a:t>
            </a:r>
            <a:r>
              <a:rPr lang="en-US" sz="2600" b="1" err="1">
                <a:solidFill>
                  <a:srgbClr val="002060"/>
                </a:solidFill>
                <a:latin typeface="Arian"/>
                <a:ea typeface="Times New Roman" panose="02020603050405020304" pitchFamily="18" charset="0"/>
              </a:rPr>
              <a:t>của</a:t>
            </a:r>
            <a:r>
              <a:rPr lang="en-US" sz="2600" b="1">
                <a:solidFill>
                  <a:srgbClr val="002060"/>
                </a:solidFill>
                <a:latin typeface="Arian"/>
                <a:ea typeface="Times New Roman" panose="02020603050405020304" pitchFamily="18" charset="0"/>
              </a:rPr>
              <a:t> </a:t>
            </a:r>
            <a:r>
              <a:rPr lang="en-US" sz="2600" b="1" err="1">
                <a:solidFill>
                  <a:srgbClr val="002060"/>
                </a:solidFill>
                <a:latin typeface="Arian"/>
                <a:ea typeface="Times New Roman" panose="02020603050405020304" pitchFamily="18" charset="0"/>
              </a:rPr>
              <a:t>châu</a:t>
            </a:r>
            <a:r>
              <a:rPr lang="en-US" sz="2600" b="1">
                <a:solidFill>
                  <a:srgbClr val="002060"/>
                </a:solidFill>
                <a:latin typeface="Arian"/>
                <a:ea typeface="Times New Roman" panose="02020603050405020304" pitchFamily="18" charset="0"/>
              </a:rPr>
              <a:t> Phi </a:t>
            </a:r>
            <a:r>
              <a:rPr lang="en-US" sz="2600" b="1" err="1">
                <a:solidFill>
                  <a:srgbClr val="002060"/>
                </a:solidFill>
                <a:latin typeface="Arian"/>
                <a:ea typeface="Times New Roman" panose="02020603050405020304" pitchFamily="18" charset="0"/>
              </a:rPr>
              <a:t>có</a:t>
            </a:r>
            <a:r>
              <a:rPr lang="en-US" sz="2600" b="1">
                <a:solidFill>
                  <a:srgbClr val="002060"/>
                </a:solidFill>
                <a:latin typeface="Arian"/>
                <a:ea typeface="Times New Roman" panose="02020603050405020304" pitchFamily="18" charset="0"/>
              </a:rPr>
              <a:t> </a:t>
            </a:r>
            <a:r>
              <a:rPr lang="en-US" sz="2600" b="1" err="1">
                <a:solidFill>
                  <a:srgbClr val="002060"/>
                </a:solidFill>
                <a:latin typeface="Arian"/>
                <a:ea typeface="Times New Roman" panose="02020603050405020304" pitchFamily="18" charset="0"/>
              </a:rPr>
              <a:t>tên</a:t>
            </a:r>
            <a:r>
              <a:rPr lang="en-US" sz="2600" b="1">
                <a:solidFill>
                  <a:srgbClr val="002060"/>
                </a:solidFill>
                <a:latin typeface="Arian"/>
                <a:ea typeface="Times New Roman" panose="02020603050405020304" pitchFamily="18" charset="0"/>
              </a:rPr>
              <a:t> </a:t>
            </a:r>
            <a:r>
              <a:rPr lang="en-US" sz="2600" b="1" err="1">
                <a:solidFill>
                  <a:srgbClr val="002060"/>
                </a:solidFill>
                <a:latin typeface="Arian"/>
                <a:ea typeface="Times New Roman" panose="02020603050405020304" pitchFamily="18" charset="0"/>
              </a:rPr>
              <a:t>là</a:t>
            </a:r>
            <a:r>
              <a:rPr lang="en-US" sz="2600" b="1">
                <a:solidFill>
                  <a:srgbClr val="002060"/>
                </a:solidFill>
                <a:latin typeface="Arian"/>
                <a:ea typeface="Times New Roman" panose="02020603050405020304" pitchFamily="18" charset="0"/>
              </a:rPr>
              <a:t> </a:t>
            </a:r>
            <a:r>
              <a:rPr lang="en-US" sz="2600" b="1" err="1">
                <a:solidFill>
                  <a:srgbClr val="002060"/>
                </a:solidFill>
                <a:latin typeface="Arian"/>
                <a:ea typeface="Times New Roman" panose="02020603050405020304" pitchFamily="18" charset="0"/>
              </a:rPr>
              <a:t>gì</a:t>
            </a:r>
            <a:r>
              <a:rPr lang="en-US" sz="2600" b="1">
                <a:solidFill>
                  <a:srgbClr val="002060"/>
                </a:solidFill>
                <a:latin typeface="Arian"/>
                <a:ea typeface="Times New Roman" panose="02020603050405020304" pitchFamily="18" charset="0"/>
              </a:rPr>
              <a:t>?</a:t>
            </a:r>
            <a:endParaRPr lang="en-US" sz="2600" b="1">
              <a:solidFill>
                <a:srgbClr val="002060"/>
              </a:solidFill>
              <a:effectLst/>
              <a:latin typeface="Arian"/>
              <a:ea typeface="Times New Roman" panose="02020603050405020304" pitchFamily="18" charset="0"/>
            </a:endParaRPr>
          </a:p>
        </p:txBody>
      </p:sp>
      <p:sp>
        <p:nvSpPr>
          <p:cNvPr id="24" name="Rectangle 23"/>
          <p:cNvSpPr/>
          <p:nvPr/>
        </p:nvSpPr>
        <p:spPr>
          <a:xfrm>
            <a:off x="8888621" y="5763763"/>
            <a:ext cx="3222772" cy="540404"/>
          </a:xfrm>
          <a:prstGeom prst="rect">
            <a:avLst/>
          </a:prstGeom>
        </p:spPr>
        <p:txBody>
          <a:bodyPr wrap="square">
            <a:spAutoFit/>
          </a:bodyPr>
          <a:lstStyle/>
          <a:p>
            <a:pPr marR="0" lvl="0">
              <a:lnSpc>
                <a:spcPct val="120000"/>
              </a:lnSpc>
              <a:spcBef>
                <a:spcPts val="0"/>
              </a:spcBef>
              <a:spcAft>
                <a:spcPts val="0"/>
              </a:spcAft>
            </a:pPr>
            <a:r>
              <a:rPr lang="en-US" sz="2600" b="1" err="1">
                <a:solidFill>
                  <a:srgbClr val="002060"/>
                </a:solidFill>
                <a:effectLst/>
                <a:ea typeface="Times New Roman" panose="02020603050405020304" pitchFamily="18" charset="0"/>
              </a:rPr>
              <a:t>Địa</a:t>
            </a:r>
            <a:r>
              <a:rPr lang="en-US" sz="2600" b="1">
                <a:solidFill>
                  <a:srgbClr val="002060"/>
                </a:solidFill>
                <a:effectLst/>
                <a:ea typeface="Times New Roman" panose="02020603050405020304" pitchFamily="18" charset="0"/>
              </a:rPr>
              <a:t> </a:t>
            </a:r>
            <a:r>
              <a:rPr lang="en-US" sz="2600" b="1" err="1">
                <a:solidFill>
                  <a:srgbClr val="002060"/>
                </a:solidFill>
                <a:effectLst/>
                <a:ea typeface="Times New Roman" panose="02020603050405020304" pitchFamily="18" charset="0"/>
              </a:rPr>
              <a:t>Trung</a:t>
            </a:r>
            <a:r>
              <a:rPr lang="en-US" sz="2600" b="1">
                <a:solidFill>
                  <a:srgbClr val="002060"/>
                </a:solidFill>
                <a:effectLst/>
                <a:ea typeface="Times New Roman" panose="02020603050405020304" pitchFamily="18" charset="0"/>
              </a:rPr>
              <a:t> </a:t>
            </a:r>
            <a:r>
              <a:rPr lang="en-US" sz="2600" b="1" err="1">
                <a:solidFill>
                  <a:srgbClr val="002060"/>
                </a:solidFill>
                <a:effectLst/>
                <a:ea typeface="Times New Roman" panose="02020603050405020304" pitchFamily="18" charset="0"/>
              </a:rPr>
              <a:t>Hải</a:t>
            </a:r>
            <a:r>
              <a:rPr lang="en-US" sz="2600" b="1">
                <a:solidFill>
                  <a:srgbClr val="002060"/>
                </a:solidFill>
                <a:effectLst/>
                <a:ea typeface="Times New Roman" panose="02020603050405020304" pitchFamily="18" charset="0"/>
              </a:rPr>
              <a:t>.</a:t>
            </a:r>
          </a:p>
        </p:txBody>
      </p:sp>
      <p:pic>
        <p:nvPicPr>
          <p:cNvPr id="28" name="Picture 4" descr="Thêm 31 bệnh nhân có xét nghiệm âm tính từ lần 2 trở lên | ĐÀI PHÁT THANH  VÀ TRUYỀN HÌNH BÌNH DƯƠ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41" t="25124" r="6895" b="22755"/>
          <a:stretch/>
        </p:blipFill>
        <p:spPr bwMode="auto">
          <a:xfrm>
            <a:off x="7783828" y="331316"/>
            <a:ext cx="923613" cy="556758"/>
          </a:xfrm>
          <a:prstGeom prst="rect">
            <a:avLst/>
          </a:prstGeom>
          <a:noFill/>
          <a:ln>
            <a:noFill/>
          </a:ln>
        </p:spPr>
      </p:pic>
      <p:sp>
        <p:nvSpPr>
          <p:cNvPr id="29" name="Diamond 28"/>
          <p:cNvSpPr/>
          <p:nvPr/>
        </p:nvSpPr>
        <p:spPr>
          <a:xfrm>
            <a:off x="121622" y="331316"/>
            <a:ext cx="834341" cy="606935"/>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rgbClr val="FFFF00"/>
                </a:solidFill>
              </a:rPr>
              <a:t>1</a:t>
            </a:r>
          </a:p>
        </p:txBody>
      </p:sp>
      <p:sp>
        <p:nvSpPr>
          <p:cNvPr id="30" name="Diamond 29"/>
          <p:cNvSpPr/>
          <p:nvPr/>
        </p:nvSpPr>
        <p:spPr>
          <a:xfrm>
            <a:off x="121622" y="1486558"/>
            <a:ext cx="834341" cy="606935"/>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rgbClr val="FFFF00"/>
                </a:solidFill>
              </a:rPr>
              <a:t>2</a:t>
            </a:r>
          </a:p>
        </p:txBody>
      </p:sp>
      <p:sp>
        <p:nvSpPr>
          <p:cNvPr id="31" name="Diamond 30"/>
          <p:cNvSpPr/>
          <p:nvPr/>
        </p:nvSpPr>
        <p:spPr>
          <a:xfrm>
            <a:off x="114964" y="2425690"/>
            <a:ext cx="834341" cy="606935"/>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rgbClr val="FFFF00"/>
                </a:solidFill>
              </a:rPr>
              <a:t>3</a:t>
            </a:r>
          </a:p>
        </p:txBody>
      </p:sp>
      <p:sp>
        <p:nvSpPr>
          <p:cNvPr id="32" name="Diamond 31"/>
          <p:cNvSpPr/>
          <p:nvPr/>
        </p:nvSpPr>
        <p:spPr>
          <a:xfrm>
            <a:off x="114963" y="3451708"/>
            <a:ext cx="834341" cy="606935"/>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rgbClr val="FFFF00"/>
                </a:solidFill>
              </a:rPr>
              <a:t>4</a:t>
            </a:r>
          </a:p>
        </p:txBody>
      </p:sp>
      <p:sp>
        <p:nvSpPr>
          <p:cNvPr id="33" name="Diamond 32"/>
          <p:cNvSpPr/>
          <p:nvPr/>
        </p:nvSpPr>
        <p:spPr>
          <a:xfrm>
            <a:off x="121622" y="4634112"/>
            <a:ext cx="834341" cy="606935"/>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rgbClr val="FFFF00"/>
                </a:solidFill>
              </a:rPr>
              <a:t>5</a:t>
            </a:r>
          </a:p>
        </p:txBody>
      </p:sp>
      <p:sp>
        <p:nvSpPr>
          <p:cNvPr id="34" name="Diamond 33"/>
          <p:cNvSpPr/>
          <p:nvPr/>
        </p:nvSpPr>
        <p:spPr>
          <a:xfrm>
            <a:off x="114962" y="5710000"/>
            <a:ext cx="834341" cy="606935"/>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rgbClr val="FFFF00"/>
                </a:solidFill>
              </a:rPr>
              <a:t>6</a:t>
            </a:r>
          </a:p>
        </p:txBody>
      </p:sp>
      <p:pic>
        <p:nvPicPr>
          <p:cNvPr id="35" name="Picture 4" descr="Thêm 31 bệnh nhân có xét nghiệm âm tính từ lần 2 trở lên | ĐÀI PHÁT THANH  VÀ TRUYỀN HÌNH BÌNH DƯƠ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41" t="25124" r="6895" b="22755"/>
          <a:stretch/>
        </p:blipFill>
        <p:spPr bwMode="auto">
          <a:xfrm>
            <a:off x="7745392" y="1553680"/>
            <a:ext cx="923613" cy="556758"/>
          </a:xfrm>
          <a:prstGeom prst="rect">
            <a:avLst/>
          </a:prstGeom>
          <a:noFill/>
          <a:ln>
            <a:noFill/>
          </a:ln>
        </p:spPr>
      </p:pic>
      <p:pic>
        <p:nvPicPr>
          <p:cNvPr id="36" name="Picture 4" descr="Thêm 31 bệnh nhân có xét nghiệm âm tính từ lần 2 trở lên | ĐÀI PHÁT THANH  VÀ TRUYỀN HÌNH BÌNH DƯƠ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41" t="25124" r="6895" b="22755"/>
          <a:stretch/>
        </p:blipFill>
        <p:spPr bwMode="auto">
          <a:xfrm>
            <a:off x="7783827" y="2472254"/>
            <a:ext cx="923613" cy="556758"/>
          </a:xfrm>
          <a:prstGeom prst="rect">
            <a:avLst/>
          </a:prstGeom>
          <a:noFill/>
          <a:ln>
            <a:noFill/>
          </a:ln>
        </p:spPr>
      </p:pic>
      <p:pic>
        <p:nvPicPr>
          <p:cNvPr id="37" name="Picture 4" descr="Thêm 31 bệnh nhân có xét nghiệm âm tính từ lần 2 trở lên | ĐÀI PHÁT THANH  VÀ TRUYỀN HÌNH BÌNH DƯƠ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41" t="25124" r="6895" b="22755"/>
          <a:stretch/>
        </p:blipFill>
        <p:spPr bwMode="auto">
          <a:xfrm>
            <a:off x="7783827" y="3515703"/>
            <a:ext cx="923613" cy="556758"/>
          </a:xfrm>
          <a:prstGeom prst="rect">
            <a:avLst/>
          </a:prstGeom>
          <a:noFill/>
          <a:ln>
            <a:noFill/>
          </a:ln>
        </p:spPr>
      </p:pic>
      <p:pic>
        <p:nvPicPr>
          <p:cNvPr id="38" name="Picture 4" descr="Thêm 31 bệnh nhân có xét nghiệm âm tính từ lần 2 trở lên | ĐÀI PHÁT THANH  VÀ TRUYỀN HÌNH BÌNH DƯƠ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41" t="25124" r="6895" b="22755"/>
          <a:stretch/>
        </p:blipFill>
        <p:spPr bwMode="auto">
          <a:xfrm>
            <a:off x="7783827" y="4638141"/>
            <a:ext cx="923613" cy="556758"/>
          </a:xfrm>
          <a:prstGeom prst="rect">
            <a:avLst/>
          </a:prstGeom>
          <a:noFill/>
          <a:ln>
            <a:noFill/>
          </a:ln>
        </p:spPr>
      </p:pic>
      <p:pic>
        <p:nvPicPr>
          <p:cNvPr id="39" name="Picture 4" descr="Thêm 31 bệnh nhân có xét nghiệm âm tính từ lần 2 trở lên | ĐÀI PHÁT THANH  VÀ TRUYỀN HÌNH BÌNH DƯƠ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41" t="25124" r="6895" b="22755"/>
          <a:stretch/>
        </p:blipFill>
        <p:spPr bwMode="auto">
          <a:xfrm>
            <a:off x="7783827" y="5807270"/>
            <a:ext cx="923613" cy="556758"/>
          </a:xfrm>
          <a:prstGeom prst="rect">
            <a:avLst/>
          </a:prstGeom>
          <a:noFill/>
          <a:ln>
            <a:noFill/>
          </a:ln>
        </p:spPr>
      </p:pic>
    </p:spTree>
    <p:extLst>
      <p:ext uri="{BB962C8B-B14F-4D97-AF65-F5344CB8AC3E}">
        <p14:creationId xmlns:p14="http://schemas.microsoft.com/office/powerpoint/2010/main" val="50641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500"/>
                                        <p:tgtEl>
                                          <p:spTgt spid="3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P spid="9" grpId="0" animBg="1"/>
      <p:bldP spid="18" grpId="0"/>
      <p:bldP spid="19" grpId="0" animBg="1"/>
      <p:bldP spid="20" grpId="0"/>
      <p:bldP spid="21" grpId="0" animBg="1"/>
      <p:bldP spid="22" grpId="0"/>
      <p:bldP spid="23" grpId="0" animBg="1"/>
      <p:bldP spid="24" grpId="0"/>
      <p:bldP spid="29" grpId="0" animBg="1"/>
      <p:bldP spid="30" grpId="0" animBg="1"/>
      <p:bldP spid="31" grpId="0" animBg="1"/>
      <p:bldP spid="32"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6595" y="805937"/>
            <a:ext cx="3626630" cy="954105"/>
          </a:xfrm>
          <a:prstGeom prst="rect">
            <a:avLst/>
          </a:prstGeom>
        </p:spPr>
        <p:txBody>
          <a:bodyPr wrap="none" lIns="91438" tIns="45719" rIns="91438" bIns="45719">
            <a:spAutoFit/>
          </a:bodyPr>
          <a:lstStyle/>
          <a:p>
            <a:r>
              <a:rPr lang="en-US" sz="2800" b="1" u="sng">
                <a:solidFill>
                  <a:srgbClr val="002060"/>
                </a:solidFill>
                <a:cs typeface="Arial" pitchFamily="34" charset="0"/>
              </a:rPr>
              <a:t>2. Những vấn đề xã hội</a:t>
            </a:r>
          </a:p>
          <a:p>
            <a:r>
              <a:rPr lang="en-US" sz="2800" b="1" i="1" u="sng">
                <a:solidFill>
                  <a:srgbClr val="002060"/>
                </a:solidFill>
                <a:cs typeface="Arial" pitchFamily="34" charset="0"/>
              </a:rPr>
              <a:t>b. Xung đột quân sự</a:t>
            </a:r>
            <a:endParaRPr lang="en-US" sz="2800" u="sng"/>
          </a:p>
        </p:txBody>
      </p:sp>
      <p:sp>
        <p:nvSpPr>
          <p:cNvPr id="6" name="Rectangle: Rounded Corners 7">
            <a:extLst>
              <a:ext uri="{FF2B5EF4-FFF2-40B4-BE49-F238E27FC236}">
                <a16:creationId xmlns:a16="http://schemas.microsoft.com/office/drawing/2014/main" id="{83943E22-6FC5-4857-96F1-DB4BDF369685}"/>
              </a:ext>
            </a:extLst>
          </p:cNvPr>
          <p:cNvSpPr/>
          <p:nvPr/>
        </p:nvSpPr>
        <p:spPr>
          <a:xfrm>
            <a:off x="395502" y="1664004"/>
            <a:ext cx="5656955" cy="4567984"/>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800" b="1" i="1">
                <a:solidFill>
                  <a:srgbClr val="0000FF"/>
                </a:solidFill>
                <a:cs typeface="Arial" pitchFamily="34" charset="0"/>
              </a:rPr>
              <a:t>      	*</a:t>
            </a:r>
            <a:r>
              <a:rPr lang="vi-VN" sz="2800" b="1" i="1">
                <a:solidFill>
                  <a:srgbClr val="0000FF"/>
                </a:solidFill>
                <a:cs typeface="Arial" pitchFamily="34" charset="0"/>
              </a:rPr>
              <a:t>Dựa vào mục </a:t>
            </a:r>
            <a:r>
              <a:rPr lang="en-US" sz="2800" b="1" i="1">
                <a:solidFill>
                  <a:srgbClr val="0000FF"/>
                </a:solidFill>
                <a:cs typeface="Arial" pitchFamily="34" charset="0"/>
              </a:rPr>
              <a:t>2.b SGK 	cho biết:</a:t>
            </a:r>
          </a:p>
          <a:p>
            <a:pPr algn="just">
              <a:lnSpc>
                <a:spcPct val="130000"/>
              </a:lnSpc>
            </a:pPr>
            <a:r>
              <a:rPr lang="en-US" sz="2800" b="1" i="1">
                <a:solidFill>
                  <a:srgbClr val="0000FF"/>
                </a:solidFill>
                <a:cs typeface="Arial" pitchFamily="34" charset="0"/>
              </a:rPr>
              <a:t>- Xung đột quân sự là một vấn đề chính trị xã hội như thế nào ở châu Phi?</a:t>
            </a:r>
          </a:p>
          <a:p>
            <a:pPr algn="just">
              <a:lnSpc>
                <a:spcPct val="130000"/>
              </a:lnSpc>
            </a:pPr>
            <a:r>
              <a:rPr lang="en-US" sz="2800" b="1" i="1">
                <a:solidFill>
                  <a:srgbClr val="0000FF"/>
                </a:solidFill>
                <a:cs typeface="Arial" pitchFamily="34" charset="0"/>
              </a:rPr>
              <a:t>- Nguyên nhân nào gây ra tình trạng xung đột quân sự ở châu Phi?</a:t>
            </a:r>
          </a:p>
        </p:txBody>
      </p:sp>
      <p:pic>
        <p:nvPicPr>
          <p:cNvPr id="8" name="Picture 7">
            <a:extLst>
              <a:ext uri="{FF2B5EF4-FFF2-40B4-BE49-F238E27FC236}">
                <a16:creationId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211016" y="1547058"/>
            <a:ext cx="1000545" cy="1086608"/>
          </a:xfrm>
          <a:prstGeom prst="rect">
            <a:avLst/>
          </a:prstGeom>
        </p:spPr>
      </p:pic>
      <p:sp>
        <p:nvSpPr>
          <p:cNvPr id="10" name="TextBox 9"/>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10. DÂN CƯ, XÃ HỘI CHÂU PHI (tiết 2)</a:t>
            </a:r>
          </a:p>
        </p:txBody>
      </p:sp>
      <p:sp>
        <p:nvSpPr>
          <p:cNvPr id="17409" name="Rectangle 1"/>
          <p:cNvSpPr>
            <a:spLocks noChangeArrowheads="1"/>
          </p:cNvSpPr>
          <p:nvPr/>
        </p:nvSpPr>
        <p:spPr bwMode="auto">
          <a:xfrm>
            <a:off x="281353" y="1786595"/>
            <a:ext cx="5784725"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Nguyên nhân: </a:t>
            </a:r>
            <a:endParaRPr kumimoji="0" lang="en-US" sz="2800" b="1" i="0" u="none" strike="noStrike" cap="none" normalizeH="0" baseline="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Mâu thuẫn giữa các bộ tộc.</a:t>
            </a:r>
            <a:endParaRPr kumimoji="0" lang="en-US" sz="2800" b="1" i="0" u="none" strike="noStrike" cap="none" normalizeH="0" baseline="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Cạnh tranh về tài nguyên.</a:t>
            </a:r>
            <a:endParaRPr kumimoji="0" lang="pt-BR" sz="2800" b="1" i="0" u="none" strike="noStrike" cap="none" normalizeH="0" baseline="0">
              <a:ln>
                <a:noFill/>
              </a:ln>
              <a:solidFill>
                <a:schemeClr val="tx1"/>
              </a:solidFill>
              <a:effectLst/>
              <a:cs typeface="Arial" pitchFamily="34" charset="0"/>
            </a:endParaRPr>
          </a:p>
        </p:txBody>
      </p:sp>
      <p:pic>
        <p:nvPicPr>
          <p:cNvPr id="17410" name="Picture 2" descr="C:\Users\PTS\Desktop\GADT ĐL7 (KNTTCS, kì 1)\020114-Sudan.jpg"/>
          <p:cNvPicPr>
            <a:picLocks noChangeAspect="1" noChangeArrowheads="1"/>
          </p:cNvPicPr>
          <p:nvPr/>
        </p:nvPicPr>
        <p:blipFill>
          <a:blip r:embed="rId4"/>
          <a:srcRect/>
          <a:stretch>
            <a:fillRect/>
          </a:stretch>
        </p:blipFill>
        <p:spPr bwMode="auto">
          <a:xfrm>
            <a:off x="6272638" y="2177145"/>
            <a:ext cx="5759708" cy="3847485"/>
          </a:xfrm>
          <a:prstGeom prst="rect">
            <a:avLst/>
          </a:prstGeom>
          <a:ln>
            <a:solidFill>
              <a:srgbClr val="0000FF"/>
            </a:solidFill>
          </a:ln>
          <a:effectLst>
            <a:outerShdw blurRad="292100" dist="139700" dir="2700000" algn="tl" rotWithShape="0">
              <a:srgbClr val="333333">
                <a:alpha val="65000"/>
              </a:srgbClr>
            </a:outerShdw>
          </a:effectLst>
        </p:spPr>
      </p:pic>
      <p:sp>
        <p:nvSpPr>
          <p:cNvPr id="11" name="TextBox 10"/>
          <p:cNvSpPr txBox="1"/>
          <p:nvPr/>
        </p:nvSpPr>
        <p:spPr>
          <a:xfrm>
            <a:off x="6589492" y="6026038"/>
            <a:ext cx="5268686" cy="707886"/>
          </a:xfrm>
          <a:prstGeom prst="rect">
            <a:avLst/>
          </a:prstGeom>
          <a:solidFill>
            <a:schemeClr val="bg1"/>
          </a:solidFill>
          <a:ln>
            <a:solidFill>
              <a:srgbClr val="0000FF"/>
            </a:solidFill>
          </a:ln>
        </p:spPr>
        <p:txBody>
          <a:bodyPr wrap="square" rtlCol="0">
            <a:spAutoFit/>
          </a:bodyPr>
          <a:lstStyle/>
          <a:p>
            <a:pPr algn="ctr"/>
            <a:r>
              <a:rPr lang="vi-VN" sz="2000" b="1">
                <a:solidFill>
                  <a:srgbClr val="0000FF"/>
                </a:solidFill>
                <a:latin typeface="Calibri" pitchFamily="34" charset="0"/>
                <a:cs typeface="Calibri" pitchFamily="34" charset="0"/>
              </a:rPr>
              <a:t>Người dân Nam Sudan tại trại tị nạn của LHQ </a:t>
            </a:r>
            <a:endParaRPr lang="en-US" sz="2000" b="1">
              <a:solidFill>
                <a:srgbClr val="0000FF"/>
              </a:solidFill>
              <a:latin typeface="Calibri" pitchFamily="34" charset="0"/>
              <a:cs typeface="Calibri" pitchFamily="34" charset="0"/>
            </a:endParaRPr>
          </a:p>
          <a:p>
            <a:pPr algn="ctr"/>
            <a:r>
              <a:rPr lang="vi-VN" sz="2000" b="1">
                <a:solidFill>
                  <a:srgbClr val="0000FF"/>
                </a:solidFill>
                <a:latin typeface="Calibri" pitchFamily="34" charset="0"/>
                <a:cs typeface="Calibri" pitchFamily="34" charset="0"/>
              </a:rPr>
              <a:t>ở Juba ngày 29/12/2013 </a:t>
            </a:r>
            <a:endParaRPr lang="en-US" sz="2000" b="1">
              <a:solidFill>
                <a:srgbClr val="0000FF"/>
              </a:solidFill>
              <a:latin typeface="Calibri" pitchFamily="34" charset="0"/>
              <a:cs typeface="Calibri" pitchFamily="34" charset="0"/>
            </a:endParaRP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par>
                                <p:cTn id="15" presetID="8" presetClass="entr" presetSubtype="16" fill="hold" nodeType="with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diamond(in)">
                                      <p:cBhvr>
                                        <p:cTn id="17" dur="2000"/>
                                        <p:tgtEl>
                                          <p:spTgt spid="17410"/>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ppt_x</p:attrName>
                                        </p:attrNameLst>
                                      </p:cBhvr>
                                      <p:tavLst>
                                        <p:tav tm="0">
                                          <p:val>
                                            <p:strVal val="#ppt_x-.2"/>
                                          </p:val>
                                        </p:tav>
                                        <p:tav tm="100000">
                                          <p:val>
                                            <p:strVal val="#ppt_x"/>
                                          </p:val>
                                        </p:tav>
                                      </p:tavLst>
                                    </p:anim>
                                    <p:anim calcmode="lin" valueType="num">
                                      <p:cBhvr>
                                        <p:cTn id="2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8"/>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ppt_x</p:attrName>
                                        </p:attrNameLst>
                                      </p:cBhvr>
                                      <p:tavLst>
                                        <p:tav tm="0">
                                          <p:val>
                                            <p:strVal val="#ppt_x-.2"/>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xit" presetSubtype="0" fill="hold" nodeType="clickEffect">
                                  <p:stCondLst>
                                    <p:cond delay="0"/>
                                  </p:stCondLst>
                                  <p:childTnLst>
                                    <p:anim calcmode="lin" valueType="num">
                                      <p:cBhvr>
                                        <p:cTn id="33" dur="1000"/>
                                        <p:tgtEl>
                                          <p:spTgt spid="8"/>
                                        </p:tgtEl>
                                        <p:attrNameLst>
                                          <p:attrName>ppt_x</p:attrName>
                                        </p:attrNameLst>
                                      </p:cBhvr>
                                      <p:tavLst>
                                        <p:tav tm="0">
                                          <p:val>
                                            <p:strVal val="ppt_x"/>
                                          </p:val>
                                        </p:tav>
                                        <p:tav tm="100000">
                                          <p:val>
                                            <p:strVal val="ppt_x-.2"/>
                                          </p:val>
                                        </p:tav>
                                      </p:tavLst>
                                    </p:anim>
                                    <p:anim calcmode="lin" valueType="num">
                                      <p:cBhvr>
                                        <p:cTn id="34" dur="1000"/>
                                        <p:tgtEl>
                                          <p:spTgt spid="8"/>
                                        </p:tgtEl>
                                        <p:attrNameLst>
                                          <p:attrName>ppt_y</p:attrName>
                                        </p:attrNameLst>
                                      </p:cBhvr>
                                      <p:tavLst>
                                        <p:tav tm="0">
                                          <p:val>
                                            <p:strVal val="ppt_y"/>
                                          </p:val>
                                        </p:tav>
                                        <p:tav tm="100000">
                                          <p:val>
                                            <p:strVal val="ppt_y"/>
                                          </p:val>
                                        </p:tav>
                                      </p:tavLst>
                                    </p:anim>
                                    <p:animEffect transition="out" filter="fade">
                                      <p:cBhvr>
                                        <p:cTn id="35" dur="1000"/>
                                        <p:tgtEl>
                                          <p:spTgt spid="8"/>
                                        </p:tgtEl>
                                      </p:cBhvr>
                                    </p:animEffect>
                                    <p:set>
                                      <p:cBhvr>
                                        <p:cTn id="36" dur="1" fill="hold">
                                          <p:stCondLst>
                                            <p:cond delay="999"/>
                                          </p:stCondLst>
                                        </p:cTn>
                                        <p:tgtEl>
                                          <p:spTgt spid="8"/>
                                        </p:tgtEl>
                                        <p:attrNameLst>
                                          <p:attrName>style.visibility</p:attrName>
                                        </p:attrNameLst>
                                      </p:cBhvr>
                                      <p:to>
                                        <p:strVal val="hidden"/>
                                      </p:to>
                                    </p:set>
                                  </p:childTnLst>
                                </p:cTn>
                              </p:par>
                              <p:par>
                                <p:cTn id="37" presetID="29" presetClass="exit" presetSubtype="0" fill="hold" grpId="1" nodeType="withEffect">
                                  <p:stCondLst>
                                    <p:cond delay="0"/>
                                  </p:stCondLst>
                                  <p:childTnLst>
                                    <p:anim calcmode="lin" valueType="num">
                                      <p:cBhvr>
                                        <p:cTn id="38" dur="1000"/>
                                        <p:tgtEl>
                                          <p:spTgt spid="6"/>
                                        </p:tgtEl>
                                        <p:attrNameLst>
                                          <p:attrName>ppt_x</p:attrName>
                                        </p:attrNameLst>
                                      </p:cBhvr>
                                      <p:tavLst>
                                        <p:tav tm="0">
                                          <p:val>
                                            <p:strVal val="ppt_x"/>
                                          </p:val>
                                        </p:tav>
                                        <p:tav tm="100000">
                                          <p:val>
                                            <p:strVal val="ppt_x-.2"/>
                                          </p:val>
                                        </p:tav>
                                      </p:tavLst>
                                    </p:anim>
                                    <p:anim calcmode="lin" valueType="num">
                                      <p:cBhvr>
                                        <p:cTn id="39" dur="1000"/>
                                        <p:tgtEl>
                                          <p:spTgt spid="6"/>
                                        </p:tgtEl>
                                        <p:attrNameLst>
                                          <p:attrName>ppt_y</p:attrName>
                                        </p:attrNameLst>
                                      </p:cBhvr>
                                      <p:tavLst>
                                        <p:tav tm="0">
                                          <p:val>
                                            <p:strVal val="ppt_y"/>
                                          </p:val>
                                        </p:tav>
                                        <p:tav tm="100000">
                                          <p:val>
                                            <p:strVal val="ppt_y"/>
                                          </p:val>
                                        </p:tav>
                                      </p:tavLst>
                                    </p:anim>
                                    <p:animEffect transition="out" filter="fade">
                                      <p:cBhvr>
                                        <p:cTn id="40" dur="1000"/>
                                        <p:tgtEl>
                                          <p:spTgt spid="6"/>
                                        </p:tgtEl>
                                      </p:cBhvr>
                                    </p:animEffect>
                                    <p:set>
                                      <p:cBhvr>
                                        <p:cTn id="41" dur="1" fill="hold">
                                          <p:stCondLst>
                                            <p:cond delay="9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nodeType="clickEffect">
                                  <p:stCondLst>
                                    <p:cond delay="0"/>
                                  </p:stCondLst>
                                  <p:childTnLst>
                                    <p:set>
                                      <p:cBhvr>
                                        <p:cTn id="45" dur="1" fill="hold">
                                          <p:stCondLst>
                                            <p:cond delay="0"/>
                                          </p:stCondLst>
                                        </p:cTn>
                                        <p:tgtEl>
                                          <p:spTgt spid="17409">
                                            <p:txEl>
                                              <p:pRg st="0" end="0"/>
                                            </p:txEl>
                                          </p:spTgt>
                                        </p:tgtEl>
                                        <p:attrNameLst>
                                          <p:attrName>style.visibility</p:attrName>
                                        </p:attrNameLst>
                                      </p:cBhvr>
                                      <p:to>
                                        <p:strVal val="visible"/>
                                      </p:to>
                                    </p:set>
                                    <p:anim calcmode="lin" valueType="num">
                                      <p:cBhvr>
                                        <p:cTn id="46" dur="1000" fill="hold"/>
                                        <p:tgtEl>
                                          <p:spTgt spid="17409">
                                            <p:txEl>
                                              <p:pRg st="0" end="0"/>
                                            </p:txEl>
                                          </p:spTgt>
                                        </p:tgtEl>
                                        <p:attrNameLst>
                                          <p:attrName>ppt_x</p:attrName>
                                        </p:attrNameLst>
                                      </p:cBhvr>
                                      <p:tavLst>
                                        <p:tav tm="0">
                                          <p:val>
                                            <p:strVal val="#ppt_x-.2"/>
                                          </p:val>
                                        </p:tav>
                                        <p:tav tm="100000">
                                          <p:val>
                                            <p:strVal val="#ppt_x"/>
                                          </p:val>
                                        </p:tav>
                                      </p:tavLst>
                                    </p:anim>
                                    <p:anim calcmode="lin" valueType="num">
                                      <p:cBhvr>
                                        <p:cTn id="47" dur="1000" fill="hold"/>
                                        <p:tgtEl>
                                          <p:spTgt spid="1740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740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nodeType="clickEffect">
                                  <p:stCondLst>
                                    <p:cond delay="0"/>
                                  </p:stCondLst>
                                  <p:childTnLst>
                                    <p:set>
                                      <p:cBhvr>
                                        <p:cTn id="52" dur="1" fill="hold">
                                          <p:stCondLst>
                                            <p:cond delay="0"/>
                                          </p:stCondLst>
                                        </p:cTn>
                                        <p:tgtEl>
                                          <p:spTgt spid="17409">
                                            <p:txEl>
                                              <p:pRg st="1" end="1"/>
                                            </p:txEl>
                                          </p:spTgt>
                                        </p:tgtEl>
                                        <p:attrNameLst>
                                          <p:attrName>style.visibility</p:attrName>
                                        </p:attrNameLst>
                                      </p:cBhvr>
                                      <p:to>
                                        <p:strVal val="visible"/>
                                      </p:to>
                                    </p:set>
                                    <p:anim calcmode="lin" valueType="num">
                                      <p:cBhvr>
                                        <p:cTn id="53" dur="1000" fill="hold"/>
                                        <p:tgtEl>
                                          <p:spTgt spid="17409">
                                            <p:txEl>
                                              <p:pRg st="1" end="1"/>
                                            </p:txEl>
                                          </p:spTgt>
                                        </p:tgtEl>
                                        <p:attrNameLst>
                                          <p:attrName>ppt_x</p:attrName>
                                        </p:attrNameLst>
                                      </p:cBhvr>
                                      <p:tavLst>
                                        <p:tav tm="0">
                                          <p:val>
                                            <p:strVal val="#ppt_x-.2"/>
                                          </p:val>
                                        </p:tav>
                                        <p:tav tm="100000">
                                          <p:val>
                                            <p:strVal val="#ppt_x"/>
                                          </p:val>
                                        </p:tav>
                                      </p:tavLst>
                                    </p:anim>
                                    <p:anim calcmode="lin" valueType="num">
                                      <p:cBhvr>
                                        <p:cTn id="54" dur="1000" fill="hold"/>
                                        <p:tgtEl>
                                          <p:spTgt spid="1740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7409">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nodeType="clickEffect">
                                  <p:stCondLst>
                                    <p:cond delay="0"/>
                                  </p:stCondLst>
                                  <p:childTnLst>
                                    <p:set>
                                      <p:cBhvr>
                                        <p:cTn id="59" dur="1" fill="hold">
                                          <p:stCondLst>
                                            <p:cond delay="0"/>
                                          </p:stCondLst>
                                        </p:cTn>
                                        <p:tgtEl>
                                          <p:spTgt spid="17409">
                                            <p:txEl>
                                              <p:pRg st="2" end="2"/>
                                            </p:txEl>
                                          </p:spTgt>
                                        </p:tgtEl>
                                        <p:attrNameLst>
                                          <p:attrName>style.visibility</p:attrName>
                                        </p:attrNameLst>
                                      </p:cBhvr>
                                      <p:to>
                                        <p:strVal val="visible"/>
                                      </p:to>
                                    </p:set>
                                    <p:anim calcmode="lin" valueType="num">
                                      <p:cBhvr>
                                        <p:cTn id="60" dur="1000" fill="hold"/>
                                        <p:tgtEl>
                                          <p:spTgt spid="17409">
                                            <p:txEl>
                                              <p:pRg st="2" end="2"/>
                                            </p:txEl>
                                          </p:spTgt>
                                        </p:tgtEl>
                                        <p:attrNameLst>
                                          <p:attrName>ppt_x</p:attrName>
                                        </p:attrNameLst>
                                      </p:cBhvr>
                                      <p:tavLst>
                                        <p:tav tm="0">
                                          <p:val>
                                            <p:strVal val="#ppt_x-.2"/>
                                          </p:val>
                                        </p:tav>
                                        <p:tav tm="100000">
                                          <p:val>
                                            <p:strVal val="#ppt_x"/>
                                          </p:val>
                                        </p:tav>
                                      </p:tavLst>
                                    </p:anim>
                                    <p:anim calcmode="lin" valueType="num">
                                      <p:cBhvr>
                                        <p:cTn id="61" dur="1000" fill="hold"/>
                                        <p:tgtEl>
                                          <p:spTgt spid="1740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62" dur="1000"/>
                                        <p:tgtEl>
                                          <p:spTgt spid="174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6" grpId="1"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descr="C:\Users\PTS\Desktop\GADT ĐL7 (KNTTCS, kì 1)\images (1).jpg"/>
          <p:cNvPicPr>
            <a:picLocks noChangeAspect="1" noChangeArrowheads="1"/>
          </p:cNvPicPr>
          <p:nvPr/>
        </p:nvPicPr>
        <p:blipFill>
          <a:blip r:embed="rId3"/>
          <a:srcRect/>
          <a:stretch>
            <a:fillRect/>
          </a:stretch>
        </p:blipFill>
        <p:spPr bwMode="auto">
          <a:xfrm>
            <a:off x="5898340" y="56272"/>
            <a:ext cx="6223320" cy="33762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xtBox 9"/>
          <p:cNvSpPr txBox="1"/>
          <p:nvPr/>
        </p:nvSpPr>
        <p:spPr>
          <a:xfrm>
            <a:off x="7484012" y="3003452"/>
            <a:ext cx="3516923" cy="400110"/>
          </a:xfrm>
          <a:prstGeom prst="rect">
            <a:avLst/>
          </a:prstGeom>
          <a:solidFill>
            <a:schemeClr val="bg1"/>
          </a:solidFill>
          <a:ln>
            <a:solidFill>
              <a:srgbClr val="0000FF"/>
            </a:solidFill>
          </a:ln>
        </p:spPr>
        <p:txBody>
          <a:bodyPr wrap="square" rtlCol="0">
            <a:spAutoFit/>
          </a:bodyPr>
          <a:lstStyle/>
          <a:p>
            <a:pPr algn="ctr"/>
            <a:r>
              <a:rPr lang="en-US" sz="2000" b="1">
                <a:solidFill>
                  <a:srgbClr val="0000FF"/>
                </a:solidFill>
                <a:cs typeface="Times New Roman" pitchFamily="18" charset="0"/>
              </a:rPr>
              <a:t>Thiếu nước ngọt trầm trọng</a:t>
            </a:r>
          </a:p>
        </p:txBody>
      </p:sp>
      <p:pic>
        <p:nvPicPr>
          <p:cNvPr id="15361" name="Picture 1" descr="C:\Users\PTS\Desktop\GADT ĐL7 (KNTTCS, kì 1)\sudan_jvii_YAGT.jpg"/>
          <p:cNvPicPr>
            <a:picLocks noChangeAspect="1" noChangeArrowheads="1"/>
          </p:cNvPicPr>
          <p:nvPr/>
        </p:nvPicPr>
        <p:blipFill>
          <a:blip r:embed="rId4"/>
          <a:srcRect/>
          <a:stretch>
            <a:fillRect/>
          </a:stretch>
        </p:blipFill>
        <p:spPr bwMode="auto">
          <a:xfrm>
            <a:off x="168816" y="42204"/>
            <a:ext cx="5561428" cy="34184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p:cNvSpPr txBox="1"/>
          <p:nvPr/>
        </p:nvSpPr>
        <p:spPr>
          <a:xfrm>
            <a:off x="590846" y="2996418"/>
            <a:ext cx="4698606" cy="400110"/>
          </a:xfrm>
          <a:prstGeom prst="rect">
            <a:avLst/>
          </a:prstGeom>
          <a:solidFill>
            <a:schemeClr val="bg1"/>
          </a:solidFill>
          <a:ln>
            <a:solidFill>
              <a:srgbClr val="0000FF"/>
            </a:solidFill>
          </a:ln>
        </p:spPr>
        <p:txBody>
          <a:bodyPr wrap="square" rtlCol="0">
            <a:spAutoFit/>
          </a:bodyPr>
          <a:lstStyle/>
          <a:p>
            <a:pPr algn="ctr"/>
            <a:r>
              <a:rPr lang="en-US" sz="2000" b="1">
                <a:solidFill>
                  <a:srgbClr val="0000FF"/>
                </a:solidFill>
                <a:cs typeface="Times New Roman" pitchFamily="18" charset="0"/>
              </a:rPr>
              <a:t>Một nhóm vũ trang của OLF tại Ethiopia.</a:t>
            </a:r>
          </a:p>
        </p:txBody>
      </p:sp>
      <p:pic>
        <p:nvPicPr>
          <p:cNvPr id="15362" name="Picture 2" descr="C:\Users\PTS\Desktop\GADT ĐL7 (KNTTCS, kì 1)\ethiopia.jpg"/>
          <p:cNvPicPr>
            <a:picLocks noChangeAspect="1" noChangeArrowheads="1"/>
          </p:cNvPicPr>
          <p:nvPr/>
        </p:nvPicPr>
        <p:blipFill>
          <a:blip r:embed="rId5"/>
          <a:srcRect/>
          <a:stretch>
            <a:fillRect/>
          </a:stretch>
        </p:blipFill>
        <p:spPr bwMode="auto">
          <a:xfrm>
            <a:off x="168816" y="3615629"/>
            <a:ext cx="5570802" cy="31718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Box 12"/>
          <p:cNvSpPr txBox="1"/>
          <p:nvPr/>
        </p:nvSpPr>
        <p:spPr>
          <a:xfrm>
            <a:off x="168812" y="6359427"/>
            <a:ext cx="5331656" cy="400110"/>
          </a:xfrm>
          <a:prstGeom prst="rect">
            <a:avLst/>
          </a:prstGeom>
          <a:solidFill>
            <a:schemeClr val="bg1"/>
          </a:solidFill>
          <a:ln>
            <a:solidFill>
              <a:srgbClr val="0000FF"/>
            </a:solidFill>
          </a:ln>
        </p:spPr>
        <p:txBody>
          <a:bodyPr wrap="square" rtlCol="0">
            <a:spAutoFit/>
          </a:bodyPr>
          <a:lstStyle/>
          <a:p>
            <a:pPr algn="ctr"/>
            <a:r>
              <a:rPr lang="en-US" sz="2000" b="1">
                <a:solidFill>
                  <a:srgbClr val="0000FF"/>
                </a:solidFill>
                <a:cs typeface="Times New Roman" pitchFamily="18" charset="0"/>
              </a:rPr>
              <a:t>V</a:t>
            </a:r>
            <a:r>
              <a:rPr lang="vi-VN" sz="2000" b="1">
                <a:solidFill>
                  <a:srgbClr val="0000FF"/>
                </a:solidFill>
                <a:cs typeface="Times New Roman" pitchFamily="18" charset="0"/>
              </a:rPr>
              <a:t>ụ bạo động tại </a:t>
            </a:r>
            <a:r>
              <a:rPr lang="en-US" sz="2000" b="1">
                <a:solidFill>
                  <a:srgbClr val="0000FF"/>
                </a:solidFill>
                <a:cs typeface="Times New Roman" pitchFamily="18" charset="0"/>
              </a:rPr>
              <a:t>E-ti-ô-pi-a </a:t>
            </a:r>
            <a:r>
              <a:rPr lang="vi-VN" sz="2000" b="1">
                <a:solidFill>
                  <a:srgbClr val="0000FF"/>
                </a:solidFill>
                <a:cs typeface="Times New Roman" pitchFamily="18" charset="0"/>
              </a:rPr>
              <a:t>ngày 2/10/2016</a:t>
            </a:r>
            <a:endParaRPr lang="en-US" sz="2000" b="1">
              <a:solidFill>
                <a:srgbClr val="0000FF"/>
              </a:solidFill>
              <a:cs typeface="Times New Roman" pitchFamily="18" charset="0"/>
            </a:endParaRPr>
          </a:p>
        </p:txBody>
      </p:sp>
      <p:pic>
        <p:nvPicPr>
          <p:cNvPr id="15363" name="Picture 3" descr="C:\Users\PTS\Desktop\GADT ĐL7 (KNTTCS, kì 1)\images570319_quan_hoi_giao.jpg"/>
          <p:cNvPicPr>
            <a:picLocks noChangeAspect="1" noChangeArrowheads="1"/>
          </p:cNvPicPr>
          <p:nvPr/>
        </p:nvPicPr>
        <p:blipFill>
          <a:blip r:embed="rId6"/>
          <a:srcRect/>
          <a:stretch>
            <a:fillRect/>
          </a:stretch>
        </p:blipFill>
        <p:spPr bwMode="auto">
          <a:xfrm>
            <a:off x="5936566" y="3527473"/>
            <a:ext cx="6171026" cy="33305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5" name="TextBox 14"/>
          <p:cNvSpPr txBox="1"/>
          <p:nvPr/>
        </p:nvSpPr>
        <p:spPr>
          <a:xfrm>
            <a:off x="6654019" y="6415686"/>
            <a:ext cx="4853364" cy="400110"/>
          </a:xfrm>
          <a:prstGeom prst="rect">
            <a:avLst/>
          </a:prstGeom>
          <a:solidFill>
            <a:schemeClr val="bg1"/>
          </a:solidFill>
          <a:ln>
            <a:solidFill>
              <a:srgbClr val="0000FF"/>
            </a:solidFill>
          </a:ln>
        </p:spPr>
        <p:txBody>
          <a:bodyPr wrap="square" rtlCol="0">
            <a:spAutoFit/>
          </a:bodyPr>
          <a:lstStyle/>
          <a:p>
            <a:pPr algn="ctr"/>
            <a:r>
              <a:rPr lang="vi-VN" sz="2000" b="1">
                <a:solidFill>
                  <a:srgbClr val="0000FF"/>
                </a:solidFill>
                <a:cs typeface="Times New Roman" pitchFamily="18" charset="0"/>
              </a:rPr>
              <a:t>Quân Hồi giáo al-Shabab</a:t>
            </a:r>
            <a:r>
              <a:rPr lang="en-US" sz="2000" b="1">
                <a:solidFill>
                  <a:srgbClr val="0000FF"/>
                </a:solidFill>
                <a:cs typeface="Times New Roman" pitchFamily="18" charset="0"/>
              </a:rPr>
              <a:t> </a:t>
            </a:r>
            <a:r>
              <a:rPr lang="vi-VN" sz="2000" b="1">
                <a:solidFill>
                  <a:srgbClr val="0000FF"/>
                </a:solidFill>
                <a:cs typeface="Times New Roman" pitchFamily="18" charset="0"/>
              </a:rPr>
              <a:t>tại </a:t>
            </a:r>
            <a:r>
              <a:rPr lang="en-US" sz="2000" b="1">
                <a:solidFill>
                  <a:srgbClr val="0000FF"/>
                </a:solidFill>
                <a:cs typeface="Times New Roman" pitchFamily="18" charset="0"/>
              </a:rPr>
              <a:t>Xô-ma-li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diamond(in)">
                                      <p:cBhvr>
                                        <p:cTn id="7" dur="1000"/>
                                        <p:tgtEl>
                                          <p:spTgt spid="6144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1000"/>
                                        <p:tgtEl>
                                          <p:spTgt spid="10"/>
                                        </p:tgtEl>
                                      </p:cBhvr>
                                    </p:animEffect>
                                  </p:childTnLst>
                                </p:cTn>
                              </p:par>
                              <p:par>
                                <p:cTn id="11" presetID="8" presetClass="entr" presetSubtype="16" fill="hold" nodeType="withEffect">
                                  <p:stCondLst>
                                    <p:cond delay="0"/>
                                  </p:stCondLst>
                                  <p:childTnLst>
                                    <p:set>
                                      <p:cBhvr>
                                        <p:cTn id="12" dur="1" fill="hold">
                                          <p:stCondLst>
                                            <p:cond delay="0"/>
                                          </p:stCondLst>
                                        </p:cTn>
                                        <p:tgtEl>
                                          <p:spTgt spid="15361"/>
                                        </p:tgtEl>
                                        <p:attrNameLst>
                                          <p:attrName>style.visibility</p:attrName>
                                        </p:attrNameLst>
                                      </p:cBhvr>
                                      <p:to>
                                        <p:strVal val="visible"/>
                                      </p:to>
                                    </p:set>
                                    <p:animEffect transition="in" filter="diamond(in)">
                                      <p:cBhvr>
                                        <p:cTn id="13" dur="1000"/>
                                        <p:tgtEl>
                                          <p:spTgt spid="15361"/>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in)">
                                      <p:cBhvr>
                                        <p:cTn id="16" dur="1000"/>
                                        <p:tgtEl>
                                          <p:spTgt spid="11"/>
                                        </p:tgtEl>
                                      </p:cBhvr>
                                    </p:animEffect>
                                  </p:childTnLst>
                                </p:cTn>
                              </p:par>
                              <p:par>
                                <p:cTn id="17" presetID="8" presetClass="entr" presetSubtype="16" fill="hold" nodeType="withEffect">
                                  <p:stCondLst>
                                    <p:cond delay="0"/>
                                  </p:stCondLst>
                                  <p:childTnLst>
                                    <p:set>
                                      <p:cBhvr>
                                        <p:cTn id="18" dur="1" fill="hold">
                                          <p:stCondLst>
                                            <p:cond delay="0"/>
                                          </p:stCondLst>
                                        </p:cTn>
                                        <p:tgtEl>
                                          <p:spTgt spid="15362"/>
                                        </p:tgtEl>
                                        <p:attrNameLst>
                                          <p:attrName>style.visibility</p:attrName>
                                        </p:attrNameLst>
                                      </p:cBhvr>
                                      <p:to>
                                        <p:strVal val="visible"/>
                                      </p:to>
                                    </p:set>
                                    <p:animEffect transition="in" filter="diamond(in)">
                                      <p:cBhvr>
                                        <p:cTn id="19" dur="1000"/>
                                        <p:tgtEl>
                                          <p:spTgt spid="15362"/>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1000"/>
                                        <p:tgtEl>
                                          <p:spTgt spid="13"/>
                                        </p:tgtEl>
                                      </p:cBhvr>
                                    </p:animEffect>
                                  </p:childTnLst>
                                </p:cTn>
                              </p:par>
                              <p:par>
                                <p:cTn id="23" presetID="8" presetClass="entr" presetSubtype="16" fill="hold" nodeType="withEffect">
                                  <p:stCondLst>
                                    <p:cond delay="0"/>
                                  </p:stCondLst>
                                  <p:childTnLst>
                                    <p:set>
                                      <p:cBhvr>
                                        <p:cTn id="24" dur="1" fill="hold">
                                          <p:stCondLst>
                                            <p:cond delay="0"/>
                                          </p:stCondLst>
                                        </p:cTn>
                                        <p:tgtEl>
                                          <p:spTgt spid="15363"/>
                                        </p:tgtEl>
                                        <p:attrNameLst>
                                          <p:attrName>style.visibility</p:attrName>
                                        </p:attrNameLst>
                                      </p:cBhvr>
                                      <p:to>
                                        <p:strVal val="visible"/>
                                      </p:to>
                                    </p:set>
                                    <p:animEffect transition="in" filter="diamond(in)">
                                      <p:cBhvr>
                                        <p:cTn id="25" dur="1000"/>
                                        <p:tgtEl>
                                          <p:spTgt spid="15363"/>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amond(in)">
                                      <p:cBhvr>
                                        <p:cTn id="2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Rectangle: Rounded Corners 7">
            <a:extLst>
              <a:ext uri="{FF2B5EF4-FFF2-40B4-BE49-F238E27FC236}">
                <a16:creationId xmlns:a16="http://schemas.microsoft.com/office/drawing/2014/main" id="{83943E22-6FC5-4857-96F1-DB4BDF369685}"/>
              </a:ext>
            </a:extLst>
          </p:cNvPr>
          <p:cNvSpPr/>
          <p:nvPr/>
        </p:nvSpPr>
        <p:spPr>
          <a:xfrm>
            <a:off x="395502" y="2001637"/>
            <a:ext cx="10943058" cy="1191730"/>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50000"/>
              </a:lnSpc>
            </a:pPr>
            <a:r>
              <a:rPr lang="en-US" sz="2800" b="1" i="1">
                <a:solidFill>
                  <a:srgbClr val="0000FF"/>
                </a:solidFill>
                <a:cs typeface="Arial" pitchFamily="34" charset="0"/>
              </a:rPr>
              <a:t>*Các cuộc xung đột này có ảnh hưởng như thế nào đến kinh tế - xã hội ở châu Phi? </a:t>
            </a:r>
          </a:p>
        </p:txBody>
      </p:sp>
      <p:pic>
        <p:nvPicPr>
          <p:cNvPr id="8" name="Picture 7">
            <a:extLst>
              <a:ext uri="{FF2B5EF4-FFF2-40B4-BE49-F238E27FC236}">
                <a16:creationId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211016" y="1617398"/>
            <a:ext cx="1000545" cy="1086608"/>
          </a:xfrm>
          <a:prstGeom prst="rect">
            <a:avLst/>
          </a:prstGeom>
        </p:spPr>
      </p:pic>
      <p:sp>
        <p:nvSpPr>
          <p:cNvPr id="12" name="Rectangle 1"/>
          <p:cNvSpPr>
            <a:spLocks noChangeArrowheads="1"/>
          </p:cNvSpPr>
          <p:nvPr/>
        </p:nvSpPr>
        <p:spPr bwMode="auto">
          <a:xfrm>
            <a:off x="218842" y="1620020"/>
            <a:ext cx="7154203" cy="267765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Hậu quả:</a:t>
            </a:r>
            <a:endParaRPr kumimoji="0" lang="en-US" sz="2800" b="1" i="0" u="none" strike="noStrike" cap="none" normalizeH="0" baseline="0">
              <a:ln>
                <a:noFill/>
              </a:ln>
              <a:solidFill>
                <a:schemeClr val="tx1"/>
              </a:solidFill>
              <a:effectLst/>
              <a:cs typeface="Arial" pitchFamily="34" charset="0"/>
            </a:endParaRPr>
          </a:p>
          <a:p>
            <a:pPr>
              <a:lnSpc>
                <a:spcPct val="150000"/>
              </a:lnSpc>
            </a:pPr>
            <a:r>
              <a:rPr lang="pt-BR" sz="2800" b="1"/>
              <a:t>+ Đời sống người dân gặp nhiều khó khăn.</a:t>
            </a:r>
            <a:endParaRPr lang="en-US" sz="2800" b="1"/>
          </a:p>
          <a:p>
            <a:pPr>
              <a:lnSpc>
                <a:spcPct val="150000"/>
              </a:lnSpc>
            </a:pPr>
            <a:r>
              <a:rPr lang="pt-BR" sz="2800" b="1"/>
              <a:t>+ Kìm hãm sự phát triển kinh tế - xã hội.</a:t>
            </a:r>
            <a:endParaRPr lang="en-US" sz="2800" b="1"/>
          </a:p>
          <a:p>
            <a:pPr>
              <a:lnSpc>
                <a:spcPct val="150000"/>
              </a:lnSpc>
            </a:pPr>
            <a:r>
              <a:rPr lang="pt-BR" sz="2800" b="1"/>
              <a:t>+ Môi trường thiên nhiên bị tàn phá, ô nhiễm..</a:t>
            </a:r>
            <a:endParaRPr kumimoji="0" lang="en-US" sz="2800" b="1" i="0" u="none" strike="noStrike" cap="none" normalizeH="0" baseline="0">
              <a:ln>
                <a:noFill/>
              </a:ln>
              <a:solidFill>
                <a:schemeClr val="tx1"/>
              </a:solidFill>
              <a:effectLst/>
              <a:cs typeface="Arial" pitchFamily="34" charset="0"/>
            </a:endParaRPr>
          </a:p>
        </p:txBody>
      </p:sp>
      <p:sp>
        <p:nvSpPr>
          <p:cNvPr id="9" name="Rectangle 8"/>
          <p:cNvSpPr/>
          <p:nvPr/>
        </p:nvSpPr>
        <p:spPr>
          <a:xfrm>
            <a:off x="176595" y="805937"/>
            <a:ext cx="3626630" cy="954105"/>
          </a:xfrm>
          <a:prstGeom prst="rect">
            <a:avLst/>
          </a:prstGeom>
        </p:spPr>
        <p:txBody>
          <a:bodyPr wrap="none" lIns="91438" tIns="45719" rIns="91438" bIns="45719">
            <a:spAutoFit/>
          </a:bodyPr>
          <a:lstStyle/>
          <a:p>
            <a:r>
              <a:rPr lang="en-US" sz="2800" b="1" u="sng">
                <a:solidFill>
                  <a:srgbClr val="002060"/>
                </a:solidFill>
                <a:cs typeface="Arial" pitchFamily="34" charset="0"/>
              </a:rPr>
              <a:t>2. Những vấn đề xã hội</a:t>
            </a:r>
          </a:p>
          <a:p>
            <a:r>
              <a:rPr lang="en-US" sz="2800" b="1" i="1" u="sng">
                <a:solidFill>
                  <a:srgbClr val="002060"/>
                </a:solidFill>
                <a:cs typeface="Arial" pitchFamily="34" charset="0"/>
              </a:rPr>
              <a:t>b. Xung đột quân sự</a:t>
            </a:r>
            <a:endParaRPr lang="en-US" sz="2800" u="sng"/>
          </a:p>
        </p:txBody>
      </p:sp>
      <p:sp>
        <p:nvSpPr>
          <p:cNvPr id="11" name="TextBox 10"/>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10. DÂN CƯ, XÃ HỘI CHÂU PHI (tiết 2)</a:t>
            </a: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nodeType="clickEffect">
                                  <p:stCondLst>
                                    <p:cond delay="0"/>
                                  </p:stCondLst>
                                  <p:childTnLst>
                                    <p:anim calcmode="lin" valueType="num">
                                      <p:cBhvr>
                                        <p:cTn id="18" dur="1000"/>
                                        <p:tgtEl>
                                          <p:spTgt spid="8"/>
                                        </p:tgtEl>
                                        <p:attrNameLst>
                                          <p:attrName>ppt_x</p:attrName>
                                        </p:attrNameLst>
                                      </p:cBhvr>
                                      <p:tavLst>
                                        <p:tav tm="0">
                                          <p:val>
                                            <p:strVal val="ppt_x"/>
                                          </p:val>
                                        </p:tav>
                                        <p:tav tm="100000">
                                          <p:val>
                                            <p:strVal val="ppt_x-.2"/>
                                          </p:val>
                                        </p:tav>
                                      </p:tavLst>
                                    </p:anim>
                                    <p:anim calcmode="lin" valueType="num">
                                      <p:cBhvr>
                                        <p:cTn id="19" dur="1000"/>
                                        <p:tgtEl>
                                          <p:spTgt spid="8"/>
                                        </p:tgtEl>
                                        <p:attrNameLst>
                                          <p:attrName>ppt_y</p:attrName>
                                        </p:attrNameLst>
                                      </p:cBhvr>
                                      <p:tavLst>
                                        <p:tav tm="0">
                                          <p:val>
                                            <p:strVal val="ppt_y"/>
                                          </p:val>
                                        </p:tav>
                                        <p:tav tm="100000">
                                          <p:val>
                                            <p:strVal val="ppt_y"/>
                                          </p:val>
                                        </p:tav>
                                      </p:tavLst>
                                    </p:anim>
                                    <p:animEffect transition="out" filter="fade">
                                      <p:cBhvr>
                                        <p:cTn id="20" dur="1000"/>
                                        <p:tgtEl>
                                          <p:spTgt spid="8"/>
                                        </p:tgtEl>
                                      </p:cBhvr>
                                    </p:animEffect>
                                    <p:set>
                                      <p:cBhvr>
                                        <p:cTn id="21" dur="1" fill="hold">
                                          <p:stCondLst>
                                            <p:cond delay="999"/>
                                          </p:stCondLst>
                                        </p:cTn>
                                        <p:tgtEl>
                                          <p:spTgt spid="8"/>
                                        </p:tgtEl>
                                        <p:attrNameLst>
                                          <p:attrName>style.visibility</p:attrName>
                                        </p:attrNameLst>
                                      </p:cBhvr>
                                      <p:to>
                                        <p:strVal val="hidden"/>
                                      </p:to>
                                    </p:set>
                                  </p:childTnLst>
                                </p:cTn>
                              </p:par>
                              <p:par>
                                <p:cTn id="22" presetID="29" presetClass="exit" presetSubtype="0" fill="hold" grpId="1" nodeType="withEffect">
                                  <p:stCondLst>
                                    <p:cond delay="0"/>
                                  </p:stCondLst>
                                  <p:childTnLst>
                                    <p:anim calcmode="lin" valueType="num">
                                      <p:cBhvr>
                                        <p:cTn id="23" dur="1000"/>
                                        <p:tgtEl>
                                          <p:spTgt spid="6"/>
                                        </p:tgtEl>
                                        <p:attrNameLst>
                                          <p:attrName>ppt_x</p:attrName>
                                        </p:attrNameLst>
                                      </p:cBhvr>
                                      <p:tavLst>
                                        <p:tav tm="0">
                                          <p:val>
                                            <p:strVal val="ppt_x"/>
                                          </p:val>
                                        </p:tav>
                                        <p:tav tm="100000">
                                          <p:val>
                                            <p:strVal val="ppt_x-.2"/>
                                          </p:val>
                                        </p:tav>
                                      </p:tavLst>
                                    </p:anim>
                                    <p:anim calcmode="lin" valueType="num">
                                      <p:cBhvr>
                                        <p:cTn id="24" dur="1000"/>
                                        <p:tgtEl>
                                          <p:spTgt spid="6"/>
                                        </p:tgtEl>
                                        <p:attrNameLst>
                                          <p:attrName>ppt_y</p:attrName>
                                        </p:attrNameLst>
                                      </p:cBhvr>
                                      <p:tavLst>
                                        <p:tav tm="0">
                                          <p:val>
                                            <p:strVal val="ppt_y"/>
                                          </p:val>
                                        </p:tav>
                                        <p:tav tm="100000">
                                          <p:val>
                                            <p:strVal val="ppt_y"/>
                                          </p:val>
                                        </p:tav>
                                      </p:tavLst>
                                    </p:anim>
                                    <p:animEffect transition="out" filter="fade">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ppt_x</p:attrName>
                                        </p:attrNameLst>
                                      </p:cBhvr>
                                      <p:tavLst>
                                        <p:tav tm="0">
                                          <p:val>
                                            <p:strVal val="#ppt_x-.2"/>
                                          </p:val>
                                        </p:tav>
                                        <p:tav tm="100000">
                                          <p:val>
                                            <p:strVal val="#ppt_x"/>
                                          </p:val>
                                        </p:tav>
                                      </p:tavLst>
                                    </p:anim>
                                    <p:anim calcmode="lin" valueType="num">
                                      <p:cBhvr>
                                        <p:cTn id="3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ài 10, tiết 2, xung đột.mp4">
            <a:hlinkClick r:id="" action="ppaction://media"/>
          </p:cNvPr>
          <p:cNvPicPr>
            <a:picLocks noRot="1" noChangeAspect="1"/>
          </p:cNvPicPr>
          <p:nvPr>
            <a:videoFile r:link="rId1"/>
          </p:nvPr>
        </p:nvPicPr>
        <p:blipFill>
          <a:blip r:embed="rId3"/>
          <a:stretch>
            <a:fillRect/>
          </a:stretch>
        </p:blipFill>
        <p:spPr>
          <a:xfrm>
            <a:off x="-1" y="-56272"/>
            <a:ext cx="12192001" cy="697405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Rounded Corners 7">
            <a:extLst>
              <a:ext uri="{FF2B5EF4-FFF2-40B4-BE49-F238E27FC236}">
                <a16:creationId xmlns:a16="http://schemas.microsoft.com/office/drawing/2014/main" id="{83943E22-6FC5-4857-96F1-DB4BDF369685}"/>
              </a:ext>
            </a:extLst>
          </p:cNvPr>
          <p:cNvSpPr/>
          <p:nvPr/>
        </p:nvSpPr>
        <p:spPr>
          <a:xfrm>
            <a:off x="328737" y="2035135"/>
            <a:ext cx="6648838" cy="1523991"/>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800" b="1" i="1">
                <a:solidFill>
                  <a:srgbClr val="0000FF"/>
                </a:solidFill>
                <a:cs typeface="Arial" pitchFamily="34" charset="0"/>
              </a:rPr>
              <a:t>    *</a:t>
            </a:r>
            <a:r>
              <a:rPr lang="vi-VN" sz="2800" b="1" i="1">
                <a:solidFill>
                  <a:srgbClr val="0000FF"/>
                </a:solidFill>
                <a:cs typeface="Arial" pitchFamily="34" charset="0"/>
              </a:rPr>
              <a:t> </a:t>
            </a:r>
            <a:r>
              <a:rPr lang="en-US" sz="2800" b="1" i="1">
                <a:solidFill>
                  <a:srgbClr val="0000FF"/>
                </a:solidFill>
                <a:cs typeface="Arial" pitchFamily="34" charset="0"/>
              </a:rPr>
              <a:t> Em có biết, Việt Nam đã có hành động gì góp phần giải quyết tình trạng xung đột vũ trang ở châu Phi?</a:t>
            </a:r>
          </a:p>
        </p:txBody>
      </p:sp>
      <p:pic>
        <p:nvPicPr>
          <p:cNvPr id="11" name="Picture 10">
            <a:extLst>
              <a:ext uri="{FF2B5EF4-FFF2-40B4-BE49-F238E27FC236}">
                <a16:creationId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112544" y="1617391"/>
            <a:ext cx="1000545" cy="1086608"/>
          </a:xfrm>
          <a:prstGeom prst="rect">
            <a:avLst/>
          </a:prstGeom>
        </p:spPr>
      </p:pic>
      <p:sp>
        <p:nvSpPr>
          <p:cNvPr id="14" name="Rectangle: Rounded Corners 7">
            <a:extLst>
              <a:ext uri="{FF2B5EF4-FFF2-40B4-BE49-F238E27FC236}">
                <a16:creationId xmlns:a16="http://schemas.microsoft.com/office/drawing/2014/main" id="{83943E22-6FC5-4857-96F1-DB4BDF369685}"/>
              </a:ext>
            </a:extLst>
          </p:cNvPr>
          <p:cNvSpPr/>
          <p:nvPr/>
        </p:nvSpPr>
        <p:spPr>
          <a:xfrm>
            <a:off x="370935" y="1730327"/>
            <a:ext cx="6676979" cy="1615440"/>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50000"/>
              </a:lnSpc>
            </a:pPr>
            <a:r>
              <a:rPr lang="en-US" sz="2800" b="1" i="1">
                <a:solidFill>
                  <a:srgbClr val="0000FF"/>
                </a:solidFill>
                <a:cs typeface="Arial" pitchFamily="34" charset="0"/>
              </a:rPr>
              <a:t>    *Các cuộc xung đột quân sự ở châu Phi có tác động đến Việt Nam không? Vì sao?</a:t>
            </a:r>
          </a:p>
        </p:txBody>
      </p:sp>
      <p:pic>
        <p:nvPicPr>
          <p:cNvPr id="15" name="Picture 14">
            <a:extLst>
              <a:ext uri="{FF2B5EF4-FFF2-40B4-BE49-F238E27FC236}">
                <a16:creationId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0" y="1586913"/>
            <a:ext cx="1000545" cy="1086608"/>
          </a:xfrm>
          <a:prstGeom prst="rect">
            <a:avLst/>
          </a:prstGeom>
        </p:spPr>
      </p:pic>
      <p:pic>
        <p:nvPicPr>
          <p:cNvPr id="1026" name="Picture 2" descr="C:\Users\PTS\Desktop\GADT ĐL7 (KNTTCS, kì 1)\luc-luong-gin-giu-hoa-binh-viet-nam-o-lien-hop-quoc-63-duong-thang-giao-nhau-tai-nam-sudan_1.jpg"/>
          <p:cNvPicPr>
            <a:picLocks noChangeAspect="1" noChangeArrowheads="1"/>
          </p:cNvPicPr>
          <p:nvPr/>
        </p:nvPicPr>
        <p:blipFill>
          <a:blip r:embed="rId4"/>
          <a:srcRect/>
          <a:stretch>
            <a:fillRect/>
          </a:stretch>
        </p:blipFill>
        <p:spPr bwMode="auto">
          <a:xfrm>
            <a:off x="1933585" y="3742004"/>
            <a:ext cx="4831215" cy="30175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7" name="Picture 3" descr="C:\Users\PTS\Desktop\GADT ĐL7 (KNTTCS, kì 1)\chien-si-mu-noi-xanh-viet-nam-lam-thien-nguyen-o-truong-hoc-nam-sudan.jpg"/>
          <p:cNvPicPr>
            <a:picLocks noChangeAspect="1" noChangeArrowheads="1"/>
          </p:cNvPicPr>
          <p:nvPr/>
        </p:nvPicPr>
        <p:blipFill>
          <a:blip r:embed="rId5"/>
          <a:srcRect/>
          <a:stretch>
            <a:fillRect/>
          </a:stretch>
        </p:blipFill>
        <p:spPr bwMode="auto">
          <a:xfrm>
            <a:off x="7292452" y="815480"/>
            <a:ext cx="4686300" cy="3124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TextBox 15"/>
          <p:cNvSpPr txBox="1"/>
          <p:nvPr/>
        </p:nvSpPr>
        <p:spPr>
          <a:xfrm>
            <a:off x="7174523" y="5950634"/>
            <a:ext cx="4375052" cy="707886"/>
          </a:xfrm>
          <a:prstGeom prst="rect">
            <a:avLst/>
          </a:prstGeom>
          <a:solidFill>
            <a:schemeClr val="bg1"/>
          </a:solidFill>
          <a:ln>
            <a:solidFill>
              <a:srgbClr val="0000FF"/>
            </a:solidFill>
          </a:ln>
        </p:spPr>
        <p:txBody>
          <a:bodyPr wrap="square" rtlCol="0">
            <a:spAutoFit/>
          </a:bodyPr>
          <a:lstStyle/>
          <a:p>
            <a:pPr algn="ctr"/>
            <a:r>
              <a:rPr lang="en-US" sz="2000" b="1">
                <a:solidFill>
                  <a:srgbClr val="0000FF"/>
                </a:solidFill>
              </a:rPr>
              <a:t>Lực lượng gìn giữ hoà bình của Việt Nam tại châu Phi</a:t>
            </a:r>
          </a:p>
        </p:txBody>
      </p:sp>
      <p:sp>
        <p:nvSpPr>
          <p:cNvPr id="12" name="Rectangle 11"/>
          <p:cNvSpPr/>
          <p:nvPr/>
        </p:nvSpPr>
        <p:spPr>
          <a:xfrm>
            <a:off x="176595" y="805937"/>
            <a:ext cx="3626630" cy="954105"/>
          </a:xfrm>
          <a:prstGeom prst="rect">
            <a:avLst/>
          </a:prstGeom>
        </p:spPr>
        <p:txBody>
          <a:bodyPr wrap="none" lIns="91438" tIns="45719" rIns="91438" bIns="45719">
            <a:spAutoFit/>
          </a:bodyPr>
          <a:lstStyle/>
          <a:p>
            <a:r>
              <a:rPr lang="en-US" sz="2800" b="1" u="sng">
                <a:solidFill>
                  <a:srgbClr val="002060"/>
                </a:solidFill>
                <a:cs typeface="Arial" pitchFamily="34" charset="0"/>
              </a:rPr>
              <a:t>2. Những vấn đề xã hội</a:t>
            </a:r>
          </a:p>
          <a:p>
            <a:r>
              <a:rPr lang="en-US" sz="2800" b="1" i="1" u="sng">
                <a:solidFill>
                  <a:srgbClr val="002060"/>
                </a:solidFill>
                <a:cs typeface="Arial" pitchFamily="34" charset="0"/>
              </a:rPr>
              <a:t>b. Xung đột quân sự</a:t>
            </a:r>
            <a:endParaRPr lang="en-US" sz="2800" u="sng"/>
          </a:p>
        </p:txBody>
      </p:sp>
      <p:sp>
        <p:nvSpPr>
          <p:cNvPr id="17" name="TextBox 16"/>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10. DÂN CƯ, XÃ HỘI CHÂU PHI (tiết 2)</a:t>
            </a: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ppt_x</p:attrName>
                                        </p:attrNameLst>
                                      </p:cBhvr>
                                      <p:tavLst>
                                        <p:tav tm="0">
                                          <p:val>
                                            <p:strVal val="#ppt_x-.2"/>
                                          </p:val>
                                        </p:tav>
                                        <p:tav tm="100000">
                                          <p:val>
                                            <p:strVal val="#ppt_x"/>
                                          </p:val>
                                        </p:tav>
                                      </p:tavLst>
                                    </p:anim>
                                    <p:anim calcmode="lin" valueType="num">
                                      <p:cBhvr>
                                        <p:cTn id="1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nodeType="clickEffect">
                                  <p:stCondLst>
                                    <p:cond delay="0"/>
                                  </p:stCondLst>
                                  <p:childTnLst>
                                    <p:anim calcmode="lin" valueType="num">
                                      <p:cBhvr>
                                        <p:cTn id="18" dur="1000"/>
                                        <p:tgtEl>
                                          <p:spTgt spid="15"/>
                                        </p:tgtEl>
                                        <p:attrNameLst>
                                          <p:attrName>ppt_x</p:attrName>
                                        </p:attrNameLst>
                                      </p:cBhvr>
                                      <p:tavLst>
                                        <p:tav tm="0">
                                          <p:val>
                                            <p:strVal val="ppt_x"/>
                                          </p:val>
                                        </p:tav>
                                        <p:tav tm="100000">
                                          <p:val>
                                            <p:strVal val="ppt_x-.2"/>
                                          </p:val>
                                        </p:tav>
                                      </p:tavLst>
                                    </p:anim>
                                    <p:anim calcmode="lin" valueType="num">
                                      <p:cBhvr>
                                        <p:cTn id="19" dur="1000"/>
                                        <p:tgtEl>
                                          <p:spTgt spid="15"/>
                                        </p:tgtEl>
                                        <p:attrNameLst>
                                          <p:attrName>ppt_y</p:attrName>
                                        </p:attrNameLst>
                                      </p:cBhvr>
                                      <p:tavLst>
                                        <p:tav tm="0">
                                          <p:val>
                                            <p:strVal val="ppt_y"/>
                                          </p:val>
                                        </p:tav>
                                        <p:tav tm="100000">
                                          <p:val>
                                            <p:strVal val="ppt_y"/>
                                          </p:val>
                                        </p:tav>
                                      </p:tavLst>
                                    </p:anim>
                                    <p:animEffect transition="out" filter="fade">
                                      <p:cBhvr>
                                        <p:cTn id="20" dur="1000"/>
                                        <p:tgtEl>
                                          <p:spTgt spid="15"/>
                                        </p:tgtEl>
                                      </p:cBhvr>
                                    </p:animEffect>
                                    <p:set>
                                      <p:cBhvr>
                                        <p:cTn id="21" dur="1" fill="hold">
                                          <p:stCondLst>
                                            <p:cond delay="999"/>
                                          </p:stCondLst>
                                        </p:cTn>
                                        <p:tgtEl>
                                          <p:spTgt spid="15"/>
                                        </p:tgtEl>
                                        <p:attrNameLst>
                                          <p:attrName>style.visibility</p:attrName>
                                        </p:attrNameLst>
                                      </p:cBhvr>
                                      <p:to>
                                        <p:strVal val="hidden"/>
                                      </p:to>
                                    </p:set>
                                  </p:childTnLst>
                                </p:cTn>
                              </p:par>
                              <p:par>
                                <p:cTn id="22" presetID="29" presetClass="exit" presetSubtype="0" fill="hold" grpId="1" nodeType="withEffect">
                                  <p:stCondLst>
                                    <p:cond delay="0"/>
                                  </p:stCondLst>
                                  <p:childTnLst>
                                    <p:anim calcmode="lin" valueType="num">
                                      <p:cBhvr>
                                        <p:cTn id="23" dur="1000"/>
                                        <p:tgtEl>
                                          <p:spTgt spid="14"/>
                                        </p:tgtEl>
                                        <p:attrNameLst>
                                          <p:attrName>ppt_x</p:attrName>
                                        </p:attrNameLst>
                                      </p:cBhvr>
                                      <p:tavLst>
                                        <p:tav tm="0">
                                          <p:val>
                                            <p:strVal val="ppt_x"/>
                                          </p:val>
                                        </p:tav>
                                        <p:tav tm="100000">
                                          <p:val>
                                            <p:strVal val="ppt_x-.2"/>
                                          </p:val>
                                        </p:tav>
                                      </p:tavLst>
                                    </p:anim>
                                    <p:anim calcmode="lin" valueType="num">
                                      <p:cBhvr>
                                        <p:cTn id="24" dur="1000"/>
                                        <p:tgtEl>
                                          <p:spTgt spid="14"/>
                                        </p:tgtEl>
                                        <p:attrNameLst>
                                          <p:attrName>ppt_y</p:attrName>
                                        </p:attrNameLst>
                                      </p:cBhvr>
                                      <p:tavLst>
                                        <p:tav tm="0">
                                          <p:val>
                                            <p:strVal val="ppt_y"/>
                                          </p:val>
                                        </p:tav>
                                        <p:tav tm="100000">
                                          <p:val>
                                            <p:strVal val="ppt_y"/>
                                          </p:val>
                                        </p:tav>
                                      </p:tavLst>
                                    </p:anim>
                                    <p:animEffect transition="out" filter="fade">
                                      <p:cBhvr>
                                        <p:cTn id="25" dur="1000"/>
                                        <p:tgtEl>
                                          <p:spTgt spid="14"/>
                                        </p:tgtEl>
                                      </p:cBhvr>
                                    </p:animEffect>
                                    <p:set>
                                      <p:cBhvr>
                                        <p:cTn id="26" dur="1" fill="hold">
                                          <p:stCondLst>
                                            <p:cond delay="9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ppt_x</p:attrName>
                                        </p:attrNameLst>
                                      </p:cBhvr>
                                      <p:tavLst>
                                        <p:tav tm="0">
                                          <p:val>
                                            <p:strVal val="#ppt_x-.2"/>
                                          </p:val>
                                        </p:tav>
                                        <p:tav tm="100000">
                                          <p:val>
                                            <p:strVal val="#ppt_x"/>
                                          </p:val>
                                        </p:tav>
                                      </p:tavLst>
                                    </p:anim>
                                    <p:anim calcmode="lin" valueType="num">
                                      <p:cBhvr>
                                        <p:cTn id="3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1"/>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ppt_x</p:attrName>
                                        </p:attrNameLst>
                                      </p:cBhvr>
                                      <p:tavLst>
                                        <p:tav tm="0">
                                          <p:val>
                                            <p:strVal val="#ppt_x-.2"/>
                                          </p:val>
                                        </p:tav>
                                        <p:tav tm="100000">
                                          <p:val>
                                            <p:strVal val="#ppt_x"/>
                                          </p:val>
                                        </p:tav>
                                      </p:tavLst>
                                    </p:anim>
                                    <p:anim calcmode="lin" valueType="num">
                                      <p:cBhvr>
                                        <p:cTn id="3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p:cTn id="43" dur="1000" fill="hold"/>
                                        <p:tgtEl>
                                          <p:spTgt spid="1026"/>
                                        </p:tgtEl>
                                        <p:attrNameLst>
                                          <p:attrName>ppt_x</p:attrName>
                                        </p:attrNameLst>
                                      </p:cBhvr>
                                      <p:tavLst>
                                        <p:tav tm="0">
                                          <p:val>
                                            <p:strVal val="#ppt_x-.2"/>
                                          </p:val>
                                        </p:tav>
                                        <p:tav tm="100000">
                                          <p:val>
                                            <p:strVal val="#ppt_x"/>
                                          </p:val>
                                        </p:tav>
                                      </p:tavLst>
                                    </p:anim>
                                    <p:anim calcmode="lin" valueType="num">
                                      <p:cBhvr>
                                        <p:cTn id="44"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026"/>
                                        </p:tgtEl>
                                      </p:cBhvr>
                                    </p:animEffect>
                                  </p:childTnLst>
                                </p:cTn>
                              </p:par>
                              <p:par>
                                <p:cTn id="46" presetID="29" presetClass="entr" presetSubtype="0" fill="hold" nodeType="withEffect">
                                  <p:stCondLst>
                                    <p:cond delay="0"/>
                                  </p:stCondLst>
                                  <p:childTnLst>
                                    <p:set>
                                      <p:cBhvr>
                                        <p:cTn id="47" dur="1" fill="hold">
                                          <p:stCondLst>
                                            <p:cond delay="0"/>
                                          </p:stCondLst>
                                        </p:cTn>
                                        <p:tgtEl>
                                          <p:spTgt spid="1027"/>
                                        </p:tgtEl>
                                        <p:attrNameLst>
                                          <p:attrName>style.visibility</p:attrName>
                                        </p:attrNameLst>
                                      </p:cBhvr>
                                      <p:to>
                                        <p:strVal val="visible"/>
                                      </p:to>
                                    </p:set>
                                    <p:anim calcmode="lin" valueType="num">
                                      <p:cBhvr>
                                        <p:cTn id="48" dur="1000" fill="hold"/>
                                        <p:tgtEl>
                                          <p:spTgt spid="1027"/>
                                        </p:tgtEl>
                                        <p:attrNameLst>
                                          <p:attrName>ppt_x</p:attrName>
                                        </p:attrNameLst>
                                      </p:cBhvr>
                                      <p:tavLst>
                                        <p:tav tm="0">
                                          <p:val>
                                            <p:strVal val="#ppt_x-.2"/>
                                          </p:val>
                                        </p:tav>
                                        <p:tav tm="100000">
                                          <p:val>
                                            <p:strVal val="#ppt_x"/>
                                          </p:val>
                                        </p:tav>
                                      </p:tavLst>
                                    </p:anim>
                                    <p:anim calcmode="lin" valueType="num">
                                      <p:cBhvr>
                                        <p:cTn id="49" dur="1000" fill="hold"/>
                                        <p:tgtEl>
                                          <p:spTgt spid="1027"/>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027"/>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ppt_x</p:attrName>
                                        </p:attrNameLst>
                                      </p:cBhvr>
                                      <p:tavLst>
                                        <p:tav tm="0">
                                          <p:val>
                                            <p:strVal val="#ppt_x-.2"/>
                                          </p:val>
                                        </p:tav>
                                        <p:tav tm="100000">
                                          <p:val>
                                            <p:strVal val="#ppt_x"/>
                                          </p:val>
                                        </p:tav>
                                      </p:tavLst>
                                    </p:anim>
                                    <p:anim calcmode="lin" valueType="num">
                                      <p:cBhvr>
                                        <p:cTn id="5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4" grpId="1"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Users\PTS\Desktop\Ảnh\Hoi-nghi-thuong-dinh.jpg"/>
          <p:cNvPicPr/>
          <p:nvPr/>
        </p:nvPicPr>
        <p:blipFill>
          <a:blip r:embed="rId2"/>
          <a:srcRect/>
          <a:stretch>
            <a:fillRect/>
          </a:stretch>
        </p:blipFill>
        <p:spPr bwMode="auto">
          <a:xfrm>
            <a:off x="225080" y="351692"/>
            <a:ext cx="11521444" cy="62882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2532184" y="6035043"/>
            <a:ext cx="7737231" cy="707886"/>
          </a:xfrm>
          <a:prstGeom prst="rect">
            <a:avLst/>
          </a:prstGeom>
          <a:solidFill>
            <a:schemeClr val="bg1"/>
          </a:solidFill>
          <a:ln>
            <a:solidFill>
              <a:srgbClr val="0000FF"/>
            </a:solidFill>
          </a:ln>
        </p:spPr>
        <p:txBody>
          <a:bodyPr wrap="square" rtlCol="0">
            <a:spAutoFit/>
          </a:bodyPr>
          <a:lstStyle/>
          <a:p>
            <a:pPr algn="ctr"/>
            <a:r>
              <a:rPr lang="en-US" sz="2000" b="1">
                <a:solidFill>
                  <a:srgbClr val="0000FF"/>
                </a:solidFill>
              </a:rPr>
              <a:t>Quang cảnh Hội nghị thượng đỉnh lần thứ 35 Liên minh châu Phi (AU)</a:t>
            </a:r>
            <a:endParaRPr lang="en-US" sz="2000">
              <a:solidFill>
                <a:srgbClr val="0000FF"/>
              </a:solidFill>
            </a:endParaRPr>
          </a:p>
          <a:p>
            <a:pPr algn="ctr"/>
            <a:r>
              <a:rPr lang="en-US" sz="2000" b="1">
                <a:solidFill>
                  <a:srgbClr val="0000FF"/>
                </a:solidFill>
              </a:rPr>
              <a:t>từ ngày 5 - 6/2/2022 ở thủ đô Addis Ababa, Ethiopia</a:t>
            </a:r>
            <a:endParaRPr lang="en-US" sz="20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76595" y="805937"/>
            <a:ext cx="4232245" cy="492440"/>
          </a:xfrm>
          <a:prstGeom prst="rect">
            <a:avLst/>
          </a:prstGeom>
        </p:spPr>
        <p:txBody>
          <a:bodyPr wrap="none" lIns="91438" tIns="45719" rIns="91438" bIns="45719">
            <a:spAutoFit/>
          </a:bodyPr>
          <a:lstStyle/>
          <a:p>
            <a:r>
              <a:rPr lang="en-US" sz="2600" b="1" u="sng">
                <a:solidFill>
                  <a:srgbClr val="002060"/>
                </a:solidFill>
                <a:latin typeface="Arial" pitchFamily="34" charset="0"/>
                <a:cs typeface="Arial" pitchFamily="34" charset="0"/>
              </a:rPr>
              <a:t>3. Di sản lịch sử châu Phi</a:t>
            </a:r>
            <a:endParaRPr lang="en-US" sz="2600" u="sng"/>
          </a:p>
        </p:txBody>
      </p:sp>
      <p:sp>
        <p:nvSpPr>
          <p:cNvPr id="10" name="Rectangle: Rounded Corners 7">
            <a:extLst>
              <a:ext uri="{FF2B5EF4-FFF2-40B4-BE49-F238E27FC236}">
                <a16:creationId xmlns:a16="http://schemas.microsoft.com/office/drawing/2014/main" id="{83943E22-6FC5-4857-96F1-DB4BDF369685}"/>
              </a:ext>
            </a:extLst>
          </p:cNvPr>
          <p:cNvSpPr/>
          <p:nvPr/>
        </p:nvSpPr>
        <p:spPr>
          <a:xfrm>
            <a:off x="328737" y="1655299"/>
            <a:ext cx="11234906" cy="708065"/>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800" b="1" i="1">
                <a:solidFill>
                  <a:srgbClr val="0000FF"/>
                </a:solidFill>
                <a:cs typeface="Arial" pitchFamily="34" charset="0"/>
              </a:rPr>
              <a:t>    *</a:t>
            </a:r>
            <a:r>
              <a:rPr lang="vi-VN" sz="2800" b="1" i="1">
                <a:solidFill>
                  <a:srgbClr val="0000FF"/>
                </a:solidFill>
                <a:cs typeface="Arial" pitchFamily="34" charset="0"/>
              </a:rPr>
              <a:t> </a:t>
            </a:r>
            <a:r>
              <a:rPr lang="en-US" sz="2800" b="1" i="1">
                <a:solidFill>
                  <a:srgbClr val="0000FF"/>
                </a:solidFill>
                <a:cs typeface="Arial" pitchFamily="34" charset="0"/>
              </a:rPr>
              <a:t>*Quan sát hình ảnh dưới đây cho biết tên của những bức ảnh đó.</a:t>
            </a:r>
          </a:p>
        </p:txBody>
      </p:sp>
      <p:pic>
        <p:nvPicPr>
          <p:cNvPr id="11" name="Picture 10">
            <a:extLst>
              <a:ext uri="{FF2B5EF4-FFF2-40B4-BE49-F238E27FC236}">
                <a16:creationId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112544" y="1237555"/>
            <a:ext cx="1000545" cy="1086608"/>
          </a:xfrm>
          <a:prstGeom prst="rect">
            <a:avLst/>
          </a:prstGeom>
        </p:spPr>
      </p:pic>
      <p:sp>
        <p:nvSpPr>
          <p:cNvPr id="7" name="TextBox 6"/>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10. DÂN CƯ, XÃ HỘI CHÂU PHI (tiết 2)</a:t>
            </a: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Users\PTS\Desktop\Ảnh\download (1).jpg"/>
          <p:cNvPicPr/>
          <p:nvPr/>
        </p:nvPicPr>
        <p:blipFill>
          <a:blip r:embed="rId2"/>
          <a:srcRect/>
          <a:stretch>
            <a:fillRect/>
          </a:stretch>
        </p:blipFill>
        <p:spPr bwMode="auto">
          <a:xfrm>
            <a:off x="84408" y="112544"/>
            <a:ext cx="6063174" cy="33903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descr="C:\Users\PTS\Desktop\Ảnh\download (2).jpg"/>
          <p:cNvPicPr/>
          <p:nvPr/>
        </p:nvPicPr>
        <p:blipFill>
          <a:blip r:embed="rId3"/>
          <a:srcRect/>
          <a:stretch>
            <a:fillRect/>
          </a:stretch>
        </p:blipFill>
        <p:spPr bwMode="auto">
          <a:xfrm>
            <a:off x="6316394" y="70340"/>
            <a:ext cx="5805266" cy="33199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C:\Users\PTS\Desktop\Ảnh\download (3).jpg"/>
          <p:cNvPicPr/>
          <p:nvPr/>
        </p:nvPicPr>
        <p:blipFill>
          <a:blip r:embed="rId4"/>
          <a:srcRect/>
          <a:stretch>
            <a:fillRect/>
          </a:stretch>
        </p:blipFill>
        <p:spPr bwMode="auto">
          <a:xfrm>
            <a:off x="112543" y="3559127"/>
            <a:ext cx="6063173" cy="32144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C:\Users\PTS\Desktop\Ảnh\download (4).jpg"/>
          <p:cNvPicPr/>
          <p:nvPr/>
        </p:nvPicPr>
        <p:blipFill>
          <a:blip r:embed="rId5"/>
          <a:srcRect/>
          <a:stretch>
            <a:fillRect/>
          </a:stretch>
        </p:blipFill>
        <p:spPr bwMode="auto">
          <a:xfrm>
            <a:off x="6316393" y="3474720"/>
            <a:ext cx="5791199" cy="32988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2053886" y="2982350"/>
            <a:ext cx="2475911" cy="400110"/>
          </a:xfrm>
          <a:prstGeom prst="rect">
            <a:avLst/>
          </a:prstGeom>
          <a:solidFill>
            <a:schemeClr val="bg1"/>
          </a:solidFill>
          <a:ln>
            <a:solidFill>
              <a:srgbClr val="0000FF"/>
            </a:solidFill>
          </a:ln>
        </p:spPr>
        <p:txBody>
          <a:bodyPr wrap="square" rtlCol="0">
            <a:spAutoFit/>
          </a:bodyPr>
          <a:lstStyle/>
          <a:p>
            <a:pPr algn="ctr"/>
            <a:r>
              <a:rPr lang="en-US" sz="2000" b="1">
                <a:solidFill>
                  <a:srgbClr val="0000FF"/>
                </a:solidFill>
                <a:cs typeface="Times New Roman" pitchFamily="18" charset="0"/>
              </a:rPr>
              <a:t>Hình 1:…………………..</a:t>
            </a:r>
          </a:p>
        </p:txBody>
      </p:sp>
      <p:sp>
        <p:nvSpPr>
          <p:cNvPr id="9" name="TextBox 8"/>
          <p:cNvSpPr txBox="1"/>
          <p:nvPr/>
        </p:nvSpPr>
        <p:spPr>
          <a:xfrm>
            <a:off x="7957627" y="6283569"/>
            <a:ext cx="2475911" cy="400110"/>
          </a:xfrm>
          <a:prstGeom prst="rect">
            <a:avLst/>
          </a:prstGeom>
          <a:solidFill>
            <a:schemeClr val="bg1"/>
          </a:solidFill>
          <a:ln>
            <a:solidFill>
              <a:srgbClr val="0000FF"/>
            </a:solidFill>
          </a:ln>
        </p:spPr>
        <p:txBody>
          <a:bodyPr wrap="square" rtlCol="0">
            <a:spAutoFit/>
          </a:bodyPr>
          <a:lstStyle/>
          <a:p>
            <a:pPr algn="ctr"/>
            <a:r>
              <a:rPr lang="en-US" sz="2000" b="1">
                <a:solidFill>
                  <a:srgbClr val="0000FF"/>
                </a:solidFill>
                <a:cs typeface="Times New Roman" pitchFamily="18" charset="0"/>
              </a:rPr>
              <a:t>Hình 4:…………………..</a:t>
            </a:r>
          </a:p>
        </p:txBody>
      </p:sp>
      <p:sp>
        <p:nvSpPr>
          <p:cNvPr id="10" name="TextBox 9"/>
          <p:cNvSpPr txBox="1"/>
          <p:nvPr/>
        </p:nvSpPr>
        <p:spPr>
          <a:xfrm>
            <a:off x="1540415" y="6239020"/>
            <a:ext cx="2475911" cy="400110"/>
          </a:xfrm>
          <a:prstGeom prst="rect">
            <a:avLst/>
          </a:prstGeom>
          <a:solidFill>
            <a:schemeClr val="bg1"/>
          </a:solidFill>
          <a:ln>
            <a:solidFill>
              <a:srgbClr val="0000FF"/>
            </a:solidFill>
          </a:ln>
        </p:spPr>
        <p:txBody>
          <a:bodyPr wrap="square" rtlCol="0">
            <a:spAutoFit/>
          </a:bodyPr>
          <a:lstStyle/>
          <a:p>
            <a:pPr algn="ctr"/>
            <a:r>
              <a:rPr lang="en-US" sz="2000" b="1">
                <a:solidFill>
                  <a:srgbClr val="0000FF"/>
                </a:solidFill>
                <a:cs typeface="Times New Roman" pitchFamily="18" charset="0"/>
              </a:rPr>
              <a:t>Hình 3:…………………..</a:t>
            </a:r>
          </a:p>
        </p:txBody>
      </p:sp>
      <p:sp>
        <p:nvSpPr>
          <p:cNvPr id="11" name="TextBox 10"/>
          <p:cNvSpPr txBox="1"/>
          <p:nvPr/>
        </p:nvSpPr>
        <p:spPr>
          <a:xfrm>
            <a:off x="7868532" y="2874498"/>
            <a:ext cx="2475911" cy="400110"/>
          </a:xfrm>
          <a:prstGeom prst="rect">
            <a:avLst/>
          </a:prstGeom>
          <a:solidFill>
            <a:schemeClr val="bg1"/>
          </a:solidFill>
          <a:ln>
            <a:solidFill>
              <a:srgbClr val="0000FF"/>
            </a:solidFill>
          </a:ln>
        </p:spPr>
        <p:txBody>
          <a:bodyPr wrap="square" rtlCol="0">
            <a:spAutoFit/>
          </a:bodyPr>
          <a:lstStyle/>
          <a:p>
            <a:pPr algn="ctr"/>
            <a:r>
              <a:rPr lang="en-US" sz="2000" b="1">
                <a:solidFill>
                  <a:srgbClr val="0000FF"/>
                </a:solidFill>
                <a:cs typeface="Times New Roman" pitchFamily="18" charset="0"/>
              </a:rPr>
              <a:t>Hình 2:…………………..</a:t>
            </a:r>
          </a:p>
        </p:txBody>
      </p:sp>
      <p:sp>
        <p:nvSpPr>
          <p:cNvPr id="12" name="TextBox 11"/>
          <p:cNvSpPr txBox="1"/>
          <p:nvPr/>
        </p:nvSpPr>
        <p:spPr>
          <a:xfrm>
            <a:off x="2051537" y="2881546"/>
            <a:ext cx="2475911" cy="553998"/>
          </a:xfrm>
          <a:prstGeom prst="rect">
            <a:avLst/>
          </a:prstGeom>
          <a:solidFill>
            <a:schemeClr val="bg1"/>
          </a:solidFill>
          <a:ln>
            <a:solidFill>
              <a:srgbClr val="0000FF"/>
            </a:solidFill>
          </a:ln>
        </p:spPr>
        <p:txBody>
          <a:bodyPr wrap="square" rtlCol="0">
            <a:spAutoFit/>
          </a:bodyPr>
          <a:lstStyle/>
          <a:p>
            <a:pPr algn="ctr">
              <a:lnSpc>
                <a:spcPct val="150000"/>
              </a:lnSpc>
            </a:pPr>
            <a:r>
              <a:rPr lang="en-US" sz="2000" b="1">
                <a:solidFill>
                  <a:srgbClr val="0000FF"/>
                </a:solidFill>
                <a:cs typeface="Times New Roman" pitchFamily="18" charset="0"/>
              </a:rPr>
              <a:t>Hình 1: Kim tự tháp</a:t>
            </a:r>
          </a:p>
        </p:txBody>
      </p:sp>
      <p:sp>
        <p:nvSpPr>
          <p:cNvPr id="13" name="TextBox 12"/>
          <p:cNvSpPr txBox="1"/>
          <p:nvPr/>
        </p:nvSpPr>
        <p:spPr>
          <a:xfrm>
            <a:off x="7955278" y="6140561"/>
            <a:ext cx="2708029" cy="553998"/>
          </a:xfrm>
          <a:prstGeom prst="rect">
            <a:avLst/>
          </a:prstGeom>
          <a:solidFill>
            <a:schemeClr val="bg1"/>
          </a:solidFill>
          <a:ln>
            <a:solidFill>
              <a:srgbClr val="0000FF"/>
            </a:solidFill>
          </a:ln>
        </p:spPr>
        <p:txBody>
          <a:bodyPr wrap="square" rtlCol="0">
            <a:spAutoFit/>
          </a:bodyPr>
          <a:lstStyle/>
          <a:p>
            <a:pPr algn="ctr">
              <a:lnSpc>
                <a:spcPct val="150000"/>
              </a:lnSpc>
            </a:pPr>
            <a:r>
              <a:rPr lang="en-US" sz="2000" b="1">
                <a:solidFill>
                  <a:srgbClr val="0000FF"/>
                </a:solidFill>
                <a:cs typeface="Times New Roman" pitchFamily="18" charset="0"/>
              </a:rPr>
              <a:t>Hình 4: Chữ tượng hình</a:t>
            </a:r>
          </a:p>
        </p:txBody>
      </p:sp>
      <p:sp>
        <p:nvSpPr>
          <p:cNvPr id="14" name="TextBox 13"/>
          <p:cNvSpPr txBox="1"/>
          <p:nvPr/>
        </p:nvSpPr>
        <p:spPr>
          <a:xfrm>
            <a:off x="1538066" y="6081944"/>
            <a:ext cx="2475911" cy="553998"/>
          </a:xfrm>
          <a:prstGeom prst="rect">
            <a:avLst/>
          </a:prstGeom>
          <a:solidFill>
            <a:schemeClr val="bg1"/>
          </a:solidFill>
          <a:ln>
            <a:solidFill>
              <a:srgbClr val="0000FF"/>
            </a:solidFill>
          </a:ln>
        </p:spPr>
        <p:txBody>
          <a:bodyPr wrap="square" rtlCol="0">
            <a:spAutoFit/>
          </a:bodyPr>
          <a:lstStyle/>
          <a:p>
            <a:pPr algn="ctr">
              <a:lnSpc>
                <a:spcPct val="150000"/>
              </a:lnSpc>
            </a:pPr>
            <a:r>
              <a:rPr lang="en-US" sz="2000" b="1">
                <a:solidFill>
                  <a:srgbClr val="0000FF"/>
                </a:solidFill>
                <a:cs typeface="Times New Roman" pitchFamily="18" charset="0"/>
              </a:rPr>
              <a:t>Hình 3: Giấy Pa-pi-rut</a:t>
            </a:r>
          </a:p>
        </p:txBody>
      </p:sp>
      <p:sp>
        <p:nvSpPr>
          <p:cNvPr id="15" name="TextBox 14"/>
          <p:cNvSpPr txBox="1"/>
          <p:nvPr/>
        </p:nvSpPr>
        <p:spPr>
          <a:xfrm>
            <a:off x="7809911" y="2717422"/>
            <a:ext cx="2783056" cy="553998"/>
          </a:xfrm>
          <a:prstGeom prst="rect">
            <a:avLst/>
          </a:prstGeom>
          <a:solidFill>
            <a:schemeClr val="bg1"/>
          </a:solidFill>
          <a:ln>
            <a:solidFill>
              <a:srgbClr val="0000FF"/>
            </a:solidFill>
          </a:ln>
        </p:spPr>
        <p:txBody>
          <a:bodyPr wrap="square" rtlCol="0">
            <a:spAutoFit/>
          </a:bodyPr>
          <a:lstStyle/>
          <a:p>
            <a:pPr algn="ctr">
              <a:lnSpc>
                <a:spcPct val="150000"/>
              </a:lnSpc>
            </a:pPr>
            <a:r>
              <a:rPr lang="en-US" sz="2000" b="1">
                <a:solidFill>
                  <a:srgbClr val="0000FF"/>
                </a:solidFill>
                <a:cs typeface="Times New Roman" pitchFamily="18" charset="0"/>
              </a:rPr>
              <a:t>Hình 2: Tượng Nhân Sư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par>
                                <p:cTn id="15" presetID="29"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
                                        </p:tgtEl>
                                      </p:cBhvr>
                                    </p:animEffect>
                                  </p:childTnLst>
                                </p:cTn>
                              </p:par>
                              <p:par>
                                <p:cTn id="20" presetID="29"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ppt_x</p:attrName>
                                        </p:attrNameLst>
                                      </p:cBhvr>
                                      <p:tavLst>
                                        <p:tav tm="0">
                                          <p:val>
                                            <p:strVal val="#ppt_x-.2"/>
                                          </p:val>
                                        </p:tav>
                                        <p:tav tm="100000">
                                          <p:val>
                                            <p:strVal val="#ppt_x"/>
                                          </p:val>
                                        </p:tav>
                                      </p:tavLst>
                                    </p:anim>
                                    <p:anim calcmode="lin" valueType="num">
                                      <p:cBhvr>
                                        <p:cTn id="2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
                                        </p:tgtEl>
                                      </p:cBhvr>
                                    </p:animEffect>
                                  </p:childTnLst>
                                </p:cTn>
                              </p:par>
                              <p:par>
                                <p:cTn id="25" presetID="29"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ppt_x</p:attrName>
                                        </p:attrNameLst>
                                      </p:cBhvr>
                                      <p:tavLst>
                                        <p:tav tm="0">
                                          <p:val>
                                            <p:strVal val="#ppt_x-.2"/>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4" dur="1000"/>
                                        <p:tgtEl>
                                          <p:spTgt spid="7"/>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ppt_x</p:attrName>
                                        </p:attrNameLst>
                                      </p:cBhvr>
                                      <p:tavLst>
                                        <p:tav tm="0">
                                          <p:val>
                                            <p:strVal val="#ppt_x-.2"/>
                                          </p:val>
                                        </p:tav>
                                        <p:tav tm="100000">
                                          <p:val>
                                            <p:strVal val="#ppt_x"/>
                                          </p:val>
                                        </p:tav>
                                      </p:tavLst>
                                    </p:anim>
                                    <p:anim calcmode="lin" valueType="num">
                                      <p:cBhvr>
                                        <p:cTn id="3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9"/>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ppt_x</p:attrName>
                                        </p:attrNameLst>
                                      </p:cBhvr>
                                      <p:tavLst>
                                        <p:tav tm="0">
                                          <p:val>
                                            <p:strVal val="#ppt_x-.2"/>
                                          </p:val>
                                        </p:tav>
                                        <p:tav tm="100000">
                                          <p:val>
                                            <p:strVal val="#ppt_x"/>
                                          </p:val>
                                        </p:tav>
                                      </p:tavLst>
                                    </p:anim>
                                    <p:anim calcmode="lin" valueType="num">
                                      <p:cBhvr>
                                        <p:cTn id="4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ppt_x</p:attrName>
                                        </p:attrNameLst>
                                      </p:cBhvr>
                                      <p:tavLst>
                                        <p:tav tm="0">
                                          <p:val>
                                            <p:strVal val="#ppt_x-.2"/>
                                          </p:val>
                                        </p:tav>
                                        <p:tav tm="100000">
                                          <p:val>
                                            <p:strVal val="#ppt_x"/>
                                          </p:val>
                                        </p:tav>
                                      </p:tavLst>
                                    </p:anim>
                                    <p:anim calcmode="lin" valueType="num">
                                      <p:cBhvr>
                                        <p:cTn id="4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ppt_x</p:attrName>
                                        </p:attrNameLst>
                                      </p:cBhvr>
                                      <p:tavLst>
                                        <p:tav tm="0">
                                          <p:val>
                                            <p:strVal val="#ppt_x-.2"/>
                                          </p:val>
                                        </p:tav>
                                        <p:tav tm="100000">
                                          <p:val>
                                            <p:strVal val="#ppt_x"/>
                                          </p:val>
                                        </p:tav>
                                      </p:tavLst>
                                    </p:anim>
                                    <p:anim calcmode="lin" valueType="num">
                                      <p:cBhvr>
                                        <p:cTn id="5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ppt_x</p:attrName>
                                        </p:attrNameLst>
                                      </p:cBhvr>
                                      <p:tavLst>
                                        <p:tav tm="0">
                                          <p:val>
                                            <p:strVal val="#ppt_x-.2"/>
                                          </p:val>
                                        </p:tav>
                                        <p:tav tm="100000">
                                          <p:val>
                                            <p:strVal val="#ppt_x"/>
                                          </p:val>
                                        </p:tav>
                                      </p:tavLst>
                                    </p:anim>
                                    <p:anim calcmode="lin" valueType="num">
                                      <p:cBhvr>
                                        <p:cTn id="6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1000" fill="hold"/>
                                        <p:tgtEl>
                                          <p:spTgt spid="14"/>
                                        </p:tgtEl>
                                        <p:attrNameLst>
                                          <p:attrName>ppt_x</p:attrName>
                                        </p:attrNameLst>
                                      </p:cBhvr>
                                      <p:tavLst>
                                        <p:tav tm="0">
                                          <p:val>
                                            <p:strVal val="#ppt_x-.2"/>
                                          </p:val>
                                        </p:tav>
                                        <p:tav tm="100000">
                                          <p:val>
                                            <p:strVal val="#ppt_x"/>
                                          </p:val>
                                        </p:tav>
                                      </p:tavLst>
                                    </p:anim>
                                    <p:anim calcmode="lin" valueType="num">
                                      <p:cBhvr>
                                        <p:cTn id="6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70" dur="10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1000" fill="hold"/>
                                        <p:tgtEl>
                                          <p:spTgt spid="13"/>
                                        </p:tgtEl>
                                        <p:attrNameLst>
                                          <p:attrName>ppt_x</p:attrName>
                                        </p:attrNameLst>
                                      </p:cBhvr>
                                      <p:tavLst>
                                        <p:tav tm="0">
                                          <p:val>
                                            <p:strVal val="#ppt_x-.2"/>
                                          </p:val>
                                        </p:tav>
                                        <p:tav tm="100000">
                                          <p:val>
                                            <p:strVal val="#ppt_x"/>
                                          </p:val>
                                        </p:tav>
                                      </p:tavLst>
                                    </p:anim>
                                    <p:anim calcmode="lin" valueType="num">
                                      <p:cBhvr>
                                        <p:cTn id="76"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7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animBg="1"/>
      <p:bldP spid="10"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Rounded Corners 7">
            <a:extLst>
              <a:ext uri="{FF2B5EF4-FFF2-40B4-BE49-F238E27FC236}">
                <a16:creationId xmlns:a16="http://schemas.microsoft.com/office/drawing/2014/main" id="{83943E22-6FC5-4857-96F1-DB4BDF369685}"/>
              </a:ext>
            </a:extLst>
          </p:cNvPr>
          <p:cNvSpPr/>
          <p:nvPr/>
        </p:nvSpPr>
        <p:spPr>
          <a:xfrm>
            <a:off x="455345" y="1697510"/>
            <a:ext cx="11445921" cy="1608397"/>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800" b="1" i="1">
                <a:solidFill>
                  <a:srgbClr val="0000FF"/>
                </a:solidFill>
                <a:cs typeface="Arial" pitchFamily="34" charset="0"/>
              </a:rPr>
              <a:t>    *</a:t>
            </a:r>
            <a:r>
              <a:rPr lang="vi-VN" sz="2800" b="1" i="1">
                <a:solidFill>
                  <a:srgbClr val="0000FF"/>
                </a:solidFill>
                <a:cs typeface="Arial" pitchFamily="34" charset="0"/>
              </a:rPr>
              <a:t>Dựa vào thông tin mục </a:t>
            </a:r>
            <a:r>
              <a:rPr lang="en-US" sz="2800" b="1" i="1">
                <a:solidFill>
                  <a:srgbClr val="0000FF"/>
                </a:solidFill>
                <a:cs typeface="Arial" pitchFamily="34" charset="0"/>
              </a:rPr>
              <a:t>2 SGK và những hình ảnh vừa tìm hiểu, hãy:</a:t>
            </a:r>
          </a:p>
          <a:p>
            <a:pPr algn="just">
              <a:lnSpc>
                <a:spcPct val="130000"/>
              </a:lnSpc>
            </a:pPr>
            <a:r>
              <a:rPr lang="en-US" sz="2800" b="1" i="1">
                <a:solidFill>
                  <a:srgbClr val="0000FF"/>
                </a:solidFill>
                <a:cs typeface="Arial" pitchFamily="34" charset="0"/>
              </a:rPr>
              <a:t>- Chứng minh rằng châu Phi có nhiều di sản lịch sử.</a:t>
            </a:r>
          </a:p>
          <a:p>
            <a:pPr algn="just">
              <a:lnSpc>
                <a:spcPct val="130000"/>
              </a:lnSpc>
            </a:pPr>
            <a:r>
              <a:rPr lang="en-US" sz="2800" b="1" i="1">
                <a:solidFill>
                  <a:srgbClr val="0000FF"/>
                </a:solidFill>
                <a:cs typeface="Arial" pitchFamily="34" charset="0"/>
              </a:rPr>
              <a:t>- Nêu giá trị và ý nghĩa của di sản lịch sử ở châu Phi.</a:t>
            </a:r>
          </a:p>
        </p:txBody>
      </p:sp>
      <p:pic>
        <p:nvPicPr>
          <p:cNvPr id="11" name="Picture 10">
            <a:extLst>
              <a:ext uri="{FF2B5EF4-FFF2-40B4-BE49-F238E27FC236}">
                <a16:creationId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239153" y="1279766"/>
            <a:ext cx="1000545" cy="1086608"/>
          </a:xfrm>
          <a:prstGeom prst="rect">
            <a:avLst/>
          </a:prstGeom>
        </p:spPr>
      </p:pic>
      <p:sp>
        <p:nvSpPr>
          <p:cNvPr id="12" name="Rectangle 11"/>
          <p:cNvSpPr/>
          <p:nvPr/>
        </p:nvSpPr>
        <p:spPr>
          <a:xfrm>
            <a:off x="176595" y="805937"/>
            <a:ext cx="3860348" cy="523218"/>
          </a:xfrm>
          <a:prstGeom prst="rect">
            <a:avLst/>
          </a:prstGeom>
        </p:spPr>
        <p:txBody>
          <a:bodyPr wrap="none" lIns="91438" tIns="45719" rIns="91438" bIns="45719">
            <a:spAutoFit/>
          </a:bodyPr>
          <a:lstStyle/>
          <a:p>
            <a:r>
              <a:rPr lang="en-US" sz="2800" b="1" u="sng">
                <a:solidFill>
                  <a:srgbClr val="002060"/>
                </a:solidFill>
                <a:cs typeface="Arial" pitchFamily="34" charset="0"/>
              </a:rPr>
              <a:t>3. Di sản lịch sử châu Phi</a:t>
            </a:r>
            <a:endParaRPr lang="en-US" sz="2800" u="sng"/>
          </a:p>
        </p:txBody>
      </p:sp>
      <p:sp>
        <p:nvSpPr>
          <p:cNvPr id="7169" name="Rectangle 1"/>
          <p:cNvSpPr>
            <a:spLocks noChangeArrowheads="1"/>
          </p:cNvSpPr>
          <p:nvPr/>
        </p:nvSpPr>
        <p:spPr bwMode="auto">
          <a:xfrm>
            <a:off x="323544" y="1209763"/>
            <a:ext cx="10207987" cy="33239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a:lnSpc>
                <a:spcPct val="150000"/>
              </a:lnSpc>
            </a:pPr>
            <a:r>
              <a:rPr lang="pt-BR" sz="2800" b="1"/>
              <a:t>- Di sản lịch sử lâu đời: phép tính, giấy...</a:t>
            </a:r>
            <a:endParaRPr lang="en-US" sz="2800" b="1"/>
          </a:p>
          <a:p>
            <a:pPr algn="just">
              <a:lnSpc>
                <a:spcPct val="150000"/>
              </a:lnSpc>
            </a:pPr>
            <a:r>
              <a:rPr lang="pt-BR" sz="2800" b="1"/>
              <a:t>- Châu Phi có nhiều di sản lịch sử được công nhận là di sản thế giới:</a:t>
            </a:r>
            <a:endParaRPr lang="en-US" sz="2800" b="1"/>
          </a:p>
          <a:p>
            <a:pPr algn="just">
              <a:lnSpc>
                <a:spcPct val="150000"/>
              </a:lnSpc>
            </a:pPr>
            <a:r>
              <a:rPr lang="pt-BR" sz="2800" b="1"/>
              <a:t>+ Kim tự tháp ở Ai Cập.</a:t>
            </a:r>
            <a:endParaRPr lang="en-US" sz="2800" b="1"/>
          </a:p>
          <a:p>
            <a:pPr algn="just">
              <a:lnSpc>
                <a:spcPct val="150000"/>
              </a:lnSpc>
            </a:pPr>
            <a:r>
              <a:rPr lang="pt-BR" sz="2800" b="1"/>
              <a:t>+ Thành phố cổ Tim-bút-tu ở Ma-li.</a:t>
            </a:r>
            <a:endParaRPr lang="en-US" sz="2800" b="1"/>
          </a:p>
          <a:p>
            <a:pPr algn="just">
              <a:lnSpc>
                <a:spcPct val="150000"/>
              </a:lnSpc>
            </a:pPr>
            <a:r>
              <a:rPr lang="pt-BR" sz="2800" b="1"/>
              <a:t>+ Hoàng cung A-bô-mây ở Bê-nanh...</a:t>
            </a:r>
            <a:endParaRPr kumimoji="0" lang="en-US" sz="2800" b="1" i="0" u="none" strike="noStrike" cap="none" normalizeH="0" baseline="0">
              <a:ln>
                <a:noFill/>
              </a:ln>
              <a:solidFill>
                <a:srgbClr val="002060"/>
              </a:solidFill>
              <a:effectLst/>
              <a:cs typeface="Arial" pitchFamily="34" charset="0"/>
            </a:endParaRPr>
          </a:p>
        </p:txBody>
      </p:sp>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10. DÂN CƯ, XÃ HỘI CHÂU PHI (tiết 2)</a:t>
            </a: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xit" presetSubtype="0" fill="hold" nodeType="clickEffect">
                                  <p:stCondLst>
                                    <p:cond delay="0"/>
                                  </p:stCondLst>
                                  <p:childTnLst>
                                    <p:anim calcmode="lin" valueType="num">
                                      <p:cBhvr>
                                        <p:cTn id="25" dur="1000"/>
                                        <p:tgtEl>
                                          <p:spTgt spid="11"/>
                                        </p:tgtEl>
                                        <p:attrNameLst>
                                          <p:attrName>ppt_x</p:attrName>
                                        </p:attrNameLst>
                                      </p:cBhvr>
                                      <p:tavLst>
                                        <p:tav tm="0">
                                          <p:val>
                                            <p:strVal val="ppt_x"/>
                                          </p:val>
                                        </p:tav>
                                        <p:tav tm="100000">
                                          <p:val>
                                            <p:strVal val="ppt_x-.2"/>
                                          </p:val>
                                        </p:tav>
                                      </p:tavLst>
                                    </p:anim>
                                    <p:anim calcmode="lin" valueType="num">
                                      <p:cBhvr>
                                        <p:cTn id="26" dur="1000"/>
                                        <p:tgtEl>
                                          <p:spTgt spid="11"/>
                                        </p:tgtEl>
                                        <p:attrNameLst>
                                          <p:attrName>ppt_y</p:attrName>
                                        </p:attrNameLst>
                                      </p:cBhvr>
                                      <p:tavLst>
                                        <p:tav tm="0">
                                          <p:val>
                                            <p:strVal val="ppt_y"/>
                                          </p:val>
                                        </p:tav>
                                        <p:tav tm="100000">
                                          <p:val>
                                            <p:strVal val="ppt_y"/>
                                          </p:val>
                                        </p:tav>
                                      </p:tavLst>
                                    </p:anim>
                                    <p:animEffect transition="out" filter="fade">
                                      <p:cBhvr>
                                        <p:cTn id="27" dur="1000"/>
                                        <p:tgtEl>
                                          <p:spTgt spid="11"/>
                                        </p:tgtEl>
                                      </p:cBhvr>
                                    </p:animEffect>
                                    <p:set>
                                      <p:cBhvr>
                                        <p:cTn id="28" dur="1" fill="hold">
                                          <p:stCondLst>
                                            <p:cond delay="999"/>
                                          </p:stCondLst>
                                        </p:cTn>
                                        <p:tgtEl>
                                          <p:spTgt spid="11"/>
                                        </p:tgtEl>
                                        <p:attrNameLst>
                                          <p:attrName>style.visibility</p:attrName>
                                        </p:attrNameLst>
                                      </p:cBhvr>
                                      <p:to>
                                        <p:strVal val="hidden"/>
                                      </p:to>
                                    </p:set>
                                  </p:childTnLst>
                                </p:cTn>
                              </p:par>
                              <p:par>
                                <p:cTn id="29" presetID="29" presetClass="exit" presetSubtype="0" fill="hold" grpId="1" nodeType="withEffect">
                                  <p:stCondLst>
                                    <p:cond delay="0"/>
                                  </p:stCondLst>
                                  <p:childTnLst>
                                    <p:anim calcmode="lin" valueType="num">
                                      <p:cBhvr>
                                        <p:cTn id="30" dur="1000"/>
                                        <p:tgtEl>
                                          <p:spTgt spid="10"/>
                                        </p:tgtEl>
                                        <p:attrNameLst>
                                          <p:attrName>ppt_x</p:attrName>
                                        </p:attrNameLst>
                                      </p:cBhvr>
                                      <p:tavLst>
                                        <p:tav tm="0">
                                          <p:val>
                                            <p:strVal val="ppt_x"/>
                                          </p:val>
                                        </p:tav>
                                        <p:tav tm="100000">
                                          <p:val>
                                            <p:strVal val="ppt_x-.2"/>
                                          </p:val>
                                        </p:tav>
                                      </p:tavLst>
                                    </p:anim>
                                    <p:anim calcmode="lin" valueType="num">
                                      <p:cBhvr>
                                        <p:cTn id="31" dur="1000"/>
                                        <p:tgtEl>
                                          <p:spTgt spid="10"/>
                                        </p:tgtEl>
                                        <p:attrNameLst>
                                          <p:attrName>ppt_y</p:attrName>
                                        </p:attrNameLst>
                                      </p:cBhvr>
                                      <p:tavLst>
                                        <p:tav tm="0">
                                          <p:val>
                                            <p:strVal val="ppt_y"/>
                                          </p:val>
                                        </p:tav>
                                        <p:tav tm="100000">
                                          <p:val>
                                            <p:strVal val="ppt_y"/>
                                          </p:val>
                                        </p:tav>
                                      </p:tavLst>
                                    </p:anim>
                                    <p:animEffect transition="out" filter="fade">
                                      <p:cBhvr>
                                        <p:cTn id="32" dur="1000"/>
                                        <p:tgtEl>
                                          <p:spTgt spid="10"/>
                                        </p:tgtEl>
                                      </p:cBhvr>
                                    </p:animEffect>
                                    <p:set>
                                      <p:cBhvr>
                                        <p:cTn id="33" dur="1" fill="hold">
                                          <p:stCondLst>
                                            <p:cond delay="9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7169">
                                            <p:txEl>
                                              <p:pRg st="0" end="0"/>
                                            </p:txEl>
                                          </p:spTgt>
                                        </p:tgtEl>
                                        <p:attrNameLst>
                                          <p:attrName>style.visibility</p:attrName>
                                        </p:attrNameLst>
                                      </p:cBhvr>
                                      <p:to>
                                        <p:strVal val="visible"/>
                                      </p:to>
                                    </p:set>
                                    <p:anim calcmode="lin" valueType="num">
                                      <p:cBhvr>
                                        <p:cTn id="38" dur="1000" fill="hold"/>
                                        <p:tgtEl>
                                          <p:spTgt spid="7169">
                                            <p:txEl>
                                              <p:pRg st="0" end="0"/>
                                            </p:txEl>
                                          </p:spTgt>
                                        </p:tgtEl>
                                        <p:attrNameLst>
                                          <p:attrName>ppt_x</p:attrName>
                                        </p:attrNameLst>
                                      </p:cBhvr>
                                      <p:tavLst>
                                        <p:tav tm="0">
                                          <p:val>
                                            <p:strVal val="#ppt_x-.2"/>
                                          </p:val>
                                        </p:tav>
                                        <p:tav tm="100000">
                                          <p:val>
                                            <p:strVal val="#ppt_x"/>
                                          </p:val>
                                        </p:tav>
                                      </p:tavLst>
                                    </p:anim>
                                    <p:anim calcmode="lin" valueType="num">
                                      <p:cBhvr>
                                        <p:cTn id="39" dur="1000" fill="hold"/>
                                        <p:tgtEl>
                                          <p:spTgt spid="716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716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nodeType="clickEffect">
                                  <p:stCondLst>
                                    <p:cond delay="0"/>
                                  </p:stCondLst>
                                  <p:childTnLst>
                                    <p:set>
                                      <p:cBhvr>
                                        <p:cTn id="44" dur="1" fill="hold">
                                          <p:stCondLst>
                                            <p:cond delay="0"/>
                                          </p:stCondLst>
                                        </p:cTn>
                                        <p:tgtEl>
                                          <p:spTgt spid="7169">
                                            <p:txEl>
                                              <p:pRg st="1" end="1"/>
                                            </p:txEl>
                                          </p:spTgt>
                                        </p:tgtEl>
                                        <p:attrNameLst>
                                          <p:attrName>style.visibility</p:attrName>
                                        </p:attrNameLst>
                                      </p:cBhvr>
                                      <p:to>
                                        <p:strVal val="visible"/>
                                      </p:to>
                                    </p:set>
                                    <p:anim calcmode="lin" valueType="num">
                                      <p:cBhvr>
                                        <p:cTn id="45" dur="1000" fill="hold"/>
                                        <p:tgtEl>
                                          <p:spTgt spid="7169">
                                            <p:txEl>
                                              <p:pRg st="1" end="1"/>
                                            </p:txEl>
                                          </p:spTgt>
                                        </p:tgtEl>
                                        <p:attrNameLst>
                                          <p:attrName>ppt_x</p:attrName>
                                        </p:attrNameLst>
                                      </p:cBhvr>
                                      <p:tavLst>
                                        <p:tav tm="0">
                                          <p:val>
                                            <p:strVal val="#ppt_x-.2"/>
                                          </p:val>
                                        </p:tav>
                                        <p:tav tm="100000">
                                          <p:val>
                                            <p:strVal val="#ppt_x"/>
                                          </p:val>
                                        </p:tav>
                                      </p:tavLst>
                                    </p:anim>
                                    <p:anim calcmode="lin" valueType="num">
                                      <p:cBhvr>
                                        <p:cTn id="46" dur="1000" fill="hold"/>
                                        <p:tgtEl>
                                          <p:spTgt spid="716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716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nodeType="clickEffect">
                                  <p:stCondLst>
                                    <p:cond delay="0"/>
                                  </p:stCondLst>
                                  <p:childTnLst>
                                    <p:set>
                                      <p:cBhvr>
                                        <p:cTn id="51" dur="1" fill="hold">
                                          <p:stCondLst>
                                            <p:cond delay="0"/>
                                          </p:stCondLst>
                                        </p:cTn>
                                        <p:tgtEl>
                                          <p:spTgt spid="7169">
                                            <p:txEl>
                                              <p:pRg st="2" end="2"/>
                                            </p:txEl>
                                          </p:spTgt>
                                        </p:tgtEl>
                                        <p:attrNameLst>
                                          <p:attrName>style.visibility</p:attrName>
                                        </p:attrNameLst>
                                      </p:cBhvr>
                                      <p:to>
                                        <p:strVal val="visible"/>
                                      </p:to>
                                    </p:set>
                                    <p:anim calcmode="lin" valueType="num">
                                      <p:cBhvr>
                                        <p:cTn id="52" dur="1000" fill="hold"/>
                                        <p:tgtEl>
                                          <p:spTgt spid="7169">
                                            <p:txEl>
                                              <p:pRg st="2" end="2"/>
                                            </p:txEl>
                                          </p:spTgt>
                                        </p:tgtEl>
                                        <p:attrNameLst>
                                          <p:attrName>ppt_x</p:attrName>
                                        </p:attrNameLst>
                                      </p:cBhvr>
                                      <p:tavLst>
                                        <p:tav tm="0">
                                          <p:val>
                                            <p:strVal val="#ppt_x-.2"/>
                                          </p:val>
                                        </p:tav>
                                        <p:tav tm="100000">
                                          <p:val>
                                            <p:strVal val="#ppt_x"/>
                                          </p:val>
                                        </p:tav>
                                      </p:tavLst>
                                    </p:anim>
                                    <p:anim calcmode="lin" valueType="num">
                                      <p:cBhvr>
                                        <p:cTn id="53" dur="1000" fill="hold"/>
                                        <p:tgtEl>
                                          <p:spTgt spid="716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54" dur="1000"/>
                                        <p:tgtEl>
                                          <p:spTgt spid="7169">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nodeType="clickEffect">
                                  <p:stCondLst>
                                    <p:cond delay="0"/>
                                  </p:stCondLst>
                                  <p:childTnLst>
                                    <p:set>
                                      <p:cBhvr>
                                        <p:cTn id="58" dur="1" fill="hold">
                                          <p:stCondLst>
                                            <p:cond delay="0"/>
                                          </p:stCondLst>
                                        </p:cTn>
                                        <p:tgtEl>
                                          <p:spTgt spid="7169">
                                            <p:txEl>
                                              <p:pRg st="3" end="3"/>
                                            </p:txEl>
                                          </p:spTgt>
                                        </p:tgtEl>
                                        <p:attrNameLst>
                                          <p:attrName>style.visibility</p:attrName>
                                        </p:attrNameLst>
                                      </p:cBhvr>
                                      <p:to>
                                        <p:strVal val="visible"/>
                                      </p:to>
                                    </p:set>
                                    <p:anim calcmode="lin" valueType="num">
                                      <p:cBhvr>
                                        <p:cTn id="59" dur="1000" fill="hold"/>
                                        <p:tgtEl>
                                          <p:spTgt spid="7169">
                                            <p:txEl>
                                              <p:pRg st="3" end="3"/>
                                            </p:txEl>
                                          </p:spTgt>
                                        </p:tgtEl>
                                        <p:attrNameLst>
                                          <p:attrName>ppt_x</p:attrName>
                                        </p:attrNameLst>
                                      </p:cBhvr>
                                      <p:tavLst>
                                        <p:tav tm="0">
                                          <p:val>
                                            <p:strVal val="#ppt_x-.2"/>
                                          </p:val>
                                        </p:tav>
                                        <p:tav tm="100000">
                                          <p:val>
                                            <p:strVal val="#ppt_x"/>
                                          </p:val>
                                        </p:tav>
                                      </p:tavLst>
                                    </p:anim>
                                    <p:anim calcmode="lin" valueType="num">
                                      <p:cBhvr>
                                        <p:cTn id="60" dur="1000" fill="hold"/>
                                        <p:tgtEl>
                                          <p:spTgt spid="716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61" dur="1000"/>
                                        <p:tgtEl>
                                          <p:spTgt spid="7169">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nodeType="clickEffect">
                                  <p:stCondLst>
                                    <p:cond delay="0"/>
                                  </p:stCondLst>
                                  <p:childTnLst>
                                    <p:set>
                                      <p:cBhvr>
                                        <p:cTn id="65" dur="1" fill="hold">
                                          <p:stCondLst>
                                            <p:cond delay="0"/>
                                          </p:stCondLst>
                                        </p:cTn>
                                        <p:tgtEl>
                                          <p:spTgt spid="7169">
                                            <p:txEl>
                                              <p:pRg st="4" end="4"/>
                                            </p:txEl>
                                          </p:spTgt>
                                        </p:tgtEl>
                                        <p:attrNameLst>
                                          <p:attrName>style.visibility</p:attrName>
                                        </p:attrNameLst>
                                      </p:cBhvr>
                                      <p:to>
                                        <p:strVal val="visible"/>
                                      </p:to>
                                    </p:set>
                                    <p:anim calcmode="lin" valueType="num">
                                      <p:cBhvr>
                                        <p:cTn id="66" dur="1000" fill="hold"/>
                                        <p:tgtEl>
                                          <p:spTgt spid="7169">
                                            <p:txEl>
                                              <p:pRg st="4" end="4"/>
                                            </p:txEl>
                                          </p:spTgt>
                                        </p:tgtEl>
                                        <p:attrNameLst>
                                          <p:attrName>ppt_x</p:attrName>
                                        </p:attrNameLst>
                                      </p:cBhvr>
                                      <p:tavLst>
                                        <p:tav tm="0">
                                          <p:val>
                                            <p:strVal val="#ppt_x-.2"/>
                                          </p:val>
                                        </p:tav>
                                        <p:tav tm="100000">
                                          <p:val>
                                            <p:strVal val="#ppt_x"/>
                                          </p:val>
                                        </p:tav>
                                      </p:tavLst>
                                    </p:anim>
                                    <p:anim calcmode="lin" valueType="num">
                                      <p:cBhvr>
                                        <p:cTn id="67" dur="1000" fill="hold"/>
                                        <p:tgtEl>
                                          <p:spTgt spid="716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68" dur="1000"/>
                                        <p:tgtEl>
                                          <p:spTgt spid="71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76595" y="805937"/>
            <a:ext cx="3860348" cy="523218"/>
          </a:xfrm>
          <a:prstGeom prst="rect">
            <a:avLst/>
          </a:prstGeom>
        </p:spPr>
        <p:txBody>
          <a:bodyPr wrap="none" lIns="91438" tIns="45719" rIns="91438" bIns="45719">
            <a:spAutoFit/>
          </a:bodyPr>
          <a:lstStyle/>
          <a:p>
            <a:r>
              <a:rPr lang="en-US" sz="2800" b="1" u="sng">
                <a:solidFill>
                  <a:srgbClr val="002060"/>
                </a:solidFill>
                <a:cs typeface="Arial" pitchFamily="34" charset="0"/>
              </a:rPr>
              <a:t>3. Di sản lịch sử châu Phi</a:t>
            </a:r>
            <a:endParaRPr lang="en-US" sz="2800" u="sng"/>
          </a:p>
        </p:txBody>
      </p:sp>
      <p:sp>
        <p:nvSpPr>
          <p:cNvPr id="7" name="Rectangle: Rounded Corners 7">
            <a:extLst>
              <a:ext uri="{FF2B5EF4-FFF2-40B4-BE49-F238E27FC236}">
                <a16:creationId xmlns:a16="http://schemas.microsoft.com/office/drawing/2014/main" id="{83943E22-6FC5-4857-96F1-DB4BDF369685}"/>
              </a:ext>
            </a:extLst>
          </p:cNvPr>
          <p:cNvSpPr/>
          <p:nvPr/>
        </p:nvSpPr>
        <p:spPr>
          <a:xfrm>
            <a:off x="370940" y="1655339"/>
            <a:ext cx="11445921" cy="1101969"/>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50000"/>
              </a:lnSpc>
            </a:pPr>
            <a:r>
              <a:rPr lang="en-US" sz="2800" b="1" i="1">
                <a:solidFill>
                  <a:srgbClr val="0000FF"/>
                </a:solidFill>
                <a:cs typeface="Arial" pitchFamily="34" charset="0"/>
              </a:rPr>
              <a:t>    *Cho biết trong việc khai thác và phát huy giá trị các di sản, châu Phi cần lưu ý những vấn đề gì?</a:t>
            </a:r>
          </a:p>
        </p:txBody>
      </p:sp>
      <p:pic>
        <p:nvPicPr>
          <p:cNvPr id="9" name="Picture 8">
            <a:extLst>
              <a:ext uri="{FF2B5EF4-FFF2-40B4-BE49-F238E27FC236}">
                <a16:creationId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0" y="1153189"/>
            <a:ext cx="1000545" cy="1086608"/>
          </a:xfrm>
          <a:prstGeom prst="rect">
            <a:avLst/>
          </a:prstGeom>
        </p:spPr>
      </p:pic>
      <p:sp>
        <p:nvSpPr>
          <p:cNvPr id="17409" name="Rectangle 1"/>
          <p:cNvSpPr>
            <a:spLocks noChangeArrowheads="1"/>
          </p:cNvSpPr>
          <p:nvPr/>
        </p:nvSpPr>
        <p:spPr bwMode="auto">
          <a:xfrm>
            <a:off x="210122" y="1282873"/>
            <a:ext cx="11517421"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a:ln>
                  <a:noFill/>
                </a:ln>
                <a:solidFill>
                  <a:srgbClr val="002060"/>
                </a:solidFill>
                <a:effectLst/>
                <a:ea typeface="Calibri" pitchFamily="34" charset="0"/>
                <a:cs typeface="Times New Roman" pitchFamily="18" charset="0"/>
              </a:rPr>
              <a:t>- Vấn đề cần quan tâm:</a:t>
            </a:r>
            <a:endParaRPr kumimoji="0" lang="en-US" sz="2800" b="1" i="0" u="none" strike="noStrike" cap="none" normalizeH="0" baseline="0">
              <a:ln>
                <a:noFill/>
              </a:ln>
              <a:solidFill>
                <a:srgbClr val="002060"/>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2060"/>
                </a:solidFill>
                <a:effectLst/>
                <a:ea typeface="Calibri" pitchFamily="34" charset="0"/>
                <a:cs typeface="Times New Roman" pitchFamily="18" charset="0"/>
              </a:rPr>
              <a:t>+ Công tác chăm sóc, bảo bệ di sản gặp nhiều khó khăn.</a:t>
            </a:r>
            <a:endParaRPr kumimoji="0" lang="en-US" sz="2800" b="1" i="0" u="none" strike="noStrike" cap="none" normalizeH="0" baseline="0">
              <a:ln>
                <a:noFill/>
              </a:ln>
              <a:solidFill>
                <a:srgbClr val="002060"/>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2060"/>
                </a:solidFill>
                <a:effectLst/>
                <a:ea typeface="Calibri" pitchFamily="34" charset="0"/>
                <a:cs typeface="Times New Roman" pitchFamily="18" charset="0"/>
              </a:rPr>
              <a:t>+Các công trình bị phá huỷ, xuống cấp.</a:t>
            </a: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2060"/>
                </a:solidFill>
                <a:effectLst/>
                <a:ea typeface="Calibri" pitchFamily="34" charset="0"/>
                <a:cs typeface="Times New Roman" pitchFamily="18" charset="0"/>
              </a:rPr>
              <a:t>+ Cần sự chung tay bảo vệ của chính quyền, nhân dân châu Phi và cộng đồng quốc tế.</a:t>
            </a:r>
            <a:r>
              <a:rPr kumimoji="0" lang="en-US" sz="2800" b="1" i="0" u="none" strike="noStrike" cap="none" normalizeH="0" baseline="0">
                <a:ln>
                  <a:noFill/>
                </a:ln>
                <a:solidFill>
                  <a:srgbClr val="002060"/>
                </a:solidFill>
                <a:effectLst/>
                <a:cs typeface="Arial" pitchFamily="34" charset="0"/>
              </a:rPr>
              <a:t> </a:t>
            </a:r>
          </a:p>
        </p:txBody>
      </p:sp>
      <p:sp>
        <p:nvSpPr>
          <p:cNvPr id="11" name="TextBox 10"/>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10. DÂN CƯ, XÃ HỘI CHÂU PHI (tiết 2)</a:t>
            </a: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nodeType="clickEffect">
                                  <p:stCondLst>
                                    <p:cond delay="0"/>
                                  </p:stCondLst>
                                  <p:childTnLst>
                                    <p:anim calcmode="lin" valueType="num">
                                      <p:cBhvr>
                                        <p:cTn id="18" dur="1000"/>
                                        <p:tgtEl>
                                          <p:spTgt spid="9"/>
                                        </p:tgtEl>
                                        <p:attrNameLst>
                                          <p:attrName>ppt_x</p:attrName>
                                        </p:attrNameLst>
                                      </p:cBhvr>
                                      <p:tavLst>
                                        <p:tav tm="0">
                                          <p:val>
                                            <p:strVal val="ppt_x"/>
                                          </p:val>
                                        </p:tav>
                                        <p:tav tm="100000">
                                          <p:val>
                                            <p:strVal val="ppt_x-.2"/>
                                          </p:val>
                                        </p:tav>
                                      </p:tavLst>
                                    </p:anim>
                                    <p:anim calcmode="lin" valueType="num">
                                      <p:cBhvr>
                                        <p:cTn id="19" dur="1000"/>
                                        <p:tgtEl>
                                          <p:spTgt spid="9"/>
                                        </p:tgtEl>
                                        <p:attrNameLst>
                                          <p:attrName>ppt_y</p:attrName>
                                        </p:attrNameLst>
                                      </p:cBhvr>
                                      <p:tavLst>
                                        <p:tav tm="0">
                                          <p:val>
                                            <p:strVal val="ppt_y"/>
                                          </p:val>
                                        </p:tav>
                                        <p:tav tm="100000">
                                          <p:val>
                                            <p:strVal val="ppt_y"/>
                                          </p:val>
                                        </p:tav>
                                      </p:tavLst>
                                    </p:anim>
                                    <p:animEffect transition="out" filter="fade">
                                      <p:cBhvr>
                                        <p:cTn id="20" dur="1000"/>
                                        <p:tgtEl>
                                          <p:spTgt spid="9"/>
                                        </p:tgtEl>
                                      </p:cBhvr>
                                    </p:animEffect>
                                    <p:set>
                                      <p:cBhvr>
                                        <p:cTn id="21" dur="1" fill="hold">
                                          <p:stCondLst>
                                            <p:cond delay="999"/>
                                          </p:stCondLst>
                                        </p:cTn>
                                        <p:tgtEl>
                                          <p:spTgt spid="9"/>
                                        </p:tgtEl>
                                        <p:attrNameLst>
                                          <p:attrName>style.visibility</p:attrName>
                                        </p:attrNameLst>
                                      </p:cBhvr>
                                      <p:to>
                                        <p:strVal val="hidden"/>
                                      </p:to>
                                    </p:set>
                                  </p:childTnLst>
                                </p:cTn>
                              </p:par>
                              <p:par>
                                <p:cTn id="22" presetID="29" presetClass="exit" presetSubtype="0" fill="hold" grpId="1" nodeType="withEffect">
                                  <p:stCondLst>
                                    <p:cond delay="0"/>
                                  </p:stCondLst>
                                  <p:childTnLst>
                                    <p:anim calcmode="lin" valueType="num">
                                      <p:cBhvr>
                                        <p:cTn id="23" dur="1000"/>
                                        <p:tgtEl>
                                          <p:spTgt spid="7"/>
                                        </p:tgtEl>
                                        <p:attrNameLst>
                                          <p:attrName>ppt_x</p:attrName>
                                        </p:attrNameLst>
                                      </p:cBhvr>
                                      <p:tavLst>
                                        <p:tav tm="0">
                                          <p:val>
                                            <p:strVal val="ppt_x"/>
                                          </p:val>
                                        </p:tav>
                                        <p:tav tm="100000">
                                          <p:val>
                                            <p:strVal val="ppt_x-.2"/>
                                          </p:val>
                                        </p:tav>
                                      </p:tavLst>
                                    </p:anim>
                                    <p:anim calcmode="lin" valueType="num">
                                      <p:cBhvr>
                                        <p:cTn id="24" dur="1000"/>
                                        <p:tgtEl>
                                          <p:spTgt spid="7"/>
                                        </p:tgtEl>
                                        <p:attrNameLst>
                                          <p:attrName>ppt_y</p:attrName>
                                        </p:attrNameLst>
                                      </p:cBhvr>
                                      <p:tavLst>
                                        <p:tav tm="0">
                                          <p:val>
                                            <p:strVal val="ppt_y"/>
                                          </p:val>
                                        </p:tav>
                                        <p:tav tm="100000">
                                          <p:val>
                                            <p:strVal val="ppt_y"/>
                                          </p:val>
                                        </p:tav>
                                      </p:tavLst>
                                    </p:anim>
                                    <p:animEffect transition="out" filter="fade">
                                      <p:cBhvr>
                                        <p:cTn id="25" dur="1000"/>
                                        <p:tgtEl>
                                          <p:spTgt spid="7"/>
                                        </p:tgtEl>
                                      </p:cBhvr>
                                    </p:animEffect>
                                    <p:set>
                                      <p:cBhvr>
                                        <p:cTn id="26" dur="1" fill="hold">
                                          <p:stCondLst>
                                            <p:cond delay="9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7409"/>
                                        </p:tgtEl>
                                        <p:attrNameLst>
                                          <p:attrName>style.visibility</p:attrName>
                                        </p:attrNameLst>
                                      </p:cBhvr>
                                      <p:to>
                                        <p:strVal val="visible"/>
                                      </p:to>
                                    </p:set>
                                    <p:anim calcmode="lin" valueType="num">
                                      <p:cBhvr>
                                        <p:cTn id="31" dur="1000" fill="hold"/>
                                        <p:tgtEl>
                                          <p:spTgt spid="17409"/>
                                        </p:tgtEl>
                                        <p:attrNameLst>
                                          <p:attrName>ppt_x</p:attrName>
                                        </p:attrNameLst>
                                      </p:cBhvr>
                                      <p:tavLst>
                                        <p:tav tm="0">
                                          <p:val>
                                            <p:strVal val="#ppt_x-.2"/>
                                          </p:val>
                                        </p:tav>
                                        <p:tav tm="100000">
                                          <p:val>
                                            <p:strVal val="#ppt_x"/>
                                          </p:val>
                                        </p:tav>
                                      </p:tavLst>
                                    </p:anim>
                                    <p:anim calcmode="lin" valueType="num">
                                      <p:cBhvr>
                                        <p:cTn id="32" dur="1000" fill="hold"/>
                                        <p:tgtEl>
                                          <p:spTgt spid="1740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74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5F295B-4E73-4941-B32D-88CC9D779356}"/>
              </a:ext>
            </a:extLst>
          </p:cNvPr>
          <p:cNvPicPr>
            <a:picLocks noChangeAspect="1"/>
          </p:cNvPicPr>
          <p:nvPr/>
        </p:nvPicPr>
        <p:blipFill rotWithShape="1">
          <a:blip r:embed="rId2"/>
          <a:srcRect b="461"/>
          <a:stretch/>
        </p:blipFill>
        <p:spPr>
          <a:xfrm>
            <a:off x="27" y="1283"/>
            <a:ext cx="12191980" cy="6856719"/>
          </a:xfrm>
          <a:prstGeom prst="rect">
            <a:avLst/>
          </a:prstGeom>
        </p:spPr>
      </p:pic>
      <mc:AlternateContent xmlns:mc="http://schemas.openxmlformats.org/markup-compatibility/2006">
        <mc:Choice xmlns:am3d="http://schemas.microsoft.com/office/drawing/2017/model3d" Requires="am3d">
          <p:graphicFrame>
            <p:nvGraphicFramePr>
              <p:cNvPr id="6" name="Kiểu 3D 6" descr="The Earth">
                <a:extLst>
                  <a:ext uri="{FF2B5EF4-FFF2-40B4-BE49-F238E27FC236}">
                    <a16:creationId xmlns:a16="http://schemas.microsoft.com/office/drawing/2014/main" id="{BBA11CFB-DAA6-4343-8F28-DFADCCD28066}"/>
                  </a:ext>
                </a:extLst>
              </p:cNvPr>
              <p:cNvGraphicFramePr>
                <a:graphicFrameLocks noChangeAspect="1"/>
              </p:cNvGraphicFramePr>
              <p:nvPr>
                <p:extLst>
                  <p:ext uri="{D42A27DB-BD31-4B8C-83A1-F6EECF244321}">
                    <p14:modId xmlns:p14="http://schemas.microsoft.com/office/powerpoint/2010/main" val="3969264291"/>
                  </p:ext>
                </p:extLst>
              </p:nvPr>
            </p:nvGraphicFramePr>
            <p:xfrm>
              <a:off x="194553" y="4597881"/>
              <a:ext cx="2071755" cy="2071756"/>
            </p:xfrm>
            <a:graphic>
              <a:graphicData uri="http://schemas.microsoft.com/office/drawing/2017/model3d">
                <am3d:model3d>
                  <am3d:spPr>
                    <a:xfrm>
                      <a:off x="0" y="0"/>
                      <a:ext cx="2071755" cy="2071756"/>
                    </a:xfrm>
                    <a:prstGeom prst="rect">
                      <a:avLst/>
                    </a:prstGeom>
                  </am3d:spPr>
                  <am3d:camera>
                    <am3d:pos x="0" y="0" z="80516301"/>
                    <am3d:up dx="0" dy="36000000" dz="0"/>
                    <am3d:lookAt x="0" y="0" z="0"/>
                    <am3d:perspective fov="2700000"/>
                  </am3d:camera>
                  <am3d:trans>
                    <am3d:meterPerModelUnit n="4920067" d="1000000"/>
                    <am3d:preTrans dx="19744" dy="-17995985" dz="103"/>
                    <am3d:scale>
                      <am3d:sx n="1000000" d="1000000"/>
                      <am3d:sy n="1000000" d="1000000"/>
                      <am3d:sz n="1000000" d="1000000"/>
                    </am3d:scale>
                    <am3d:rot ax="4191953" ay="-935331" az="-2174462"/>
                    <am3d:postTrans dx="0" dy="0" dz="0"/>
                  </am3d:trans>
                  <am3d:raster rName="Office3DRenderer" rVer="16.0.8326">
                    <am3d:blip/>
                  </am3d:raster>
                  <am3d:objViewport viewportSz="36303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Kiểu 3D 6" descr="The Earth">
                <a:extLst>
                  <a:ext uri="{FF2B5EF4-FFF2-40B4-BE49-F238E27FC236}">
                    <a16:creationId xmlns:a16="http://schemas.microsoft.com/office/drawing/2014/main" id="{BBA11CFB-DAA6-4343-8F28-DFADCCD28066}"/>
                  </a:ext>
                </a:extLst>
              </p:cNvPr>
              <p:cNvPicPr>
                <a:picLocks noGrp="1" noRot="1" noChangeAspect="1" noMove="1" noResize="1" noEditPoints="1" noAdjustHandles="1" noChangeArrowheads="1" noChangeShapeType="1" noCrop="1"/>
              </p:cNvPicPr>
              <p:nvPr/>
            </p:nvPicPr>
            <p:blipFill>
              <a:blip/>
              <a:stretch>
                <a:fillRect/>
              </a:stretch>
            </p:blipFill>
            <p:spPr>
              <a:xfrm>
                <a:off x="194553" y="4597881"/>
                <a:ext cx="2071755" cy="2071756"/>
              </a:xfrm>
              <a:prstGeom prst="rect">
                <a:avLst/>
              </a:prstGeom>
            </p:spPr>
          </p:pic>
        </mc:Fallback>
      </mc:AlternateContent>
      <p:sp>
        <p:nvSpPr>
          <p:cNvPr id="8" name="TextBox 7"/>
          <p:cNvSpPr txBox="1"/>
          <p:nvPr/>
        </p:nvSpPr>
        <p:spPr>
          <a:xfrm>
            <a:off x="1209036" y="1095324"/>
            <a:ext cx="9862237" cy="2862320"/>
          </a:xfrm>
          <a:prstGeom prst="rect">
            <a:avLst/>
          </a:prstGeom>
          <a:noFill/>
        </p:spPr>
        <p:txBody>
          <a:bodyPr wrap="square" lIns="91438" tIns="45719" rIns="91438" bIns="45719" rtlCol="0">
            <a:spAutoFit/>
          </a:bodyPr>
          <a:lstStyle/>
          <a:p>
            <a:pPr algn="ctr"/>
            <a:r>
              <a:rPr lang="en-US" sz="6000" b="1">
                <a:solidFill>
                  <a:srgbClr val="FFFF00"/>
                </a:solidFill>
                <a:effectLst>
                  <a:outerShdw blurRad="38100" dist="38100" dir="2700000" algn="tl">
                    <a:srgbClr val="000000">
                      <a:alpha val="43137"/>
                    </a:srgbClr>
                  </a:outerShdw>
                </a:effectLst>
              </a:rPr>
              <a:t>Bài 10. </a:t>
            </a:r>
          </a:p>
          <a:p>
            <a:pPr algn="ctr"/>
            <a:r>
              <a:rPr lang="en-US" sz="6000" b="1">
                <a:solidFill>
                  <a:srgbClr val="FFFF00"/>
                </a:solidFill>
                <a:effectLst>
                  <a:outerShdw blurRad="38100" dist="38100" dir="2700000" algn="tl">
                    <a:srgbClr val="000000">
                      <a:alpha val="43137"/>
                    </a:srgbClr>
                  </a:outerShdw>
                </a:effectLst>
              </a:rPr>
              <a:t>Dân cư, xã hội châu Phi</a:t>
            </a:r>
          </a:p>
          <a:p>
            <a:pPr algn="ctr"/>
            <a:r>
              <a:rPr lang="en-US" sz="6000" b="1">
                <a:solidFill>
                  <a:srgbClr val="FFFF00"/>
                </a:solidFill>
                <a:effectLst>
                  <a:outerShdw blurRad="38100" dist="38100" dir="2700000" algn="tl">
                    <a:srgbClr val="000000">
                      <a:alpha val="43137"/>
                    </a:srgbClr>
                  </a:outerShdw>
                </a:effectLst>
              </a:rPr>
              <a:t>(tiết 2)</a:t>
            </a:r>
          </a:p>
        </p:txBody>
      </p:sp>
    </p:spTree>
    <p:extLst>
      <p:ext uri="{BB962C8B-B14F-4D97-AF65-F5344CB8AC3E}">
        <p14:creationId xmlns:p14="http://schemas.microsoft.com/office/powerpoint/2010/main" val="3284912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E7B1-0796-42B9-B10C-60C1F9C92DCD}"/>
              </a:ext>
            </a:extLst>
          </p:cNvPr>
          <p:cNvSpPr>
            <a:spLocks noGrp="1"/>
          </p:cNvSpPr>
          <p:nvPr>
            <p:ph type="title"/>
          </p:nvPr>
        </p:nvSpPr>
        <p:spPr>
          <a:xfrm>
            <a:off x="3513221" y="0"/>
            <a:ext cx="8678778" cy="936512"/>
          </a:xfrm>
          <a:solidFill>
            <a:schemeClr val="accent6">
              <a:lumMod val="40000"/>
              <a:lumOff val="60000"/>
            </a:schemeClr>
          </a:solidFill>
        </p:spPr>
        <p:txBody>
          <a:bodyPr>
            <a:normAutofit fontScale="90000"/>
          </a:bodyPr>
          <a:lstStyle/>
          <a:p>
            <a:pPr algn="ctr"/>
            <a:r>
              <a:rPr lang="en-US" b="1" dirty="0">
                <a:latin typeface="+mn-lt"/>
              </a:rPr>
              <a:t>TÔI LÀ TỔNG THƯ KÍ LIÊN HỢP QUỐC</a:t>
            </a:r>
          </a:p>
        </p:txBody>
      </p:sp>
      <p:sp>
        <p:nvSpPr>
          <p:cNvPr id="3" name="Content Placeholder 2">
            <a:extLst>
              <a:ext uri="{FF2B5EF4-FFF2-40B4-BE49-F238E27FC236}">
                <a16:creationId xmlns:a16="http://schemas.microsoft.com/office/drawing/2014/main" id="{BC0EEAAB-CCB9-460B-A043-33A4AB16D16A}"/>
              </a:ext>
            </a:extLst>
          </p:cNvPr>
          <p:cNvSpPr>
            <a:spLocks noGrp="1"/>
          </p:cNvSpPr>
          <p:nvPr>
            <p:ph idx="1"/>
          </p:nvPr>
        </p:nvSpPr>
        <p:spPr>
          <a:xfrm>
            <a:off x="3593932" y="1100723"/>
            <a:ext cx="8550443" cy="1656545"/>
          </a:xfrm>
          <a:solidFill>
            <a:schemeClr val="accent2">
              <a:lumMod val="20000"/>
              <a:lumOff val="80000"/>
            </a:schemeClr>
          </a:solidFill>
        </p:spPr>
        <p:txBody>
          <a:bodyPr>
            <a:normAutofit fontScale="92500" lnSpcReduction="20000"/>
          </a:bodyPr>
          <a:lstStyle/>
          <a:p>
            <a:pPr>
              <a:lnSpc>
                <a:spcPct val="120000"/>
              </a:lnSpc>
              <a:spcBef>
                <a:spcPts val="0"/>
              </a:spcBef>
            </a:pPr>
            <a:r>
              <a:rPr lang="en-US" sz="3600" dirty="0" err="1"/>
              <a:t>Đóng</a:t>
            </a:r>
            <a:r>
              <a:rPr lang="en-US" sz="3600" dirty="0"/>
              <a:t> </a:t>
            </a:r>
            <a:r>
              <a:rPr lang="en-US" sz="3600" dirty="0" err="1"/>
              <a:t>vai</a:t>
            </a:r>
            <a:r>
              <a:rPr lang="en-US" sz="3600" dirty="0"/>
              <a:t> </a:t>
            </a:r>
            <a:r>
              <a:rPr lang="en-US" sz="3600" dirty="0" err="1"/>
              <a:t>là</a:t>
            </a:r>
            <a:r>
              <a:rPr lang="en-US" sz="3600" dirty="0"/>
              <a:t> </a:t>
            </a:r>
            <a:r>
              <a:rPr lang="en-US" sz="3600" dirty="0" err="1"/>
              <a:t>Tổng</a:t>
            </a:r>
            <a:r>
              <a:rPr lang="en-US" sz="3600" dirty="0"/>
              <a:t> </a:t>
            </a:r>
            <a:r>
              <a:rPr lang="en-US" sz="3600" dirty="0" err="1"/>
              <a:t>thư</a:t>
            </a:r>
            <a:r>
              <a:rPr lang="en-US" sz="3600" dirty="0"/>
              <a:t> </a:t>
            </a:r>
            <a:r>
              <a:rPr lang="en-US" sz="3600" dirty="0" err="1"/>
              <a:t>kí</a:t>
            </a:r>
            <a:r>
              <a:rPr lang="en-US" sz="3600" dirty="0"/>
              <a:t> LHQ</a:t>
            </a:r>
          </a:p>
          <a:p>
            <a:pPr>
              <a:lnSpc>
                <a:spcPct val="120000"/>
              </a:lnSpc>
              <a:spcBef>
                <a:spcPts val="0"/>
              </a:spcBef>
            </a:pPr>
            <a:r>
              <a:rPr lang="en-US" sz="3600" dirty="0" err="1"/>
              <a:t>Đề</a:t>
            </a:r>
            <a:r>
              <a:rPr lang="en-US" sz="3600" dirty="0"/>
              <a:t> </a:t>
            </a:r>
            <a:r>
              <a:rPr lang="en-US" sz="3600" dirty="0" err="1"/>
              <a:t>xuất</a:t>
            </a:r>
            <a:r>
              <a:rPr lang="en-US" sz="3600" dirty="0"/>
              <a:t> </a:t>
            </a:r>
            <a:r>
              <a:rPr lang="en-US" sz="3600" dirty="0" err="1"/>
              <a:t>giải</a:t>
            </a:r>
            <a:r>
              <a:rPr lang="en-US" sz="3600" dirty="0"/>
              <a:t> </a:t>
            </a:r>
            <a:r>
              <a:rPr lang="en-US" sz="3600" dirty="0" err="1"/>
              <a:t>pháp</a:t>
            </a:r>
            <a:r>
              <a:rPr lang="en-US" sz="3600" dirty="0"/>
              <a:t> </a:t>
            </a:r>
            <a:r>
              <a:rPr lang="en-US" sz="3600" dirty="0" err="1"/>
              <a:t>giải</a:t>
            </a:r>
            <a:r>
              <a:rPr lang="en-US" sz="3600" dirty="0"/>
              <a:t> </a:t>
            </a:r>
            <a:r>
              <a:rPr lang="en-US" sz="3600" dirty="0" err="1"/>
              <a:t>quyết</a:t>
            </a:r>
            <a:r>
              <a:rPr lang="en-US" sz="3600" dirty="0"/>
              <a:t> </a:t>
            </a:r>
            <a:r>
              <a:rPr lang="en-US" sz="3600" dirty="0" err="1"/>
              <a:t>vấn</a:t>
            </a:r>
            <a:r>
              <a:rPr lang="en-US" sz="3600" dirty="0"/>
              <a:t> </a:t>
            </a:r>
            <a:r>
              <a:rPr lang="en-US" sz="3600" dirty="0" err="1"/>
              <a:t>đề</a:t>
            </a:r>
            <a:r>
              <a:rPr lang="en-US" sz="3600" dirty="0"/>
              <a:t> </a:t>
            </a:r>
            <a:r>
              <a:rPr lang="en-US" sz="3600" dirty="0" err="1"/>
              <a:t>châu</a:t>
            </a:r>
            <a:r>
              <a:rPr lang="en-US" sz="3600" dirty="0"/>
              <a:t> Phi</a:t>
            </a:r>
          </a:p>
          <a:p>
            <a:pPr>
              <a:lnSpc>
                <a:spcPct val="120000"/>
              </a:lnSpc>
              <a:spcBef>
                <a:spcPts val="0"/>
              </a:spcBef>
            </a:pPr>
            <a:r>
              <a:rPr lang="en-US" sz="3600" dirty="0" err="1"/>
              <a:t>Thời</a:t>
            </a:r>
            <a:r>
              <a:rPr lang="en-US" sz="3600" dirty="0"/>
              <a:t> </a:t>
            </a:r>
            <a:r>
              <a:rPr lang="en-US" sz="3600" dirty="0" err="1"/>
              <a:t>gian</a:t>
            </a:r>
            <a:r>
              <a:rPr lang="en-US" sz="3600" dirty="0"/>
              <a:t> </a:t>
            </a:r>
            <a:r>
              <a:rPr lang="en-US" sz="3600" dirty="0" err="1"/>
              <a:t>trình</a:t>
            </a:r>
            <a:r>
              <a:rPr lang="en-US" sz="3600" dirty="0"/>
              <a:t> </a:t>
            </a:r>
            <a:r>
              <a:rPr lang="en-US" sz="3600" dirty="0" err="1"/>
              <a:t>bày</a:t>
            </a:r>
            <a:r>
              <a:rPr lang="en-US" sz="3600" dirty="0"/>
              <a:t> 1 </a:t>
            </a:r>
            <a:r>
              <a:rPr lang="en-US" sz="3600" dirty="0" err="1"/>
              <a:t>phút</a:t>
            </a:r>
            <a:endParaRPr lang="en-US" sz="3600" dirty="0"/>
          </a:p>
        </p:txBody>
      </p:sp>
      <p:pic>
        <p:nvPicPr>
          <p:cNvPr id="13316" name="Picture 4" descr="Tôi lên tiếng - Home | Facebook">
            <a:extLst>
              <a:ext uri="{FF2B5EF4-FFF2-40B4-BE49-F238E27FC236}">
                <a16:creationId xmlns:a16="http://schemas.microsoft.com/office/drawing/2014/main" id="{FDA8F193-EC0C-46E0-B461-EB5D92314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38100"/>
            <a:ext cx="3248025" cy="3248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1268A76B-3F88-4F24-BB63-338B20E0AF0F}"/>
              </a:ext>
            </a:extLst>
          </p:cNvPr>
          <p:cNvGraphicFramePr>
            <a:graphicFrameLocks noGrp="1"/>
          </p:cNvGraphicFramePr>
          <p:nvPr>
            <p:extLst>
              <p:ext uri="{D42A27DB-BD31-4B8C-83A1-F6EECF244321}">
                <p14:modId xmlns:p14="http://schemas.microsoft.com/office/powerpoint/2010/main" val="442048404"/>
              </p:ext>
            </p:extLst>
          </p:nvPr>
        </p:nvGraphicFramePr>
        <p:xfrm>
          <a:off x="4423111" y="3090490"/>
          <a:ext cx="7496176" cy="3455428"/>
        </p:xfrm>
        <a:graphic>
          <a:graphicData uri="http://schemas.openxmlformats.org/drawingml/2006/table">
            <a:tbl>
              <a:tblPr firstRow="1" bandRow="1">
                <a:tableStyleId>{5C22544A-7EE6-4342-B048-85BDC9FD1C3A}</a:tableStyleId>
              </a:tblPr>
              <a:tblGrid>
                <a:gridCol w="1405533">
                  <a:extLst>
                    <a:ext uri="{9D8B030D-6E8A-4147-A177-3AD203B41FA5}">
                      <a16:colId xmlns:a16="http://schemas.microsoft.com/office/drawing/2014/main" val="322210459"/>
                    </a:ext>
                  </a:extLst>
                </a:gridCol>
                <a:gridCol w="1787991">
                  <a:extLst>
                    <a:ext uri="{9D8B030D-6E8A-4147-A177-3AD203B41FA5}">
                      <a16:colId xmlns:a16="http://schemas.microsoft.com/office/drawing/2014/main" val="1075269515"/>
                    </a:ext>
                  </a:extLst>
                </a:gridCol>
                <a:gridCol w="1874044">
                  <a:extLst>
                    <a:ext uri="{9D8B030D-6E8A-4147-A177-3AD203B41FA5}">
                      <a16:colId xmlns:a16="http://schemas.microsoft.com/office/drawing/2014/main" val="2152483518"/>
                    </a:ext>
                  </a:extLst>
                </a:gridCol>
                <a:gridCol w="2428608">
                  <a:extLst>
                    <a:ext uri="{9D8B030D-6E8A-4147-A177-3AD203B41FA5}">
                      <a16:colId xmlns:a16="http://schemas.microsoft.com/office/drawing/2014/main" val="3434882576"/>
                    </a:ext>
                  </a:extLst>
                </a:gridCol>
              </a:tblGrid>
              <a:tr h="528041">
                <a:tc>
                  <a:txBody>
                    <a:bodyPr/>
                    <a:lstStyle/>
                    <a:p>
                      <a:pPr algn="ctr"/>
                      <a:r>
                        <a:rPr lang="en-US" sz="2400" dirty="0" err="1">
                          <a:latin typeface="+mn-lt"/>
                        </a:rPr>
                        <a:t>Tiêu</a:t>
                      </a:r>
                      <a:r>
                        <a:rPr lang="en-US" sz="2400" dirty="0">
                          <a:latin typeface="+mn-lt"/>
                        </a:rPr>
                        <a:t> </a:t>
                      </a:r>
                      <a:r>
                        <a:rPr lang="en-US" sz="2400" dirty="0" err="1">
                          <a:latin typeface="+mn-lt"/>
                        </a:rPr>
                        <a:t>chí</a:t>
                      </a:r>
                      <a:endParaRPr lang="en-US" sz="2400" dirty="0">
                        <a:latin typeface="+mn-lt"/>
                      </a:endParaRPr>
                    </a:p>
                  </a:txBody>
                  <a:tcPr/>
                </a:tc>
                <a:tc>
                  <a:txBody>
                    <a:bodyPr/>
                    <a:lstStyle/>
                    <a:p>
                      <a:pPr algn="ctr"/>
                      <a:r>
                        <a:rPr lang="en-US" sz="2400" dirty="0">
                          <a:latin typeface="+mn-lt"/>
                        </a:rPr>
                        <a:t>1 </a:t>
                      </a:r>
                      <a:r>
                        <a:rPr lang="en-US" sz="2400" dirty="0" err="1">
                          <a:latin typeface="+mn-lt"/>
                        </a:rPr>
                        <a:t>điểm</a:t>
                      </a:r>
                      <a:endParaRPr lang="en-US" sz="2400" dirty="0">
                        <a:latin typeface="+mn-lt"/>
                      </a:endParaRPr>
                    </a:p>
                  </a:txBody>
                  <a:tcPr/>
                </a:tc>
                <a:tc>
                  <a:txBody>
                    <a:bodyPr/>
                    <a:lstStyle/>
                    <a:p>
                      <a:pPr algn="ctr"/>
                      <a:r>
                        <a:rPr lang="en-US" sz="2400" dirty="0">
                          <a:latin typeface="+mn-lt"/>
                        </a:rPr>
                        <a:t>2 </a:t>
                      </a:r>
                      <a:r>
                        <a:rPr lang="en-US" sz="2400" dirty="0" err="1">
                          <a:latin typeface="+mn-lt"/>
                        </a:rPr>
                        <a:t>điểm</a:t>
                      </a:r>
                      <a:endParaRPr lang="en-US" sz="2400" dirty="0">
                        <a:latin typeface="+mn-lt"/>
                      </a:endParaRPr>
                    </a:p>
                  </a:txBody>
                  <a:tcPr/>
                </a:tc>
                <a:tc>
                  <a:txBody>
                    <a:bodyPr/>
                    <a:lstStyle/>
                    <a:p>
                      <a:pPr algn="ctr"/>
                      <a:r>
                        <a:rPr lang="en-US" sz="2400" dirty="0">
                          <a:latin typeface="+mn-lt"/>
                        </a:rPr>
                        <a:t>3 </a:t>
                      </a:r>
                      <a:r>
                        <a:rPr lang="en-US" sz="2400" dirty="0" err="1">
                          <a:latin typeface="+mn-lt"/>
                        </a:rPr>
                        <a:t>điểm</a:t>
                      </a:r>
                      <a:endParaRPr lang="en-US" sz="2400" dirty="0">
                        <a:latin typeface="+mn-lt"/>
                      </a:endParaRPr>
                    </a:p>
                  </a:txBody>
                  <a:tcPr/>
                </a:tc>
                <a:extLst>
                  <a:ext uri="{0D108BD9-81ED-4DB2-BD59-A6C34878D82A}">
                    <a16:rowId xmlns:a16="http://schemas.microsoft.com/office/drawing/2014/main" val="2934419368"/>
                  </a:ext>
                </a:extLst>
              </a:tr>
              <a:tr h="1372907">
                <a:tc>
                  <a:txBody>
                    <a:bodyPr/>
                    <a:lstStyle/>
                    <a:p>
                      <a:r>
                        <a:rPr lang="en-US" sz="2400" dirty="0" err="1">
                          <a:latin typeface="+mn-lt"/>
                        </a:rPr>
                        <a:t>Thông</a:t>
                      </a:r>
                      <a:r>
                        <a:rPr lang="en-US" sz="2400" dirty="0">
                          <a:latin typeface="+mn-lt"/>
                        </a:rPr>
                        <a:t> tin</a:t>
                      </a:r>
                    </a:p>
                  </a:txBody>
                  <a:tcPr/>
                </a:tc>
                <a:tc>
                  <a:txBody>
                    <a:bodyPr/>
                    <a:lstStyle/>
                    <a:p>
                      <a:r>
                        <a:rPr lang="en-US" sz="2400" dirty="0" err="1">
                          <a:latin typeface="+mn-lt"/>
                        </a:rPr>
                        <a:t>Sơ</a:t>
                      </a:r>
                      <a:r>
                        <a:rPr lang="en-US" sz="2400" dirty="0">
                          <a:latin typeface="+mn-lt"/>
                        </a:rPr>
                        <a:t> </a:t>
                      </a:r>
                      <a:r>
                        <a:rPr lang="en-US" sz="2400" dirty="0" err="1">
                          <a:latin typeface="+mn-lt"/>
                        </a:rPr>
                        <a:t>sài</a:t>
                      </a:r>
                      <a:r>
                        <a:rPr lang="en-US" sz="2400" dirty="0">
                          <a:latin typeface="+mn-lt"/>
                        </a:rPr>
                        <a:t>, </a:t>
                      </a:r>
                      <a:r>
                        <a:rPr lang="en-US" sz="2400" dirty="0" err="1">
                          <a:latin typeface="+mn-lt"/>
                        </a:rPr>
                        <a:t>thiếu</a:t>
                      </a:r>
                      <a:r>
                        <a:rPr lang="en-US" sz="2400" dirty="0">
                          <a:latin typeface="+mn-lt"/>
                        </a:rPr>
                        <a:t> </a:t>
                      </a:r>
                      <a:r>
                        <a:rPr lang="en-US" sz="2400" dirty="0" err="1">
                          <a:latin typeface="+mn-lt"/>
                        </a:rPr>
                        <a:t>lập</a:t>
                      </a:r>
                      <a:r>
                        <a:rPr lang="en-US" sz="2400" dirty="0">
                          <a:latin typeface="+mn-lt"/>
                        </a:rPr>
                        <a:t> </a:t>
                      </a:r>
                      <a:r>
                        <a:rPr lang="en-US" sz="2400" dirty="0" err="1">
                          <a:latin typeface="+mn-lt"/>
                        </a:rPr>
                        <a:t>luận</a:t>
                      </a:r>
                      <a:endParaRPr lang="en-US" sz="2400" dirty="0">
                        <a:latin typeface="+mn-lt"/>
                      </a:endParaRPr>
                    </a:p>
                  </a:txBody>
                  <a:tcPr/>
                </a:tc>
                <a:tc>
                  <a:txBody>
                    <a:bodyPr/>
                    <a:lstStyle/>
                    <a:p>
                      <a:r>
                        <a:rPr lang="en-US" sz="2400" dirty="0" err="1">
                          <a:latin typeface="+mn-lt"/>
                        </a:rPr>
                        <a:t>Ngắn</a:t>
                      </a:r>
                      <a:r>
                        <a:rPr lang="en-US" sz="2400" dirty="0">
                          <a:latin typeface="+mn-lt"/>
                        </a:rPr>
                        <a:t> </a:t>
                      </a:r>
                      <a:r>
                        <a:rPr lang="en-US" sz="2400" dirty="0" err="1">
                          <a:latin typeface="+mn-lt"/>
                        </a:rPr>
                        <a:t>gọn</a:t>
                      </a:r>
                      <a:r>
                        <a:rPr lang="en-US" sz="2400" dirty="0">
                          <a:latin typeface="+mn-lt"/>
                        </a:rPr>
                        <a:t>, </a:t>
                      </a:r>
                      <a:r>
                        <a:rPr lang="en-US" sz="2400" dirty="0" err="1">
                          <a:latin typeface="+mn-lt"/>
                        </a:rPr>
                        <a:t>lập</a:t>
                      </a:r>
                      <a:r>
                        <a:rPr lang="en-US" sz="2400" dirty="0">
                          <a:latin typeface="+mn-lt"/>
                        </a:rPr>
                        <a:t> </a:t>
                      </a:r>
                      <a:r>
                        <a:rPr lang="en-US" sz="2400" dirty="0" err="1">
                          <a:latin typeface="+mn-lt"/>
                        </a:rPr>
                        <a:t>luận</a:t>
                      </a:r>
                      <a:r>
                        <a:rPr lang="en-US" sz="2400" dirty="0">
                          <a:latin typeface="+mn-lt"/>
                        </a:rPr>
                        <a:t> </a:t>
                      </a:r>
                      <a:r>
                        <a:rPr lang="en-US" sz="2400" dirty="0" err="1">
                          <a:latin typeface="+mn-lt"/>
                        </a:rPr>
                        <a:t>rõ</a:t>
                      </a:r>
                      <a:r>
                        <a:rPr lang="en-US" sz="2400" dirty="0">
                          <a:latin typeface="+mn-lt"/>
                        </a:rPr>
                        <a:t> </a:t>
                      </a:r>
                      <a:r>
                        <a:rPr lang="en-US" sz="2400" dirty="0" err="1">
                          <a:latin typeface="+mn-lt"/>
                        </a:rPr>
                        <a:t>ràng</a:t>
                      </a:r>
                      <a:endParaRPr lang="en-US" sz="2400" dirty="0">
                        <a:latin typeface="+mn-lt"/>
                      </a:endParaRPr>
                    </a:p>
                  </a:txBody>
                  <a:tcPr/>
                </a:tc>
                <a:tc>
                  <a:txBody>
                    <a:bodyPr/>
                    <a:lstStyle/>
                    <a:p>
                      <a:r>
                        <a:rPr lang="en-US" sz="2400" dirty="0" err="1">
                          <a:latin typeface="+mn-lt"/>
                        </a:rPr>
                        <a:t>Ngắn</a:t>
                      </a:r>
                      <a:r>
                        <a:rPr lang="en-US" sz="2400" dirty="0">
                          <a:latin typeface="+mn-lt"/>
                        </a:rPr>
                        <a:t> </a:t>
                      </a:r>
                      <a:r>
                        <a:rPr lang="en-US" sz="2400" dirty="0" err="1">
                          <a:latin typeface="+mn-lt"/>
                        </a:rPr>
                        <a:t>gọn</a:t>
                      </a:r>
                      <a:r>
                        <a:rPr lang="en-US" sz="2400" dirty="0">
                          <a:latin typeface="+mn-lt"/>
                        </a:rPr>
                        <a:t>, </a:t>
                      </a:r>
                      <a:r>
                        <a:rPr lang="en-US" sz="2400" dirty="0" err="1">
                          <a:latin typeface="+mn-lt"/>
                        </a:rPr>
                        <a:t>chặt</a:t>
                      </a:r>
                      <a:r>
                        <a:rPr lang="en-US" sz="2400" dirty="0">
                          <a:latin typeface="+mn-lt"/>
                        </a:rPr>
                        <a:t> </a:t>
                      </a:r>
                      <a:r>
                        <a:rPr lang="en-US" sz="2400" dirty="0" err="1">
                          <a:latin typeface="+mn-lt"/>
                        </a:rPr>
                        <a:t>chẽ</a:t>
                      </a:r>
                      <a:r>
                        <a:rPr lang="en-US" sz="2400" dirty="0">
                          <a:latin typeface="+mn-lt"/>
                        </a:rPr>
                        <a:t>, </a:t>
                      </a:r>
                      <a:r>
                        <a:rPr lang="en-US" sz="2400" dirty="0" err="1">
                          <a:latin typeface="+mn-lt"/>
                        </a:rPr>
                        <a:t>có</a:t>
                      </a:r>
                      <a:r>
                        <a:rPr lang="en-US" sz="2400" dirty="0">
                          <a:latin typeface="+mn-lt"/>
                        </a:rPr>
                        <a:t> </a:t>
                      </a:r>
                      <a:r>
                        <a:rPr lang="en-US" sz="2400" dirty="0" err="1">
                          <a:latin typeface="+mn-lt"/>
                        </a:rPr>
                        <a:t>sức</a:t>
                      </a:r>
                      <a:r>
                        <a:rPr lang="en-US" sz="2400" dirty="0">
                          <a:latin typeface="+mn-lt"/>
                        </a:rPr>
                        <a:t> </a:t>
                      </a:r>
                      <a:r>
                        <a:rPr lang="en-US" sz="2400" dirty="0" err="1">
                          <a:latin typeface="+mn-lt"/>
                        </a:rPr>
                        <a:t>thuyết</a:t>
                      </a:r>
                      <a:r>
                        <a:rPr lang="en-US" sz="2400" dirty="0">
                          <a:latin typeface="+mn-lt"/>
                        </a:rPr>
                        <a:t> </a:t>
                      </a:r>
                      <a:r>
                        <a:rPr lang="en-US" sz="2400" dirty="0" err="1">
                          <a:latin typeface="+mn-lt"/>
                        </a:rPr>
                        <a:t>phục</a:t>
                      </a:r>
                      <a:r>
                        <a:rPr lang="en-US" sz="2400" dirty="0">
                          <a:latin typeface="+mn-lt"/>
                        </a:rPr>
                        <a:t> </a:t>
                      </a:r>
                      <a:r>
                        <a:rPr lang="en-US" sz="2400" dirty="0" err="1">
                          <a:latin typeface="+mn-lt"/>
                        </a:rPr>
                        <a:t>cao</a:t>
                      </a:r>
                      <a:endParaRPr lang="en-US" sz="2400" dirty="0">
                        <a:latin typeface="+mn-lt"/>
                      </a:endParaRPr>
                    </a:p>
                  </a:txBody>
                  <a:tcPr/>
                </a:tc>
                <a:extLst>
                  <a:ext uri="{0D108BD9-81ED-4DB2-BD59-A6C34878D82A}">
                    <a16:rowId xmlns:a16="http://schemas.microsoft.com/office/drawing/2014/main" val="935421880"/>
                  </a:ext>
                </a:extLst>
              </a:tr>
              <a:tr h="1443311">
                <a:tc>
                  <a:txBody>
                    <a:bodyPr/>
                    <a:lstStyle/>
                    <a:p>
                      <a:r>
                        <a:rPr lang="en-US" sz="2400" dirty="0" err="1">
                          <a:latin typeface="+mn-lt"/>
                        </a:rPr>
                        <a:t>Phong</a:t>
                      </a:r>
                      <a:r>
                        <a:rPr lang="en-US" sz="2400" dirty="0">
                          <a:latin typeface="+mn-lt"/>
                        </a:rPr>
                        <a:t> </a:t>
                      </a:r>
                      <a:r>
                        <a:rPr lang="en-US" sz="2400" dirty="0" err="1">
                          <a:latin typeface="+mn-lt"/>
                        </a:rPr>
                        <a:t>cách</a:t>
                      </a:r>
                      <a:endParaRPr lang="en-US" sz="2400" dirty="0">
                        <a:latin typeface="+mn-lt"/>
                      </a:endParaRPr>
                    </a:p>
                  </a:txBody>
                  <a:tcPr/>
                </a:tc>
                <a:tc>
                  <a:txBody>
                    <a:bodyPr/>
                    <a:lstStyle/>
                    <a:p>
                      <a:r>
                        <a:rPr lang="en-US" sz="2400" dirty="0" err="1">
                          <a:latin typeface="+mn-lt"/>
                        </a:rPr>
                        <a:t>Lúng</a:t>
                      </a:r>
                      <a:r>
                        <a:rPr lang="en-US" sz="2400" dirty="0">
                          <a:latin typeface="+mn-lt"/>
                        </a:rPr>
                        <a:t> </a:t>
                      </a:r>
                      <a:r>
                        <a:rPr lang="en-US" sz="2400" dirty="0" err="1">
                          <a:latin typeface="+mn-lt"/>
                        </a:rPr>
                        <a:t>túng</a:t>
                      </a:r>
                      <a:r>
                        <a:rPr lang="en-US" sz="2400" dirty="0">
                          <a:latin typeface="+mn-lt"/>
                        </a:rPr>
                        <a:t>, </a:t>
                      </a:r>
                      <a:r>
                        <a:rPr lang="en-US" sz="2400" dirty="0" err="1">
                          <a:latin typeface="+mn-lt"/>
                        </a:rPr>
                        <a:t>nói</a:t>
                      </a:r>
                      <a:r>
                        <a:rPr lang="en-US" sz="2400" dirty="0">
                          <a:latin typeface="+mn-lt"/>
                        </a:rPr>
                        <a:t> </a:t>
                      </a:r>
                      <a:r>
                        <a:rPr lang="en-US" sz="2400" dirty="0" err="1">
                          <a:latin typeface="+mn-lt"/>
                        </a:rPr>
                        <a:t>vấp</a:t>
                      </a:r>
                      <a:r>
                        <a:rPr lang="en-US" sz="2400" dirty="0">
                          <a:latin typeface="+mn-lt"/>
                        </a:rPr>
                        <a:t>, </a:t>
                      </a:r>
                      <a:r>
                        <a:rPr lang="en-US" sz="2400" dirty="0" err="1">
                          <a:latin typeface="+mn-lt"/>
                        </a:rPr>
                        <a:t>thiếu</a:t>
                      </a:r>
                      <a:r>
                        <a:rPr lang="en-US" sz="2400" dirty="0">
                          <a:latin typeface="+mn-lt"/>
                        </a:rPr>
                        <a:t> </a:t>
                      </a:r>
                      <a:r>
                        <a:rPr lang="en-US" sz="2400" dirty="0" err="1">
                          <a:latin typeface="+mn-lt"/>
                        </a:rPr>
                        <a:t>tương</a:t>
                      </a:r>
                      <a:r>
                        <a:rPr lang="en-US" sz="2400" dirty="0">
                          <a:latin typeface="+mn-lt"/>
                        </a:rPr>
                        <a:t> </a:t>
                      </a:r>
                      <a:r>
                        <a:rPr lang="en-US" sz="2400" dirty="0" err="1">
                          <a:latin typeface="+mn-lt"/>
                        </a:rPr>
                        <a:t>tác</a:t>
                      </a:r>
                      <a:r>
                        <a:rPr lang="en-US" sz="2400" dirty="0">
                          <a:latin typeface="+mn-lt"/>
                        </a:rPr>
                        <a:t> </a:t>
                      </a:r>
                      <a:r>
                        <a:rPr lang="en-US" sz="2400" dirty="0" err="1">
                          <a:latin typeface="+mn-lt"/>
                        </a:rPr>
                        <a:t>mắt</a:t>
                      </a:r>
                      <a:endParaRPr lang="en-US" sz="2400" dirty="0">
                        <a:latin typeface="+mn-lt"/>
                      </a:endParaRPr>
                    </a:p>
                  </a:txBody>
                  <a:tcPr/>
                </a:tc>
                <a:tc>
                  <a:txBody>
                    <a:bodyPr/>
                    <a:lstStyle/>
                    <a:p>
                      <a:r>
                        <a:rPr lang="en-US" sz="2400" dirty="0" err="1">
                          <a:latin typeface="+mn-lt"/>
                        </a:rPr>
                        <a:t>Khá</a:t>
                      </a:r>
                      <a:r>
                        <a:rPr lang="en-US" sz="2400" dirty="0">
                          <a:latin typeface="+mn-lt"/>
                        </a:rPr>
                        <a:t> </a:t>
                      </a:r>
                      <a:r>
                        <a:rPr lang="en-US" sz="2400" dirty="0" err="1">
                          <a:latin typeface="+mn-lt"/>
                        </a:rPr>
                        <a:t>trôi</a:t>
                      </a:r>
                      <a:r>
                        <a:rPr lang="en-US" sz="2400" dirty="0">
                          <a:latin typeface="+mn-lt"/>
                        </a:rPr>
                        <a:t> </a:t>
                      </a:r>
                      <a:r>
                        <a:rPr lang="en-US" sz="2400" dirty="0" err="1">
                          <a:latin typeface="+mn-lt"/>
                        </a:rPr>
                        <a:t>chảy</a:t>
                      </a:r>
                      <a:r>
                        <a:rPr lang="en-US" sz="2400" dirty="0">
                          <a:latin typeface="+mn-lt"/>
                        </a:rPr>
                        <a:t>, </a:t>
                      </a:r>
                      <a:r>
                        <a:rPr lang="en-US" sz="2400" dirty="0" err="1">
                          <a:latin typeface="+mn-lt"/>
                        </a:rPr>
                        <a:t>có</a:t>
                      </a:r>
                      <a:r>
                        <a:rPr lang="en-US" sz="2400" dirty="0">
                          <a:latin typeface="+mn-lt"/>
                        </a:rPr>
                        <a:t> </a:t>
                      </a:r>
                      <a:r>
                        <a:rPr lang="en-US" sz="2400" dirty="0" err="1">
                          <a:latin typeface="+mn-lt"/>
                        </a:rPr>
                        <a:t>tương</a:t>
                      </a:r>
                      <a:r>
                        <a:rPr lang="en-US" sz="2400" dirty="0">
                          <a:latin typeface="+mn-lt"/>
                        </a:rPr>
                        <a:t> </a:t>
                      </a:r>
                      <a:r>
                        <a:rPr lang="en-US" sz="2400" dirty="0" err="1">
                          <a:latin typeface="+mn-lt"/>
                        </a:rPr>
                        <a:t>tác</a:t>
                      </a:r>
                      <a:endParaRPr lang="en-US" sz="2400" dirty="0">
                        <a:latin typeface="+mn-lt"/>
                      </a:endParaRPr>
                    </a:p>
                  </a:txBody>
                  <a:tcPr/>
                </a:tc>
                <a:tc>
                  <a:txBody>
                    <a:bodyPr/>
                    <a:lstStyle/>
                    <a:p>
                      <a:r>
                        <a:rPr lang="en-US" sz="2400" dirty="0" err="1">
                          <a:latin typeface="+mn-lt"/>
                        </a:rPr>
                        <a:t>Lưu</a:t>
                      </a:r>
                      <a:r>
                        <a:rPr lang="en-US" sz="2400" dirty="0">
                          <a:latin typeface="+mn-lt"/>
                        </a:rPr>
                        <a:t> </a:t>
                      </a:r>
                      <a:r>
                        <a:rPr lang="en-US" sz="2400" dirty="0" err="1">
                          <a:latin typeface="+mn-lt"/>
                        </a:rPr>
                        <a:t>loát</a:t>
                      </a:r>
                      <a:r>
                        <a:rPr lang="en-US" sz="2400" dirty="0">
                          <a:latin typeface="+mn-lt"/>
                        </a:rPr>
                        <a:t>, </a:t>
                      </a:r>
                      <a:r>
                        <a:rPr lang="en-US" sz="2400" dirty="0" err="1">
                          <a:latin typeface="+mn-lt"/>
                        </a:rPr>
                        <a:t>tương</a:t>
                      </a:r>
                      <a:r>
                        <a:rPr lang="en-US" sz="2400" dirty="0">
                          <a:latin typeface="+mn-lt"/>
                        </a:rPr>
                        <a:t> </a:t>
                      </a:r>
                      <a:r>
                        <a:rPr lang="en-US" sz="2400" dirty="0" err="1">
                          <a:latin typeface="+mn-lt"/>
                        </a:rPr>
                        <a:t>tác</a:t>
                      </a:r>
                      <a:r>
                        <a:rPr lang="en-US" sz="2400" dirty="0">
                          <a:latin typeface="+mn-lt"/>
                        </a:rPr>
                        <a:t> </a:t>
                      </a:r>
                      <a:r>
                        <a:rPr lang="en-US" sz="2400" dirty="0" err="1">
                          <a:latin typeface="+mn-lt"/>
                        </a:rPr>
                        <a:t>tích</a:t>
                      </a:r>
                      <a:r>
                        <a:rPr lang="en-US" sz="2400" dirty="0">
                          <a:latin typeface="+mn-lt"/>
                        </a:rPr>
                        <a:t> </a:t>
                      </a:r>
                      <a:r>
                        <a:rPr lang="en-US" sz="2400" dirty="0" err="1">
                          <a:latin typeface="+mn-lt"/>
                        </a:rPr>
                        <a:t>cực</a:t>
                      </a:r>
                      <a:r>
                        <a:rPr lang="en-US" sz="2400" dirty="0">
                          <a:latin typeface="+mn-lt"/>
                        </a:rPr>
                        <a:t> </a:t>
                      </a:r>
                      <a:r>
                        <a:rPr lang="en-US" sz="2400" dirty="0" err="1">
                          <a:latin typeface="+mn-lt"/>
                        </a:rPr>
                        <a:t>bằng</a:t>
                      </a:r>
                      <a:r>
                        <a:rPr lang="en-US" sz="2400" dirty="0">
                          <a:latin typeface="+mn-lt"/>
                        </a:rPr>
                        <a:t> </a:t>
                      </a:r>
                      <a:r>
                        <a:rPr lang="en-US" sz="2400" dirty="0" err="1">
                          <a:latin typeface="+mn-lt"/>
                        </a:rPr>
                        <a:t>mắt</a:t>
                      </a:r>
                      <a:r>
                        <a:rPr lang="en-US" sz="2400" dirty="0">
                          <a:latin typeface="+mn-lt"/>
                        </a:rPr>
                        <a:t> </a:t>
                      </a:r>
                      <a:r>
                        <a:rPr lang="en-US" sz="2400" dirty="0" err="1">
                          <a:latin typeface="+mn-lt"/>
                        </a:rPr>
                        <a:t>và</a:t>
                      </a:r>
                      <a:r>
                        <a:rPr lang="en-US" sz="2400" dirty="0">
                          <a:latin typeface="+mn-lt"/>
                        </a:rPr>
                        <a:t> </a:t>
                      </a:r>
                      <a:r>
                        <a:rPr lang="en-US" sz="2400" dirty="0" err="1">
                          <a:latin typeface="+mn-lt"/>
                        </a:rPr>
                        <a:t>ngôn</a:t>
                      </a:r>
                      <a:r>
                        <a:rPr lang="en-US" sz="2400" dirty="0">
                          <a:latin typeface="+mn-lt"/>
                        </a:rPr>
                        <a:t> </a:t>
                      </a:r>
                      <a:r>
                        <a:rPr lang="en-US" sz="2400" dirty="0" err="1">
                          <a:latin typeface="+mn-lt"/>
                        </a:rPr>
                        <a:t>ngữ</a:t>
                      </a:r>
                      <a:r>
                        <a:rPr lang="en-US" sz="2400" dirty="0">
                          <a:latin typeface="+mn-lt"/>
                        </a:rPr>
                        <a:t> </a:t>
                      </a:r>
                      <a:r>
                        <a:rPr lang="en-US" sz="2400" dirty="0" err="1">
                          <a:latin typeface="+mn-lt"/>
                        </a:rPr>
                        <a:t>cơ</a:t>
                      </a:r>
                      <a:r>
                        <a:rPr lang="en-US" sz="2400" dirty="0">
                          <a:latin typeface="+mn-lt"/>
                        </a:rPr>
                        <a:t> </a:t>
                      </a:r>
                      <a:r>
                        <a:rPr lang="en-US" sz="2400" dirty="0" err="1">
                          <a:latin typeface="+mn-lt"/>
                        </a:rPr>
                        <a:t>thể</a:t>
                      </a:r>
                      <a:endParaRPr lang="en-US" sz="2400" dirty="0">
                        <a:latin typeface="+mn-lt"/>
                      </a:endParaRPr>
                    </a:p>
                  </a:txBody>
                  <a:tcPr/>
                </a:tc>
                <a:extLst>
                  <a:ext uri="{0D108BD9-81ED-4DB2-BD59-A6C34878D82A}">
                    <a16:rowId xmlns:a16="http://schemas.microsoft.com/office/drawing/2014/main" val="2197949162"/>
                  </a:ext>
                </a:extLst>
              </a:tr>
            </a:tbl>
          </a:graphicData>
        </a:graphic>
      </p:graphicFrame>
      <p:pic>
        <p:nvPicPr>
          <p:cNvPr id="10242" name="Picture 2" descr="Tìm hiểu về Liên hợp quốc">
            <a:extLst>
              <a:ext uri="{FF2B5EF4-FFF2-40B4-BE49-F238E27FC236}">
                <a16:creationId xmlns:a16="http://schemas.microsoft.com/office/drawing/2014/main" id="{0D277B1B-0013-45CD-8782-1151147A42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28" r="10671"/>
          <a:stretch/>
        </p:blipFill>
        <p:spPr bwMode="auto">
          <a:xfrm>
            <a:off x="154737" y="3492168"/>
            <a:ext cx="3760763" cy="300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10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3316"/>
                                        </p:tgtEl>
                                        <p:attrNameLst>
                                          <p:attrName>style.visibility</p:attrName>
                                        </p:attrNameLst>
                                      </p:cBhvr>
                                      <p:to>
                                        <p:strVal val="visible"/>
                                      </p:to>
                                    </p:set>
                                    <p:animEffect transition="in" filter="barn(inVertical)">
                                      <p:cBhvr>
                                        <p:cTn id="28" dur="500"/>
                                        <p:tgtEl>
                                          <p:spTgt spid="133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242"/>
                                        </p:tgtEl>
                                        <p:attrNameLst>
                                          <p:attrName>style.visibility</p:attrName>
                                        </p:attrNameLst>
                                      </p:cBhvr>
                                      <p:to>
                                        <p:strVal val="visible"/>
                                      </p:to>
                                    </p:set>
                                    <p:animEffect transition="in" filter="barn(inVertical)">
                                      <p:cBhvr>
                                        <p:cTn id="33" dur="500"/>
                                        <p:tgtEl>
                                          <p:spTgt spid="10242"/>
                                        </p:tgtEl>
                                      </p:cBhvr>
                                    </p:animEffect>
                                  </p:childTnLst>
                                </p:cTn>
                              </p:par>
                              <p:par>
                                <p:cTn id="34" presetID="16" presetClass="entr" presetSubtype="21"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0EEAAB-CCB9-460B-A043-33A4AB16D16A}"/>
              </a:ext>
            </a:extLst>
          </p:cNvPr>
          <p:cNvSpPr>
            <a:spLocks noGrp="1"/>
          </p:cNvSpPr>
          <p:nvPr>
            <p:ph idx="1"/>
          </p:nvPr>
        </p:nvSpPr>
        <p:spPr>
          <a:xfrm>
            <a:off x="3513221" y="1018436"/>
            <a:ext cx="8678778" cy="1194987"/>
          </a:xfrm>
          <a:solidFill>
            <a:srgbClr val="C00000"/>
          </a:solidFill>
        </p:spPr>
        <p:txBody>
          <a:bodyPr anchor="ctr">
            <a:noAutofit/>
          </a:bodyPr>
          <a:lstStyle/>
          <a:p>
            <a:pPr marL="0" indent="0" algn="ctr">
              <a:lnSpc>
                <a:spcPct val="120000"/>
              </a:lnSpc>
              <a:spcBef>
                <a:spcPts val="0"/>
              </a:spcBef>
              <a:buNone/>
            </a:pPr>
            <a:r>
              <a:rPr lang="en-US" sz="5400" dirty="0">
                <a:solidFill>
                  <a:schemeClr val="bg1"/>
                </a:solidFill>
              </a:rPr>
              <a:t>VÌ MỘT CHÂU PHI PHÁT TRIỂN</a:t>
            </a:r>
          </a:p>
        </p:txBody>
      </p:sp>
      <p:pic>
        <p:nvPicPr>
          <p:cNvPr id="13316" name="Picture 4" descr="Tôi lên tiếng - Home | Facebook">
            <a:extLst>
              <a:ext uri="{FF2B5EF4-FFF2-40B4-BE49-F238E27FC236}">
                <a16:creationId xmlns:a16="http://schemas.microsoft.com/office/drawing/2014/main" id="{FDA8F193-EC0C-46E0-B461-EB5D92314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38100"/>
            <a:ext cx="3248025" cy="3248025"/>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Group of men">
            <a:extLst>
              <a:ext uri="{FF2B5EF4-FFF2-40B4-BE49-F238E27FC236}">
                <a16:creationId xmlns:a16="http://schemas.microsoft.com/office/drawing/2014/main" id="{CDB1BF57-21FC-46CD-826C-B790974D5E7A}"/>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4594688" y="2693141"/>
            <a:ext cx="914400" cy="914400"/>
          </a:xfrm>
          <a:prstGeom prst="rect">
            <a:avLst/>
          </a:prstGeom>
        </p:spPr>
      </p:pic>
      <p:pic>
        <p:nvPicPr>
          <p:cNvPr id="8" name="Graphic 7" descr="Crane">
            <a:extLst>
              <a:ext uri="{FF2B5EF4-FFF2-40B4-BE49-F238E27FC236}">
                <a16:creationId xmlns:a16="http://schemas.microsoft.com/office/drawing/2014/main" id="{0C4FF52F-1CD6-4A0C-AA23-58C649EBCA72}"/>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9952651" y="4449426"/>
            <a:ext cx="914400" cy="914400"/>
          </a:xfrm>
          <a:prstGeom prst="rect">
            <a:avLst/>
          </a:prstGeom>
        </p:spPr>
      </p:pic>
      <p:pic>
        <p:nvPicPr>
          <p:cNvPr id="10" name="Graphic 9" descr="Airplane">
            <a:extLst>
              <a:ext uri="{FF2B5EF4-FFF2-40B4-BE49-F238E27FC236}">
                <a16:creationId xmlns:a16="http://schemas.microsoft.com/office/drawing/2014/main" id="{FF27EAD8-F4A0-4305-A070-8B60F0E2A20A}"/>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8384663" y="4449426"/>
            <a:ext cx="914400" cy="914400"/>
          </a:xfrm>
          <a:prstGeom prst="rect">
            <a:avLst/>
          </a:prstGeom>
        </p:spPr>
      </p:pic>
      <p:pic>
        <p:nvPicPr>
          <p:cNvPr id="12" name="Graphic 11" descr="Cell Tower">
            <a:extLst>
              <a:ext uri="{FF2B5EF4-FFF2-40B4-BE49-F238E27FC236}">
                <a16:creationId xmlns:a16="http://schemas.microsoft.com/office/drawing/2014/main" id="{37B1441E-B287-4D0B-8804-74A7A1A66604}"/>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6807151" y="4436272"/>
            <a:ext cx="914400" cy="914400"/>
          </a:xfrm>
          <a:prstGeom prst="rect">
            <a:avLst/>
          </a:prstGeom>
        </p:spPr>
      </p:pic>
      <p:pic>
        <p:nvPicPr>
          <p:cNvPr id="14" name="Graphic 13" descr="Classroom">
            <a:extLst>
              <a:ext uri="{FF2B5EF4-FFF2-40B4-BE49-F238E27FC236}">
                <a16:creationId xmlns:a16="http://schemas.microsoft.com/office/drawing/2014/main" id="{BD9FF128-C05D-4282-9DAA-3C064FF7197C}"/>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8065426" y="2672998"/>
            <a:ext cx="914400" cy="914400"/>
          </a:xfrm>
          <a:prstGeom prst="rect">
            <a:avLst/>
          </a:prstGeom>
        </p:spPr>
      </p:pic>
      <p:pic>
        <p:nvPicPr>
          <p:cNvPr id="16" name="Graphic 15" descr="Dollar">
            <a:extLst>
              <a:ext uri="{FF2B5EF4-FFF2-40B4-BE49-F238E27FC236}">
                <a16:creationId xmlns:a16="http://schemas.microsoft.com/office/drawing/2014/main" id="{A9982287-98A3-4561-969E-503DB73A392D}"/>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6349951" y="2672998"/>
            <a:ext cx="914400" cy="914400"/>
          </a:xfrm>
          <a:prstGeom prst="rect">
            <a:avLst/>
          </a:prstGeom>
        </p:spPr>
      </p:pic>
      <p:pic>
        <p:nvPicPr>
          <p:cNvPr id="18" name="Graphic 17" descr="Electric Tower">
            <a:extLst>
              <a:ext uri="{FF2B5EF4-FFF2-40B4-BE49-F238E27FC236}">
                <a16:creationId xmlns:a16="http://schemas.microsoft.com/office/drawing/2014/main" id="{D6563A67-B9B6-41EB-A090-21AFE33BB5C2}"/>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5229639" y="4423389"/>
            <a:ext cx="914400" cy="914400"/>
          </a:xfrm>
          <a:prstGeom prst="rect">
            <a:avLst/>
          </a:prstGeom>
        </p:spPr>
      </p:pic>
      <p:pic>
        <p:nvPicPr>
          <p:cNvPr id="20" name="Graphic 19" descr="Robot Hand">
            <a:extLst>
              <a:ext uri="{FF2B5EF4-FFF2-40B4-BE49-F238E27FC236}">
                <a16:creationId xmlns:a16="http://schemas.microsoft.com/office/drawing/2014/main" id="{009E2D9B-4CC0-4E76-A907-69DD4AAAFE14}"/>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0340513" y="2678741"/>
            <a:ext cx="914400" cy="914400"/>
          </a:xfrm>
          <a:prstGeom prst="rect">
            <a:avLst/>
          </a:prstGeom>
        </p:spPr>
      </p:pic>
      <p:sp>
        <p:nvSpPr>
          <p:cNvPr id="22" name="TextBox 21">
            <a:extLst>
              <a:ext uri="{FF2B5EF4-FFF2-40B4-BE49-F238E27FC236}">
                <a16:creationId xmlns:a16="http://schemas.microsoft.com/office/drawing/2014/main" id="{18723101-5692-4A3B-8948-EC33968FD04F}"/>
              </a:ext>
            </a:extLst>
          </p:cNvPr>
          <p:cNvSpPr txBox="1"/>
          <p:nvPr/>
        </p:nvSpPr>
        <p:spPr>
          <a:xfrm>
            <a:off x="6141748" y="3570347"/>
            <a:ext cx="1362075" cy="461665"/>
          </a:xfrm>
          <a:prstGeom prst="rect">
            <a:avLst/>
          </a:prstGeom>
          <a:noFill/>
        </p:spPr>
        <p:txBody>
          <a:bodyPr wrap="square">
            <a:spAutoFit/>
          </a:bodyPr>
          <a:lstStyle/>
          <a:p>
            <a:pPr algn="ctr"/>
            <a:r>
              <a:rPr lang="en-US" sz="2400" dirty="0" err="1">
                <a:solidFill>
                  <a:srgbClr val="C00000"/>
                </a:solidFill>
              </a:rPr>
              <a:t>Vốn</a:t>
            </a:r>
            <a:endParaRPr lang="en-US" sz="2400" dirty="0">
              <a:solidFill>
                <a:srgbClr val="C00000"/>
              </a:solidFill>
            </a:endParaRPr>
          </a:p>
        </p:txBody>
      </p:sp>
      <p:sp>
        <p:nvSpPr>
          <p:cNvPr id="23" name="TextBox 22">
            <a:extLst>
              <a:ext uri="{FF2B5EF4-FFF2-40B4-BE49-F238E27FC236}">
                <a16:creationId xmlns:a16="http://schemas.microsoft.com/office/drawing/2014/main" id="{622E9CAE-C3E6-4015-B1C0-7F01D2EF2333}"/>
              </a:ext>
            </a:extLst>
          </p:cNvPr>
          <p:cNvSpPr txBox="1"/>
          <p:nvPr/>
        </p:nvSpPr>
        <p:spPr>
          <a:xfrm>
            <a:off x="7836296" y="3601798"/>
            <a:ext cx="1362075" cy="461665"/>
          </a:xfrm>
          <a:prstGeom prst="rect">
            <a:avLst/>
          </a:prstGeom>
          <a:noFill/>
        </p:spPr>
        <p:txBody>
          <a:bodyPr wrap="square">
            <a:spAutoFit/>
          </a:bodyPr>
          <a:lstStyle/>
          <a:p>
            <a:pPr algn="ctr"/>
            <a:r>
              <a:rPr lang="en-US" sz="2400" dirty="0" err="1">
                <a:solidFill>
                  <a:srgbClr val="C00000"/>
                </a:solidFill>
              </a:rPr>
              <a:t>Giáo</a:t>
            </a:r>
            <a:r>
              <a:rPr lang="en-US" sz="2400" dirty="0">
                <a:solidFill>
                  <a:srgbClr val="C00000"/>
                </a:solidFill>
              </a:rPr>
              <a:t> </a:t>
            </a:r>
            <a:r>
              <a:rPr lang="en-US" sz="2400" dirty="0" err="1">
                <a:solidFill>
                  <a:srgbClr val="C00000"/>
                </a:solidFill>
              </a:rPr>
              <a:t>dục</a:t>
            </a:r>
            <a:endParaRPr lang="en-US" sz="2400" dirty="0">
              <a:solidFill>
                <a:srgbClr val="C00000"/>
              </a:solidFill>
            </a:endParaRPr>
          </a:p>
        </p:txBody>
      </p:sp>
      <p:sp>
        <p:nvSpPr>
          <p:cNvPr id="26" name="TextBox 25">
            <a:extLst>
              <a:ext uri="{FF2B5EF4-FFF2-40B4-BE49-F238E27FC236}">
                <a16:creationId xmlns:a16="http://schemas.microsoft.com/office/drawing/2014/main" id="{57AC08CB-23A8-4B64-A94E-A73DD478C7BA}"/>
              </a:ext>
            </a:extLst>
          </p:cNvPr>
          <p:cNvSpPr txBox="1"/>
          <p:nvPr/>
        </p:nvSpPr>
        <p:spPr>
          <a:xfrm>
            <a:off x="9606971" y="3570346"/>
            <a:ext cx="1902750" cy="830997"/>
          </a:xfrm>
          <a:prstGeom prst="rect">
            <a:avLst/>
          </a:prstGeom>
          <a:noFill/>
        </p:spPr>
        <p:txBody>
          <a:bodyPr wrap="square">
            <a:spAutoFit/>
          </a:bodyPr>
          <a:lstStyle/>
          <a:p>
            <a:pPr algn="ctr"/>
            <a:r>
              <a:rPr lang="en-US" sz="2400" dirty="0" err="1">
                <a:solidFill>
                  <a:srgbClr val="C00000"/>
                </a:solidFill>
              </a:rPr>
              <a:t>Công</a:t>
            </a:r>
            <a:r>
              <a:rPr lang="en-US" sz="2400" dirty="0">
                <a:solidFill>
                  <a:srgbClr val="C00000"/>
                </a:solidFill>
              </a:rPr>
              <a:t> </a:t>
            </a:r>
            <a:r>
              <a:rPr lang="en-US" sz="2400" dirty="0" err="1">
                <a:solidFill>
                  <a:srgbClr val="C00000"/>
                </a:solidFill>
              </a:rPr>
              <a:t>nghiệp</a:t>
            </a:r>
            <a:r>
              <a:rPr lang="en-US" sz="2400" dirty="0">
                <a:solidFill>
                  <a:srgbClr val="C00000"/>
                </a:solidFill>
              </a:rPr>
              <a:t> </a:t>
            </a:r>
            <a:r>
              <a:rPr lang="en-US" sz="2400" dirty="0" err="1">
                <a:solidFill>
                  <a:srgbClr val="C00000"/>
                </a:solidFill>
              </a:rPr>
              <a:t>hóa</a:t>
            </a:r>
            <a:endParaRPr lang="en-US" sz="2400" dirty="0">
              <a:solidFill>
                <a:srgbClr val="C00000"/>
              </a:solidFill>
            </a:endParaRPr>
          </a:p>
        </p:txBody>
      </p:sp>
      <p:sp>
        <p:nvSpPr>
          <p:cNvPr id="28" name="TextBox 27">
            <a:extLst>
              <a:ext uri="{FF2B5EF4-FFF2-40B4-BE49-F238E27FC236}">
                <a16:creationId xmlns:a16="http://schemas.microsoft.com/office/drawing/2014/main" id="{33C5DEB7-04CC-4A03-B1BE-781CE908AC61}"/>
              </a:ext>
            </a:extLst>
          </p:cNvPr>
          <p:cNvSpPr txBox="1"/>
          <p:nvPr/>
        </p:nvSpPr>
        <p:spPr>
          <a:xfrm>
            <a:off x="6474901" y="5432596"/>
            <a:ext cx="3602700" cy="461665"/>
          </a:xfrm>
          <a:prstGeom prst="rect">
            <a:avLst/>
          </a:prstGeom>
          <a:noFill/>
        </p:spPr>
        <p:txBody>
          <a:bodyPr wrap="square">
            <a:spAutoFit/>
          </a:bodyPr>
          <a:lstStyle/>
          <a:p>
            <a:pPr algn="ctr"/>
            <a:r>
              <a:rPr lang="en-US" sz="2400" dirty="0" err="1">
                <a:solidFill>
                  <a:srgbClr val="C00000"/>
                </a:solidFill>
              </a:rPr>
              <a:t>Phát</a:t>
            </a:r>
            <a:r>
              <a:rPr lang="en-US" sz="2400" dirty="0">
                <a:solidFill>
                  <a:srgbClr val="C00000"/>
                </a:solidFill>
              </a:rPr>
              <a:t> </a:t>
            </a:r>
            <a:r>
              <a:rPr lang="en-US" sz="2400" dirty="0" err="1">
                <a:solidFill>
                  <a:srgbClr val="C00000"/>
                </a:solidFill>
              </a:rPr>
              <a:t>triển</a:t>
            </a:r>
            <a:r>
              <a:rPr lang="en-US" sz="2400" dirty="0">
                <a:solidFill>
                  <a:srgbClr val="C00000"/>
                </a:solidFill>
              </a:rPr>
              <a:t> </a:t>
            </a:r>
            <a:r>
              <a:rPr lang="en-US" sz="2400" dirty="0" err="1">
                <a:solidFill>
                  <a:srgbClr val="C00000"/>
                </a:solidFill>
              </a:rPr>
              <a:t>cơ</a:t>
            </a:r>
            <a:r>
              <a:rPr lang="en-US" sz="2400" dirty="0">
                <a:solidFill>
                  <a:srgbClr val="C00000"/>
                </a:solidFill>
              </a:rPr>
              <a:t> </a:t>
            </a:r>
            <a:r>
              <a:rPr lang="en-US" sz="2400" dirty="0" err="1">
                <a:solidFill>
                  <a:srgbClr val="C00000"/>
                </a:solidFill>
              </a:rPr>
              <a:t>sở</a:t>
            </a:r>
            <a:r>
              <a:rPr lang="en-US" sz="2400" dirty="0">
                <a:solidFill>
                  <a:srgbClr val="C00000"/>
                </a:solidFill>
              </a:rPr>
              <a:t> </a:t>
            </a:r>
            <a:r>
              <a:rPr lang="en-US" sz="2400" dirty="0" err="1">
                <a:solidFill>
                  <a:srgbClr val="C00000"/>
                </a:solidFill>
              </a:rPr>
              <a:t>hạ</a:t>
            </a:r>
            <a:r>
              <a:rPr lang="en-US" sz="2400" dirty="0">
                <a:solidFill>
                  <a:srgbClr val="C00000"/>
                </a:solidFill>
              </a:rPr>
              <a:t> </a:t>
            </a:r>
            <a:r>
              <a:rPr lang="en-US" sz="2400" dirty="0" err="1">
                <a:solidFill>
                  <a:srgbClr val="C00000"/>
                </a:solidFill>
              </a:rPr>
              <a:t>tầng</a:t>
            </a:r>
            <a:endParaRPr lang="en-US" sz="2400" dirty="0">
              <a:solidFill>
                <a:srgbClr val="C00000"/>
              </a:solidFill>
            </a:endParaRPr>
          </a:p>
        </p:txBody>
      </p:sp>
      <p:pic>
        <p:nvPicPr>
          <p:cNvPr id="2050" name="Picture 2" descr="SO Musings: Agricultural Policy of Swatantra Party - Spontaneous Order">
            <a:extLst>
              <a:ext uri="{FF2B5EF4-FFF2-40B4-BE49-F238E27FC236}">
                <a16:creationId xmlns:a16="http://schemas.microsoft.com/office/drawing/2014/main" id="{8AB85EFF-98E8-4316-9CE0-5C1D083714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029" b="28505"/>
          <a:stretch/>
        </p:blipFill>
        <p:spPr bwMode="auto">
          <a:xfrm>
            <a:off x="4822513" y="5883381"/>
            <a:ext cx="3464237" cy="8915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dustry - Brekke &amp; Strand">
            <a:extLst>
              <a:ext uri="{FF2B5EF4-FFF2-40B4-BE49-F238E27FC236}">
                <a16:creationId xmlns:a16="http://schemas.microsoft.com/office/drawing/2014/main" id="{C67E237F-118E-4C40-9BF3-ED71558D90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4662" y="5894260"/>
            <a:ext cx="3731137" cy="8806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ìm hiểu về Liên hợp quốc">
            <a:extLst>
              <a:ext uri="{FF2B5EF4-FFF2-40B4-BE49-F238E27FC236}">
                <a16:creationId xmlns:a16="http://schemas.microsoft.com/office/drawing/2014/main" id="{0B0B7C28-395F-4708-A50F-E94B52F648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728" r="10671"/>
          <a:stretch/>
        </p:blipFill>
        <p:spPr bwMode="auto">
          <a:xfrm>
            <a:off x="47625" y="3393186"/>
            <a:ext cx="4219575" cy="3368534"/>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2DD1864B-F49C-4924-833A-B5FA3ABAF665}"/>
              </a:ext>
            </a:extLst>
          </p:cNvPr>
          <p:cNvSpPr>
            <a:spLocks noGrp="1"/>
          </p:cNvSpPr>
          <p:nvPr>
            <p:ph type="title"/>
          </p:nvPr>
        </p:nvSpPr>
        <p:spPr>
          <a:xfrm>
            <a:off x="3513221" y="0"/>
            <a:ext cx="8678778" cy="936512"/>
          </a:xfrm>
          <a:solidFill>
            <a:schemeClr val="accent6">
              <a:lumMod val="40000"/>
              <a:lumOff val="60000"/>
            </a:schemeClr>
          </a:solidFill>
        </p:spPr>
        <p:txBody>
          <a:bodyPr>
            <a:normAutofit fontScale="90000"/>
          </a:bodyPr>
          <a:lstStyle/>
          <a:p>
            <a:pPr algn="ctr"/>
            <a:r>
              <a:rPr lang="en-US" b="1" dirty="0">
                <a:latin typeface="+mn-lt"/>
              </a:rPr>
              <a:t>TÔI LÀ TỔNG THƯ KÍ LIÊN HỢP QUỐC</a:t>
            </a:r>
          </a:p>
        </p:txBody>
      </p:sp>
      <p:sp>
        <p:nvSpPr>
          <p:cNvPr id="24" name="TextBox 23">
            <a:extLst>
              <a:ext uri="{FF2B5EF4-FFF2-40B4-BE49-F238E27FC236}">
                <a16:creationId xmlns:a16="http://schemas.microsoft.com/office/drawing/2014/main" id="{B35C6AB0-4E79-4C92-A95B-AD3F73D86B30}"/>
              </a:ext>
            </a:extLst>
          </p:cNvPr>
          <p:cNvSpPr txBox="1"/>
          <p:nvPr/>
        </p:nvSpPr>
        <p:spPr>
          <a:xfrm>
            <a:off x="3797897" y="3576895"/>
            <a:ext cx="2507981" cy="830997"/>
          </a:xfrm>
          <a:prstGeom prst="rect">
            <a:avLst/>
          </a:prstGeom>
          <a:noFill/>
        </p:spPr>
        <p:txBody>
          <a:bodyPr wrap="square">
            <a:spAutoFit/>
          </a:bodyPr>
          <a:lstStyle/>
          <a:p>
            <a:pPr algn="ctr"/>
            <a:r>
              <a:rPr lang="en-US" sz="2400" dirty="0" err="1">
                <a:solidFill>
                  <a:srgbClr val="C00000"/>
                </a:solidFill>
              </a:rPr>
              <a:t>Giảm</a:t>
            </a:r>
            <a:r>
              <a:rPr lang="en-US" sz="2400" dirty="0">
                <a:solidFill>
                  <a:srgbClr val="C00000"/>
                </a:solidFill>
              </a:rPr>
              <a:t> </a:t>
            </a:r>
            <a:r>
              <a:rPr lang="en-US" sz="2400" dirty="0" err="1">
                <a:solidFill>
                  <a:srgbClr val="C00000"/>
                </a:solidFill>
              </a:rPr>
              <a:t>sinh</a:t>
            </a:r>
            <a:r>
              <a:rPr lang="en-US" sz="2400" dirty="0">
                <a:solidFill>
                  <a:srgbClr val="C00000"/>
                </a:solidFill>
              </a:rPr>
              <a:t> – </a:t>
            </a:r>
            <a:r>
              <a:rPr lang="en-US" sz="2400" dirty="0" err="1">
                <a:solidFill>
                  <a:srgbClr val="C00000"/>
                </a:solidFill>
              </a:rPr>
              <a:t>Nhân</a:t>
            </a:r>
            <a:r>
              <a:rPr lang="en-US" sz="2400" dirty="0">
                <a:solidFill>
                  <a:srgbClr val="C00000"/>
                </a:solidFill>
              </a:rPr>
              <a:t> </a:t>
            </a:r>
            <a:r>
              <a:rPr lang="en-US" sz="2400" dirty="0" err="1">
                <a:solidFill>
                  <a:srgbClr val="C00000"/>
                </a:solidFill>
              </a:rPr>
              <a:t>lực</a:t>
            </a:r>
            <a:endParaRPr lang="en-US" sz="2400" dirty="0">
              <a:solidFill>
                <a:srgbClr val="C00000"/>
              </a:solidFill>
            </a:endParaRPr>
          </a:p>
        </p:txBody>
      </p:sp>
    </p:spTree>
    <p:extLst>
      <p:ext uri="{BB962C8B-B14F-4D97-AF65-F5344CB8AC3E}">
        <p14:creationId xmlns:p14="http://schemas.microsoft.com/office/powerpoint/2010/main" val="216696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par>
                                <p:cTn id="43" presetID="16" presetClass="entr" presetSubtype="21"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par>
                                <p:cTn id="46" presetID="16" presetClass="entr" presetSubtype="21"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arn(inVertical)">
                                      <p:cBhvr>
                                        <p:cTn id="48" dur="500"/>
                                        <p:tgtEl>
                                          <p:spTgt spid="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arn(inVertical)">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6" grpId="0"/>
      <p:bldP spid="28"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7">
            <a:extLst>
              <a:ext uri="{FF2B5EF4-FFF2-40B4-BE49-F238E27FC236}">
                <a16:creationId xmlns:a16="http://schemas.microsoft.com/office/drawing/2014/main" id="{83943E22-6FC5-4857-96F1-DB4BDF369685}"/>
              </a:ext>
            </a:extLst>
          </p:cNvPr>
          <p:cNvSpPr/>
          <p:nvPr/>
        </p:nvSpPr>
        <p:spPr>
          <a:xfrm>
            <a:off x="570022" y="1498602"/>
            <a:ext cx="11210300" cy="1483750"/>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50000"/>
              </a:lnSpc>
            </a:pPr>
            <a:r>
              <a:rPr lang="en-US" sz="3200" b="1" i="1">
                <a:solidFill>
                  <a:srgbClr val="0000FF"/>
                </a:solidFill>
                <a:cs typeface="Arial" pitchFamily="34" charset="0"/>
              </a:rPr>
              <a:t> 	    HS về nhà thiết kế 1 bài báo cáo/sản phẩm sáng tạo về hậu quả của nạn đói hoành hành hoặc một di sản ở châu Phi.</a:t>
            </a:r>
          </a:p>
        </p:txBody>
      </p:sp>
      <p:pic>
        <p:nvPicPr>
          <p:cNvPr id="4" name="Picture 11" descr="question_pop_up_from_box_rotate_hg_clr"/>
          <p:cNvPicPr>
            <a:picLocks noChangeAspect="1" noChangeArrowheads="1" noCrop="1"/>
          </p:cNvPicPr>
          <p:nvPr/>
        </p:nvPicPr>
        <p:blipFill>
          <a:blip r:embed="rId2"/>
          <a:srcRect/>
          <a:stretch>
            <a:fillRect/>
          </a:stretch>
        </p:blipFill>
        <p:spPr bwMode="auto">
          <a:xfrm>
            <a:off x="490350" y="728354"/>
            <a:ext cx="1675732" cy="1522661"/>
          </a:xfrm>
          <a:prstGeom prst="rect">
            <a:avLst/>
          </a:prstGeom>
          <a:noFill/>
          <a:ln w="9525">
            <a:noFill/>
            <a:miter lim="800000"/>
            <a:headEnd/>
            <a:tailEnd/>
          </a:ln>
        </p:spPr>
      </p:pic>
      <p:pic>
        <p:nvPicPr>
          <p:cNvPr id="5" name="Picture 6"/>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624457" y="4886717"/>
            <a:ext cx="1250868" cy="1971283"/>
          </a:xfrm>
          <a:prstGeom prst="rect">
            <a:avLst/>
          </a:prstGeom>
        </p:spPr>
      </p:pic>
      <p:sp>
        <p:nvSpPr>
          <p:cNvPr id="6" name="Rectangle 5">
            <a:extLst>
              <a:ext uri="{FF2B5EF4-FFF2-40B4-BE49-F238E27FC236}">
                <a16:creationId xmlns:a16="http://schemas.microsoft.com/office/drawing/2014/main" id="{81F2071E-DF8C-495C-8676-8F839E06F04F}"/>
              </a:ext>
            </a:extLst>
          </p:cNvPr>
          <p:cNvSpPr/>
          <p:nvPr/>
        </p:nvSpPr>
        <p:spPr>
          <a:xfrm>
            <a:off x="3689264" y="47500"/>
            <a:ext cx="4202443" cy="841256"/>
          </a:xfrm>
          <a:prstGeom prst="rect">
            <a:avLst/>
          </a:prstGeom>
          <a:ln/>
        </p:spPr>
        <p:style>
          <a:lnRef idx="2">
            <a:schemeClr val="accent2"/>
          </a:lnRef>
          <a:fillRef idx="1">
            <a:schemeClr val="lt1"/>
          </a:fillRef>
          <a:effectRef idx="0">
            <a:schemeClr val="accent2"/>
          </a:effectRef>
          <a:fontRef idx="minor">
            <a:schemeClr val="dk1"/>
          </a:fontRef>
        </p:style>
        <p:txBody>
          <a:bodyPr wrap="square" lIns="121917" tIns="60958" rIns="121917" bIns="6095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700" b="1" u="sng">
                <a:ln w="11430"/>
                <a:solidFill>
                  <a:schemeClr val="accent4">
                    <a:lumMod val="50000"/>
                  </a:schemeClr>
                </a:solidFill>
                <a:latin typeface="Arial" pitchFamily="34" charset="0"/>
                <a:cs typeface="Arial" pitchFamily="34" charset="0"/>
              </a:rPr>
              <a:t>VỀ NHÀ</a:t>
            </a:r>
            <a:endParaRPr lang="en-US" sz="4700" b="1" u="sng" dirty="0">
              <a:ln w="11430"/>
              <a:solidFill>
                <a:schemeClr val="accent4">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2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par>
                                <p:cTn id="15" presetID="29"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ppt_x</p:attrName>
                                        </p:attrNameLst>
                                      </p:cBhvr>
                                      <p:tavLst>
                                        <p:tav tm="0">
                                          <p:val>
                                            <p:strVal val="#ppt_x-.2"/>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3">
            <a:extLst>
              <a:ext uri="{FF2B5EF4-FFF2-40B4-BE49-F238E27FC236}">
                <a16:creationId xmlns:a16="http://schemas.microsoft.com/office/drawing/2014/main" id="{070F9AC1-A134-4015-890E-BCE47C0E71BD}"/>
              </a:ext>
            </a:extLst>
          </p:cNvPr>
          <p:cNvCxnSpPr/>
          <p:nvPr/>
        </p:nvCxnSpPr>
        <p:spPr>
          <a:xfrm>
            <a:off x="1658104" y="2415261"/>
            <a:ext cx="9445781" cy="0"/>
          </a:xfrm>
          <a:prstGeom prst="line">
            <a:avLst/>
          </a:prstGeom>
          <a:noFill/>
          <a:ln w="6350" cap="flat" cmpd="sng" algn="ctr">
            <a:solidFill>
              <a:sysClr val="window" lastClr="FFFFFF">
                <a:lumMod val="75000"/>
              </a:sysClr>
            </a:solidFill>
            <a:prstDash val="solid"/>
            <a:miter lim="800000"/>
          </a:ln>
          <a:effectLst/>
        </p:spPr>
      </p:cxnSp>
      <p:cxnSp>
        <p:nvCxnSpPr>
          <p:cNvPr id="4" name="直接连接符 4">
            <a:extLst>
              <a:ext uri="{FF2B5EF4-FFF2-40B4-BE49-F238E27FC236}">
                <a16:creationId xmlns:a16="http://schemas.microsoft.com/office/drawing/2014/main" id="{58FA28A4-92B4-4719-B30A-C60BD62C75B6}"/>
              </a:ext>
            </a:extLst>
          </p:cNvPr>
          <p:cNvCxnSpPr/>
          <p:nvPr/>
        </p:nvCxnSpPr>
        <p:spPr>
          <a:xfrm>
            <a:off x="1658104" y="2472452"/>
            <a:ext cx="9445781" cy="0"/>
          </a:xfrm>
          <a:prstGeom prst="line">
            <a:avLst/>
          </a:prstGeom>
          <a:noFill/>
          <a:ln w="57150" cap="flat" cmpd="sng" algn="ctr">
            <a:solidFill>
              <a:sysClr val="window" lastClr="FFFFFF">
                <a:lumMod val="75000"/>
              </a:sysClr>
            </a:solidFill>
            <a:prstDash val="solid"/>
            <a:miter lim="800000"/>
          </a:ln>
          <a:effectLst/>
        </p:spPr>
      </p:cxnSp>
      <p:sp>
        <p:nvSpPr>
          <p:cNvPr id="5" name="矩形 69">
            <a:extLst>
              <a:ext uri="{FF2B5EF4-FFF2-40B4-BE49-F238E27FC236}">
                <a16:creationId xmlns:a16="http://schemas.microsoft.com/office/drawing/2014/main" id="{51DAC5B5-D1F2-4AF2-B9DE-7C9FD4DEC017}"/>
              </a:ext>
            </a:extLst>
          </p:cNvPr>
          <p:cNvSpPr/>
          <p:nvPr/>
        </p:nvSpPr>
        <p:spPr>
          <a:xfrm>
            <a:off x="1326878" y="2647132"/>
            <a:ext cx="10072913" cy="1856919"/>
          </a:xfrm>
          <a:prstGeom prst="rect">
            <a:avLst/>
          </a:prstGeom>
        </p:spPr>
        <p:txBody>
          <a:bodyPr wrap="square" lIns="91438" tIns="45719" rIns="91438" bIns="45719">
            <a:spAutoFit/>
          </a:bodyPr>
          <a:lstStyle/>
          <a:p>
            <a:pPr algn="ctr">
              <a:defRPr/>
            </a:pPr>
            <a:r>
              <a:rPr lang="en-US" altLang="zh-CN" sz="11500" b="1">
                <a:solidFill>
                  <a:srgbClr val="2DB2A4"/>
                </a:solidFill>
                <a:effectLst>
                  <a:outerShdw blurRad="38100" dist="38100" dir="2700000" algn="tl">
                    <a:srgbClr val="000000">
                      <a:alpha val="43137"/>
                    </a:srgbClr>
                  </a:outerShdw>
                </a:effectLst>
                <a:latin typeface="#9Slide03 HelveBold" panose="02040603050506020204" pitchFamily="18" charset="0"/>
                <a:ea typeface="微软雅黑" panose="020B0503020204020204" charset="-122"/>
                <a:sym typeface="微软雅黑" panose="020B0503020204020204" charset="-122"/>
              </a:rPr>
              <a:t>THANKYOU</a:t>
            </a:r>
            <a:endParaRPr lang="zh-CN" altLang="en-US" sz="11500" b="1" dirty="0">
              <a:solidFill>
                <a:srgbClr val="F77A08"/>
              </a:solidFill>
              <a:effectLst>
                <a:outerShdw blurRad="38100" dist="38100" dir="2700000" algn="tl">
                  <a:srgbClr val="000000">
                    <a:alpha val="43137"/>
                  </a:srgbClr>
                </a:outerShdw>
              </a:effectLst>
              <a:latin typeface="#9Slide03 HelveBold" panose="02040603050506020204" pitchFamily="18" charset="0"/>
              <a:ea typeface="微软雅黑" panose="020B0503020204020204" charset="-122"/>
              <a:sym typeface="微软雅黑" panose="020B0503020204020204" charset="-122"/>
            </a:endParaRPr>
          </a:p>
        </p:txBody>
      </p:sp>
      <p:cxnSp>
        <p:nvCxnSpPr>
          <p:cNvPr id="6" name="直接连接符 5">
            <a:extLst>
              <a:ext uri="{FF2B5EF4-FFF2-40B4-BE49-F238E27FC236}">
                <a16:creationId xmlns:a16="http://schemas.microsoft.com/office/drawing/2014/main" id="{CDE5F29A-6A3D-41AC-AA05-6D8A47A59ABE}"/>
              </a:ext>
            </a:extLst>
          </p:cNvPr>
          <p:cNvCxnSpPr/>
          <p:nvPr/>
        </p:nvCxnSpPr>
        <p:spPr>
          <a:xfrm>
            <a:off x="1640443" y="5005551"/>
            <a:ext cx="9445781" cy="0"/>
          </a:xfrm>
          <a:prstGeom prst="line">
            <a:avLst/>
          </a:prstGeom>
          <a:noFill/>
          <a:ln w="6350" cap="flat" cmpd="sng" algn="ctr">
            <a:solidFill>
              <a:sysClr val="window" lastClr="FFFFFF">
                <a:lumMod val="75000"/>
              </a:sysClr>
            </a:solidFill>
            <a:prstDash val="solid"/>
            <a:miter lim="800000"/>
          </a:ln>
          <a:effectLst/>
        </p:spPr>
      </p:cxnSp>
      <p:cxnSp>
        <p:nvCxnSpPr>
          <p:cNvPr id="7" name="直接连接符 6">
            <a:extLst>
              <a:ext uri="{FF2B5EF4-FFF2-40B4-BE49-F238E27FC236}">
                <a16:creationId xmlns:a16="http://schemas.microsoft.com/office/drawing/2014/main" id="{68015D8C-5956-4EA0-BDC2-63B80968E610}"/>
              </a:ext>
            </a:extLst>
          </p:cNvPr>
          <p:cNvCxnSpPr/>
          <p:nvPr/>
        </p:nvCxnSpPr>
        <p:spPr>
          <a:xfrm>
            <a:off x="1640443" y="5062739"/>
            <a:ext cx="9445781" cy="0"/>
          </a:xfrm>
          <a:prstGeom prst="line">
            <a:avLst/>
          </a:prstGeom>
          <a:noFill/>
          <a:ln w="57150" cap="flat" cmpd="sng" algn="ctr">
            <a:solidFill>
              <a:sysClr val="window" lastClr="FFFFFF">
                <a:lumMod val="75000"/>
              </a:sysClr>
            </a:solidFill>
            <a:prstDash val="solid"/>
            <a:miter lim="800000"/>
          </a:ln>
          <a:effectLst/>
        </p:spPr>
      </p:cxnSp>
      <p:grpSp>
        <p:nvGrpSpPr>
          <p:cNvPr id="2" name="组合 7">
            <a:extLst>
              <a:ext uri="{FF2B5EF4-FFF2-40B4-BE49-F238E27FC236}">
                <a16:creationId xmlns:a16="http://schemas.microsoft.com/office/drawing/2014/main" id="{8C4CF950-2111-4A2D-B821-8FCBB101C030}"/>
              </a:ext>
            </a:extLst>
          </p:cNvPr>
          <p:cNvGrpSpPr/>
          <p:nvPr/>
        </p:nvGrpSpPr>
        <p:grpSpPr>
          <a:xfrm>
            <a:off x="1658104" y="4807847"/>
            <a:ext cx="9413149" cy="338554"/>
            <a:chOff x="2992618" y="3469364"/>
            <a:chExt cx="6358413" cy="178980"/>
          </a:xfrm>
        </p:grpSpPr>
        <p:sp>
          <p:nvSpPr>
            <p:cNvPr id="9" name="矩形 8">
              <a:extLst>
                <a:ext uri="{FF2B5EF4-FFF2-40B4-BE49-F238E27FC236}">
                  <a16:creationId xmlns:a16="http://schemas.microsoft.com/office/drawing/2014/main" id="{4D582E20-C076-411F-B834-5DA32047A995}"/>
                </a:ext>
              </a:extLst>
            </p:cNvPr>
            <p:cNvSpPr>
              <a:spLocks noChangeArrowheads="1"/>
            </p:cNvSpPr>
            <p:nvPr/>
          </p:nvSpPr>
          <p:spPr bwMode="auto">
            <a:xfrm>
              <a:off x="3898035" y="3469364"/>
              <a:ext cx="4395930" cy="17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dist">
                <a:defRPr/>
              </a:pPr>
              <a:endParaRPr lang="zh-CN" altLang="en-US" sz="1600" kern="0" dirty="0">
                <a:solidFill>
                  <a:srgbClr val="00B050"/>
                </a:solidFill>
                <a:latin typeface="Impact MT Std" pitchFamily="34" charset="0"/>
              </a:endParaRPr>
            </a:p>
          </p:txBody>
        </p:sp>
        <p:cxnSp>
          <p:nvCxnSpPr>
            <p:cNvPr id="10" name="直接连接符 9">
              <a:extLst>
                <a:ext uri="{FF2B5EF4-FFF2-40B4-BE49-F238E27FC236}">
                  <a16:creationId xmlns:a16="http://schemas.microsoft.com/office/drawing/2014/main" id="{A26F6027-9197-455E-82BC-F17D342916F3}"/>
                </a:ext>
              </a:extLst>
            </p:cNvPr>
            <p:cNvCxnSpPr/>
            <p:nvPr/>
          </p:nvCxnSpPr>
          <p:spPr bwMode="auto">
            <a:xfrm>
              <a:off x="2992618" y="3609064"/>
              <a:ext cx="1769599" cy="0"/>
            </a:xfrm>
            <a:prstGeom prst="line">
              <a:avLst/>
            </a:prstGeom>
            <a:noFill/>
            <a:ln w="12700" cap="flat" cmpd="sng" algn="ctr">
              <a:solidFill>
                <a:sysClr val="window" lastClr="FFFFFF">
                  <a:lumMod val="75000"/>
                </a:sysClr>
              </a:solidFill>
              <a:prstDash val="solid"/>
            </a:ln>
            <a:effectLst/>
          </p:spPr>
        </p:cxnSp>
        <p:cxnSp>
          <p:nvCxnSpPr>
            <p:cNvPr id="11" name="直接连接符 10">
              <a:extLst>
                <a:ext uri="{FF2B5EF4-FFF2-40B4-BE49-F238E27FC236}">
                  <a16:creationId xmlns:a16="http://schemas.microsoft.com/office/drawing/2014/main" id="{C4DA958C-619A-4EDD-86E9-6AC60A3CC64B}"/>
                </a:ext>
              </a:extLst>
            </p:cNvPr>
            <p:cNvCxnSpPr/>
            <p:nvPr/>
          </p:nvCxnSpPr>
          <p:spPr bwMode="auto">
            <a:xfrm>
              <a:off x="7581433" y="3609064"/>
              <a:ext cx="1769598" cy="0"/>
            </a:xfrm>
            <a:prstGeom prst="line">
              <a:avLst/>
            </a:prstGeom>
            <a:noFill/>
            <a:ln w="12700" cap="flat" cmpd="sng" algn="ctr">
              <a:solidFill>
                <a:sysClr val="window" lastClr="FFFFFF">
                  <a:lumMod val="75000"/>
                </a:sysClr>
              </a:solidFill>
              <a:prstDash val="solid"/>
            </a:ln>
            <a:effectLst/>
          </p:spPr>
        </p:cxnSp>
      </p:grpSp>
      <p:grpSp>
        <p:nvGrpSpPr>
          <p:cNvPr id="8" name="组合 126">
            <a:extLst>
              <a:ext uri="{FF2B5EF4-FFF2-40B4-BE49-F238E27FC236}">
                <a16:creationId xmlns:a16="http://schemas.microsoft.com/office/drawing/2014/main" id="{3FF08DA2-E210-4732-9C41-8FF48024E0C0}"/>
              </a:ext>
            </a:extLst>
          </p:cNvPr>
          <p:cNvGrpSpPr/>
          <p:nvPr/>
        </p:nvGrpSpPr>
        <p:grpSpPr>
          <a:xfrm>
            <a:off x="9121739" y="367999"/>
            <a:ext cx="769231" cy="895773"/>
            <a:chOff x="4570413" y="1616075"/>
            <a:chExt cx="3059113" cy="3562350"/>
          </a:xfrm>
        </p:grpSpPr>
        <p:sp>
          <p:nvSpPr>
            <p:cNvPr id="22" name="Freeform 89">
              <a:extLst>
                <a:ext uri="{FF2B5EF4-FFF2-40B4-BE49-F238E27FC236}">
                  <a16:creationId xmlns:a16="http://schemas.microsoft.com/office/drawing/2014/main" id="{FDB401E1-98FD-4952-95F1-82E8CEF10B9A}"/>
                </a:ext>
              </a:extLst>
            </p:cNvPr>
            <p:cNvSpPr/>
            <p:nvPr/>
          </p:nvSpPr>
          <p:spPr bwMode="auto">
            <a:xfrm>
              <a:off x="4570413" y="1616075"/>
              <a:ext cx="1530350" cy="2957513"/>
            </a:xfrm>
            <a:custGeom>
              <a:avLst/>
              <a:gdLst>
                <a:gd name="T0" fmla="*/ 360 w 360"/>
                <a:gd name="T1" fmla="*/ 14 h 695"/>
                <a:gd name="T2" fmla="*/ 360 w 360"/>
                <a:gd name="T3" fmla="*/ 14 h 695"/>
                <a:gd name="T4" fmla="*/ 37 w 360"/>
                <a:gd name="T5" fmla="*/ 243 h 695"/>
                <a:gd name="T6" fmla="*/ 266 w 360"/>
                <a:gd name="T7" fmla="*/ 670 h 695"/>
                <a:gd name="T8" fmla="*/ 280 w 360"/>
                <a:gd name="T9" fmla="*/ 686 h 695"/>
                <a:gd name="T10" fmla="*/ 289 w 360"/>
                <a:gd name="T11" fmla="*/ 695 h 695"/>
                <a:gd name="T12" fmla="*/ 340 w 360"/>
                <a:gd name="T13" fmla="*/ 695 h 695"/>
                <a:gd name="T14" fmla="*/ 360 w 360"/>
                <a:gd name="T15" fmla="*/ 14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0" h="695">
                  <a:moveTo>
                    <a:pt x="360" y="14"/>
                  </a:moveTo>
                  <a:cubicBezTo>
                    <a:pt x="360" y="14"/>
                    <a:pt x="360" y="14"/>
                    <a:pt x="360" y="14"/>
                  </a:cubicBezTo>
                  <a:cubicBezTo>
                    <a:pt x="360" y="14"/>
                    <a:pt x="89" y="0"/>
                    <a:pt x="37" y="243"/>
                  </a:cubicBezTo>
                  <a:cubicBezTo>
                    <a:pt x="37" y="243"/>
                    <a:pt x="0" y="413"/>
                    <a:pt x="266" y="670"/>
                  </a:cubicBezTo>
                  <a:cubicBezTo>
                    <a:pt x="280" y="686"/>
                    <a:pt x="280" y="686"/>
                    <a:pt x="280" y="686"/>
                  </a:cubicBezTo>
                  <a:cubicBezTo>
                    <a:pt x="280" y="686"/>
                    <a:pt x="284" y="689"/>
                    <a:pt x="289" y="695"/>
                  </a:cubicBezTo>
                  <a:cubicBezTo>
                    <a:pt x="340" y="695"/>
                    <a:pt x="340" y="695"/>
                    <a:pt x="340" y="695"/>
                  </a:cubicBezTo>
                  <a:cubicBezTo>
                    <a:pt x="126" y="91"/>
                    <a:pt x="360" y="14"/>
                    <a:pt x="360" y="14"/>
                  </a:cubicBezTo>
                  <a:close/>
                </a:path>
              </a:pathLst>
            </a:custGeom>
            <a:solidFill>
              <a:srgbClr val="0094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3" name="Freeform 90">
              <a:extLst>
                <a:ext uri="{FF2B5EF4-FFF2-40B4-BE49-F238E27FC236}">
                  <a16:creationId xmlns:a16="http://schemas.microsoft.com/office/drawing/2014/main" id="{494AAFB9-2D52-448E-B63B-3CA06138873F}"/>
                </a:ext>
              </a:extLst>
            </p:cNvPr>
            <p:cNvSpPr/>
            <p:nvPr/>
          </p:nvSpPr>
          <p:spPr bwMode="auto">
            <a:xfrm>
              <a:off x="5105401" y="1674813"/>
              <a:ext cx="2120900" cy="2984500"/>
            </a:xfrm>
            <a:custGeom>
              <a:avLst/>
              <a:gdLst>
                <a:gd name="T0" fmla="*/ 234 w 499"/>
                <a:gd name="T1" fmla="*/ 0 h 701"/>
                <a:gd name="T2" fmla="*/ 234 w 499"/>
                <a:gd name="T3" fmla="*/ 0 h 701"/>
                <a:gd name="T4" fmla="*/ 234 w 499"/>
                <a:gd name="T5" fmla="*/ 0 h 701"/>
                <a:gd name="T6" fmla="*/ 214 w 499"/>
                <a:gd name="T7" fmla="*/ 681 h 701"/>
                <a:gd name="T8" fmla="*/ 163 w 499"/>
                <a:gd name="T9" fmla="*/ 681 h 701"/>
                <a:gd name="T10" fmla="*/ 172 w 499"/>
                <a:gd name="T11" fmla="*/ 701 h 701"/>
                <a:gd name="T12" fmla="*/ 208 w 499"/>
                <a:gd name="T13" fmla="*/ 701 h 701"/>
                <a:gd name="T14" fmla="*/ 234 w 499"/>
                <a:gd name="T15" fmla="*/ 701 h 701"/>
                <a:gd name="T16" fmla="*/ 296 w 499"/>
                <a:gd name="T17" fmla="*/ 701 h 701"/>
                <a:gd name="T18" fmla="*/ 305 w 499"/>
                <a:gd name="T19" fmla="*/ 681 h 701"/>
                <a:gd name="T20" fmla="*/ 269 w 499"/>
                <a:gd name="T21" fmla="*/ 681 h 701"/>
                <a:gd name="T22" fmla="*/ 234 w 499"/>
                <a:gd name="T23"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9" h="701">
                  <a:moveTo>
                    <a:pt x="234" y="0"/>
                  </a:moveTo>
                  <a:cubicBezTo>
                    <a:pt x="234" y="0"/>
                    <a:pt x="234" y="0"/>
                    <a:pt x="234" y="0"/>
                  </a:cubicBezTo>
                  <a:cubicBezTo>
                    <a:pt x="234" y="0"/>
                    <a:pt x="234" y="0"/>
                    <a:pt x="234" y="0"/>
                  </a:cubicBezTo>
                  <a:cubicBezTo>
                    <a:pt x="234" y="0"/>
                    <a:pt x="0" y="77"/>
                    <a:pt x="214" y="681"/>
                  </a:cubicBezTo>
                  <a:cubicBezTo>
                    <a:pt x="163" y="681"/>
                    <a:pt x="163" y="681"/>
                    <a:pt x="163" y="681"/>
                  </a:cubicBezTo>
                  <a:cubicBezTo>
                    <a:pt x="167" y="686"/>
                    <a:pt x="171" y="693"/>
                    <a:pt x="172" y="701"/>
                  </a:cubicBezTo>
                  <a:cubicBezTo>
                    <a:pt x="208" y="701"/>
                    <a:pt x="208" y="701"/>
                    <a:pt x="208" y="701"/>
                  </a:cubicBezTo>
                  <a:cubicBezTo>
                    <a:pt x="234" y="701"/>
                    <a:pt x="234" y="701"/>
                    <a:pt x="234" y="701"/>
                  </a:cubicBezTo>
                  <a:cubicBezTo>
                    <a:pt x="296" y="701"/>
                    <a:pt x="296" y="701"/>
                    <a:pt x="296" y="701"/>
                  </a:cubicBezTo>
                  <a:cubicBezTo>
                    <a:pt x="297" y="693"/>
                    <a:pt x="301" y="686"/>
                    <a:pt x="305" y="681"/>
                  </a:cubicBezTo>
                  <a:cubicBezTo>
                    <a:pt x="269" y="681"/>
                    <a:pt x="269" y="681"/>
                    <a:pt x="269" y="681"/>
                  </a:cubicBezTo>
                  <a:cubicBezTo>
                    <a:pt x="499" y="108"/>
                    <a:pt x="234" y="0"/>
                    <a:pt x="234" y="0"/>
                  </a:cubicBezTo>
                  <a:close/>
                </a:path>
              </a:pathLst>
            </a:custGeom>
            <a:solidFill>
              <a:srgbClr val="38B2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4" name="Rectangle 91">
              <a:extLst>
                <a:ext uri="{FF2B5EF4-FFF2-40B4-BE49-F238E27FC236}">
                  <a16:creationId xmlns:a16="http://schemas.microsoft.com/office/drawing/2014/main" id="{CBBC9C28-E654-46F8-8D2C-E40CA98C25A8}"/>
                </a:ext>
              </a:extLst>
            </p:cNvPr>
            <p:cNvSpPr>
              <a:spLocks noChangeArrowheads="1"/>
            </p:cNvSpPr>
            <p:nvPr/>
          </p:nvSpPr>
          <p:spPr bwMode="auto">
            <a:xfrm>
              <a:off x="6100763" y="1674813"/>
              <a:ext cx="1588" cy="1588"/>
            </a:xfrm>
            <a:prstGeom prst="rect">
              <a:avLst/>
            </a:prstGeom>
            <a:solidFill>
              <a:srgbClr val="38B2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5" name="Rectangle 92">
              <a:extLst>
                <a:ext uri="{FF2B5EF4-FFF2-40B4-BE49-F238E27FC236}">
                  <a16:creationId xmlns:a16="http://schemas.microsoft.com/office/drawing/2014/main" id="{087A2235-EB78-4A5C-A41C-790C5276CFFC}"/>
                </a:ext>
              </a:extLst>
            </p:cNvPr>
            <p:cNvSpPr>
              <a:spLocks noChangeArrowheads="1"/>
            </p:cNvSpPr>
            <p:nvPr/>
          </p:nvSpPr>
          <p:spPr bwMode="auto">
            <a:xfrm>
              <a:off x="6100763" y="1674813"/>
              <a:ext cx="1588" cy="1588"/>
            </a:xfrm>
            <a:prstGeom prst="rect">
              <a:avLst/>
            </a:prstGeom>
            <a:solidFill>
              <a:srgbClr val="38B2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6" name="Freeform 93">
              <a:extLst>
                <a:ext uri="{FF2B5EF4-FFF2-40B4-BE49-F238E27FC236}">
                  <a16:creationId xmlns:a16="http://schemas.microsoft.com/office/drawing/2014/main" id="{32A5D30C-EDD1-4DB2-B2BE-80D707A52B97}"/>
                </a:ext>
              </a:extLst>
            </p:cNvPr>
            <p:cNvSpPr/>
            <p:nvPr/>
          </p:nvSpPr>
          <p:spPr bwMode="auto">
            <a:xfrm>
              <a:off x="6100763" y="1616075"/>
              <a:ext cx="1528763" cy="2957513"/>
            </a:xfrm>
            <a:custGeom>
              <a:avLst/>
              <a:gdLst>
                <a:gd name="T0" fmla="*/ 79 w 360"/>
                <a:gd name="T1" fmla="*/ 686 h 695"/>
                <a:gd name="T2" fmla="*/ 93 w 360"/>
                <a:gd name="T3" fmla="*/ 670 h 695"/>
                <a:gd name="T4" fmla="*/ 322 w 360"/>
                <a:gd name="T5" fmla="*/ 243 h 695"/>
                <a:gd name="T6" fmla="*/ 0 w 360"/>
                <a:gd name="T7" fmla="*/ 14 h 695"/>
                <a:gd name="T8" fmla="*/ 0 w 360"/>
                <a:gd name="T9" fmla="*/ 14 h 695"/>
                <a:gd name="T10" fmla="*/ 0 w 360"/>
                <a:gd name="T11" fmla="*/ 14 h 695"/>
                <a:gd name="T12" fmla="*/ 35 w 360"/>
                <a:gd name="T13" fmla="*/ 695 h 695"/>
                <a:gd name="T14" fmla="*/ 71 w 360"/>
                <a:gd name="T15" fmla="*/ 695 h 695"/>
                <a:gd name="T16" fmla="*/ 79 w 360"/>
                <a:gd name="T17" fmla="*/ 686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695">
                  <a:moveTo>
                    <a:pt x="79" y="686"/>
                  </a:moveTo>
                  <a:cubicBezTo>
                    <a:pt x="93" y="670"/>
                    <a:pt x="93" y="670"/>
                    <a:pt x="93" y="670"/>
                  </a:cubicBezTo>
                  <a:cubicBezTo>
                    <a:pt x="360" y="413"/>
                    <a:pt x="322" y="243"/>
                    <a:pt x="322" y="243"/>
                  </a:cubicBezTo>
                  <a:cubicBezTo>
                    <a:pt x="271" y="0"/>
                    <a:pt x="0" y="14"/>
                    <a:pt x="0" y="14"/>
                  </a:cubicBezTo>
                  <a:cubicBezTo>
                    <a:pt x="0" y="14"/>
                    <a:pt x="0" y="14"/>
                    <a:pt x="0" y="14"/>
                  </a:cubicBezTo>
                  <a:cubicBezTo>
                    <a:pt x="0" y="14"/>
                    <a:pt x="0" y="14"/>
                    <a:pt x="0" y="14"/>
                  </a:cubicBezTo>
                  <a:cubicBezTo>
                    <a:pt x="0" y="14"/>
                    <a:pt x="265" y="122"/>
                    <a:pt x="35" y="695"/>
                  </a:cubicBezTo>
                  <a:cubicBezTo>
                    <a:pt x="71" y="695"/>
                    <a:pt x="71" y="695"/>
                    <a:pt x="71" y="695"/>
                  </a:cubicBezTo>
                  <a:cubicBezTo>
                    <a:pt x="75" y="689"/>
                    <a:pt x="79" y="686"/>
                    <a:pt x="79" y="686"/>
                  </a:cubicBezTo>
                  <a:close/>
                </a:path>
              </a:pathLst>
            </a:custGeom>
            <a:solidFill>
              <a:srgbClr val="0094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7" name="Freeform 94">
              <a:extLst>
                <a:ext uri="{FF2B5EF4-FFF2-40B4-BE49-F238E27FC236}">
                  <a16:creationId xmlns:a16="http://schemas.microsoft.com/office/drawing/2014/main" id="{4113280E-6925-42EA-A163-3AF752E62B84}"/>
                </a:ext>
              </a:extLst>
            </p:cNvPr>
            <p:cNvSpPr/>
            <p:nvPr/>
          </p:nvSpPr>
          <p:spPr bwMode="auto">
            <a:xfrm>
              <a:off x="5840413" y="4638675"/>
              <a:ext cx="209550" cy="238125"/>
            </a:xfrm>
            <a:custGeom>
              <a:avLst/>
              <a:gdLst>
                <a:gd name="T0" fmla="*/ 0 w 132"/>
                <a:gd name="T1" fmla="*/ 5 h 150"/>
                <a:gd name="T2" fmla="*/ 124 w 132"/>
                <a:gd name="T3" fmla="*/ 150 h 150"/>
                <a:gd name="T4" fmla="*/ 132 w 132"/>
                <a:gd name="T5" fmla="*/ 142 h 150"/>
                <a:gd name="T6" fmla="*/ 11 w 132"/>
                <a:gd name="T7" fmla="*/ 0 h 150"/>
                <a:gd name="T8" fmla="*/ 0 w 132"/>
                <a:gd name="T9" fmla="*/ 5 h 150"/>
              </a:gdLst>
              <a:ahLst/>
              <a:cxnLst>
                <a:cxn ang="0">
                  <a:pos x="T0" y="T1"/>
                </a:cxn>
                <a:cxn ang="0">
                  <a:pos x="T2" y="T3"/>
                </a:cxn>
                <a:cxn ang="0">
                  <a:pos x="T4" y="T5"/>
                </a:cxn>
                <a:cxn ang="0">
                  <a:pos x="T6" y="T7"/>
                </a:cxn>
                <a:cxn ang="0">
                  <a:pos x="T8" y="T9"/>
                </a:cxn>
              </a:cxnLst>
              <a:rect l="0" t="0" r="r" b="b"/>
              <a:pathLst>
                <a:path w="132" h="150">
                  <a:moveTo>
                    <a:pt x="0" y="5"/>
                  </a:moveTo>
                  <a:lnTo>
                    <a:pt x="124" y="150"/>
                  </a:lnTo>
                  <a:lnTo>
                    <a:pt x="132" y="142"/>
                  </a:lnTo>
                  <a:lnTo>
                    <a:pt x="11" y="0"/>
                  </a:lnTo>
                  <a:lnTo>
                    <a:pt x="0" y="5"/>
                  </a:lnTo>
                  <a:close/>
                </a:path>
              </a:pathLst>
            </a:custGeom>
            <a:solidFill>
              <a:srgbClr val="004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8" name="Freeform 95">
              <a:extLst>
                <a:ext uri="{FF2B5EF4-FFF2-40B4-BE49-F238E27FC236}">
                  <a16:creationId xmlns:a16="http://schemas.microsoft.com/office/drawing/2014/main" id="{7869A67F-C69C-453D-B20D-CD819D6D01AF}"/>
                </a:ext>
              </a:extLst>
            </p:cNvPr>
            <p:cNvSpPr/>
            <p:nvPr/>
          </p:nvSpPr>
          <p:spPr bwMode="auto">
            <a:xfrm>
              <a:off x="5943601" y="4638675"/>
              <a:ext cx="127000" cy="238125"/>
            </a:xfrm>
            <a:custGeom>
              <a:avLst/>
              <a:gdLst>
                <a:gd name="T0" fmla="*/ 0 w 80"/>
                <a:gd name="T1" fmla="*/ 5 h 150"/>
                <a:gd name="T2" fmla="*/ 72 w 80"/>
                <a:gd name="T3" fmla="*/ 150 h 150"/>
                <a:gd name="T4" fmla="*/ 80 w 80"/>
                <a:gd name="T5" fmla="*/ 144 h 150"/>
                <a:gd name="T6" fmla="*/ 8 w 80"/>
                <a:gd name="T7" fmla="*/ 0 h 150"/>
                <a:gd name="T8" fmla="*/ 0 w 80"/>
                <a:gd name="T9" fmla="*/ 5 h 150"/>
              </a:gdLst>
              <a:ahLst/>
              <a:cxnLst>
                <a:cxn ang="0">
                  <a:pos x="T0" y="T1"/>
                </a:cxn>
                <a:cxn ang="0">
                  <a:pos x="T2" y="T3"/>
                </a:cxn>
                <a:cxn ang="0">
                  <a:pos x="T4" y="T5"/>
                </a:cxn>
                <a:cxn ang="0">
                  <a:pos x="T6" y="T7"/>
                </a:cxn>
                <a:cxn ang="0">
                  <a:pos x="T8" y="T9"/>
                </a:cxn>
              </a:cxnLst>
              <a:rect l="0" t="0" r="r" b="b"/>
              <a:pathLst>
                <a:path w="80" h="150">
                  <a:moveTo>
                    <a:pt x="0" y="5"/>
                  </a:moveTo>
                  <a:lnTo>
                    <a:pt x="72" y="150"/>
                  </a:lnTo>
                  <a:lnTo>
                    <a:pt x="80" y="144"/>
                  </a:lnTo>
                  <a:lnTo>
                    <a:pt x="8" y="0"/>
                  </a:lnTo>
                  <a:lnTo>
                    <a:pt x="0" y="5"/>
                  </a:lnTo>
                  <a:close/>
                </a:path>
              </a:pathLst>
            </a:custGeom>
            <a:solidFill>
              <a:srgbClr val="004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9" name="Freeform 96">
              <a:extLst>
                <a:ext uri="{FF2B5EF4-FFF2-40B4-BE49-F238E27FC236}">
                  <a16:creationId xmlns:a16="http://schemas.microsoft.com/office/drawing/2014/main" id="{1CBD9A42-0E21-437C-8DC5-4D8F13EF7703}"/>
                </a:ext>
              </a:extLst>
            </p:cNvPr>
            <p:cNvSpPr/>
            <p:nvPr/>
          </p:nvSpPr>
          <p:spPr bwMode="auto">
            <a:xfrm>
              <a:off x="6040438" y="4638675"/>
              <a:ext cx="55563" cy="233363"/>
            </a:xfrm>
            <a:custGeom>
              <a:avLst/>
              <a:gdLst>
                <a:gd name="T0" fmla="*/ 0 w 35"/>
                <a:gd name="T1" fmla="*/ 2 h 147"/>
                <a:gd name="T2" fmla="*/ 24 w 35"/>
                <a:gd name="T3" fmla="*/ 147 h 147"/>
                <a:gd name="T4" fmla="*/ 35 w 35"/>
                <a:gd name="T5" fmla="*/ 144 h 147"/>
                <a:gd name="T6" fmla="*/ 11 w 35"/>
                <a:gd name="T7" fmla="*/ 0 h 147"/>
                <a:gd name="T8" fmla="*/ 0 w 35"/>
                <a:gd name="T9" fmla="*/ 2 h 147"/>
              </a:gdLst>
              <a:ahLst/>
              <a:cxnLst>
                <a:cxn ang="0">
                  <a:pos x="T0" y="T1"/>
                </a:cxn>
                <a:cxn ang="0">
                  <a:pos x="T2" y="T3"/>
                </a:cxn>
                <a:cxn ang="0">
                  <a:pos x="T4" y="T5"/>
                </a:cxn>
                <a:cxn ang="0">
                  <a:pos x="T6" y="T7"/>
                </a:cxn>
                <a:cxn ang="0">
                  <a:pos x="T8" y="T9"/>
                </a:cxn>
              </a:cxnLst>
              <a:rect l="0" t="0" r="r" b="b"/>
              <a:pathLst>
                <a:path w="35" h="147">
                  <a:moveTo>
                    <a:pt x="0" y="2"/>
                  </a:moveTo>
                  <a:lnTo>
                    <a:pt x="24" y="147"/>
                  </a:lnTo>
                  <a:lnTo>
                    <a:pt x="35" y="144"/>
                  </a:lnTo>
                  <a:lnTo>
                    <a:pt x="11" y="0"/>
                  </a:lnTo>
                  <a:lnTo>
                    <a:pt x="0" y="2"/>
                  </a:lnTo>
                  <a:close/>
                </a:path>
              </a:pathLst>
            </a:custGeom>
            <a:solidFill>
              <a:srgbClr val="004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0" name="Freeform 97">
              <a:extLst>
                <a:ext uri="{FF2B5EF4-FFF2-40B4-BE49-F238E27FC236}">
                  <a16:creationId xmlns:a16="http://schemas.microsoft.com/office/drawing/2014/main" id="{97D6333D-F247-4359-82F3-191FED404A82}"/>
                </a:ext>
              </a:extLst>
            </p:cNvPr>
            <p:cNvSpPr/>
            <p:nvPr/>
          </p:nvSpPr>
          <p:spPr bwMode="auto">
            <a:xfrm>
              <a:off x="6100763" y="4638675"/>
              <a:ext cx="53975" cy="233363"/>
            </a:xfrm>
            <a:custGeom>
              <a:avLst/>
              <a:gdLst>
                <a:gd name="T0" fmla="*/ 24 w 34"/>
                <a:gd name="T1" fmla="*/ 0 h 147"/>
                <a:gd name="T2" fmla="*/ 0 w 34"/>
                <a:gd name="T3" fmla="*/ 144 h 147"/>
                <a:gd name="T4" fmla="*/ 10 w 34"/>
                <a:gd name="T5" fmla="*/ 147 h 147"/>
                <a:gd name="T6" fmla="*/ 34 w 34"/>
                <a:gd name="T7" fmla="*/ 2 h 147"/>
                <a:gd name="T8" fmla="*/ 24 w 34"/>
                <a:gd name="T9" fmla="*/ 0 h 147"/>
              </a:gdLst>
              <a:ahLst/>
              <a:cxnLst>
                <a:cxn ang="0">
                  <a:pos x="T0" y="T1"/>
                </a:cxn>
                <a:cxn ang="0">
                  <a:pos x="T2" y="T3"/>
                </a:cxn>
                <a:cxn ang="0">
                  <a:pos x="T4" y="T5"/>
                </a:cxn>
                <a:cxn ang="0">
                  <a:pos x="T6" y="T7"/>
                </a:cxn>
                <a:cxn ang="0">
                  <a:pos x="T8" y="T9"/>
                </a:cxn>
              </a:cxnLst>
              <a:rect l="0" t="0" r="r" b="b"/>
              <a:pathLst>
                <a:path w="34" h="147">
                  <a:moveTo>
                    <a:pt x="24" y="0"/>
                  </a:moveTo>
                  <a:lnTo>
                    <a:pt x="0" y="144"/>
                  </a:lnTo>
                  <a:lnTo>
                    <a:pt x="10" y="147"/>
                  </a:lnTo>
                  <a:lnTo>
                    <a:pt x="34" y="2"/>
                  </a:lnTo>
                  <a:lnTo>
                    <a:pt x="24" y="0"/>
                  </a:lnTo>
                  <a:close/>
                </a:path>
              </a:pathLst>
            </a:custGeom>
            <a:solidFill>
              <a:srgbClr val="004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1" name="Freeform 98">
              <a:extLst>
                <a:ext uri="{FF2B5EF4-FFF2-40B4-BE49-F238E27FC236}">
                  <a16:creationId xmlns:a16="http://schemas.microsoft.com/office/drawing/2014/main" id="{A9D43D9B-8CE8-4DCC-9ED0-BA9F95027C22}"/>
                </a:ext>
              </a:extLst>
            </p:cNvPr>
            <p:cNvSpPr/>
            <p:nvPr/>
          </p:nvSpPr>
          <p:spPr bwMode="auto">
            <a:xfrm>
              <a:off x="6121401" y="4638675"/>
              <a:ext cx="131763" cy="238125"/>
            </a:xfrm>
            <a:custGeom>
              <a:avLst/>
              <a:gdLst>
                <a:gd name="T0" fmla="*/ 75 w 83"/>
                <a:gd name="T1" fmla="*/ 0 h 150"/>
                <a:gd name="T2" fmla="*/ 0 w 83"/>
                <a:gd name="T3" fmla="*/ 144 h 150"/>
                <a:gd name="T4" fmla="*/ 11 w 83"/>
                <a:gd name="T5" fmla="*/ 150 h 150"/>
                <a:gd name="T6" fmla="*/ 83 w 83"/>
                <a:gd name="T7" fmla="*/ 5 h 150"/>
                <a:gd name="T8" fmla="*/ 75 w 83"/>
                <a:gd name="T9" fmla="*/ 0 h 150"/>
              </a:gdLst>
              <a:ahLst/>
              <a:cxnLst>
                <a:cxn ang="0">
                  <a:pos x="T0" y="T1"/>
                </a:cxn>
                <a:cxn ang="0">
                  <a:pos x="T2" y="T3"/>
                </a:cxn>
                <a:cxn ang="0">
                  <a:pos x="T4" y="T5"/>
                </a:cxn>
                <a:cxn ang="0">
                  <a:pos x="T6" y="T7"/>
                </a:cxn>
                <a:cxn ang="0">
                  <a:pos x="T8" y="T9"/>
                </a:cxn>
              </a:cxnLst>
              <a:rect l="0" t="0" r="r" b="b"/>
              <a:pathLst>
                <a:path w="83" h="150">
                  <a:moveTo>
                    <a:pt x="75" y="0"/>
                  </a:moveTo>
                  <a:lnTo>
                    <a:pt x="0" y="144"/>
                  </a:lnTo>
                  <a:lnTo>
                    <a:pt x="11" y="150"/>
                  </a:lnTo>
                  <a:lnTo>
                    <a:pt x="83" y="5"/>
                  </a:lnTo>
                  <a:lnTo>
                    <a:pt x="75" y="0"/>
                  </a:lnTo>
                  <a:close/>
                </a:path>
              </a:pathLst>
            </a:custGeom>
            <a:solidFill>
              <a:srgbClr val="004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2" name="Freeform 99">
              <a:extLst>
                <a:ext uri="{FF2B5EF4-FFF2-40B4-BE49-F238E27FC236}">
                  <a16:creationId xmlns:a16="http://schemas.microsoft.com/office/drawing/2014/main" id="{17F1DB68-677E-481D-9901-9BA55809F532}"/>
                </a:ext>
              </a:extLst>
            </p:cNvPr>
            <p:cNvSpPr/>
            <p:nvPr/>
          </p:nvSpPr>
          <p:spPr bwMode="auto">
            <a:xfrm>
              <a:off x="6146801" y="4638675"/>
              <a:ext cx="204788" cy="238125"/>
            </a:xfrm>
            <a:custGeom>
              <a:avLst/>
              <a:gdLst>
                <a:gd name="T0" fmla="*/ 121 w 129"/>
                <a:gd name="T1" fmla="*/ 0 h 150"/>
                <a:gd name="T2" fmla="*/ 0 w 129"/>
                <a:gd name="T3" fmla="*/ 142 h 150"/>
                <a:gd name="T4" fmla="*/ 8 w 129"/>
                <a:gd name="T5" fmla="*/ 150 h 150"/>
                <a:gd name="T6" fmla="*/ 129 w 129"/>
                <a:gd name="T7" fmla="*/ 5 h 150"/>
                <a:gd name="T8" fmla="*/ 121 w 129"/>
                <a:gd name="T9" fmla="*/ 0 h 150"/>
              </a:gdLst>
              <a:ahLst/>
              <a:cxnLst>
                <a:cxn ang="0">
                  <a:pos x="T0" y="T1"/>
                </a:cxn>
                <a:cxn ang="0">
                  <a:pos x="T2" y="T3"/>
                </a:cxn>
                <a:cxn ang="0">
                  <a:pos x="T4" y="T5"/>
                </a:cxn>
                <a:cxn ang="0">
                  <a:pos x="T6" y="T7"/>
                </a:cxn>
                <a:cxn ang="0">
                  <a:pos x="T8" y="T9"/>
                </a:cxn>
              </a:cxnLst>
              <a:rect l="0" t="0" r="r" b="b"/>
              <a:pathLst>
                <a:path w="129" h="150">
                  <a:moveTo>
                    <a:pt x="121" y="0"/>
                  </a:moveTo>
                  <a:lnTo>
                    <a:pt x="0" y="142"/>
                  </a:lnTo>
                  <a:lnTo>
                    <a:pt x="8" y="150"/>
                  </a:lnTo>
                  <a:lnTo>
                    <a:pt x="129" y="5"/>
                  </a:lnTo>
                  <a:lnTo>
                    <a:pt x="121" y="0"/>
                  </a:lnTo>
                  <a:close/>
                </a:path>
              </a:pathLst>
            </a:custGeom>
            <a:solidFill>
              <a:srgbClr val="004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3" name="Freeform 100">
              <a:extLst>
                <a:ext uri="{FF2B5EF4-FFF2-40B4-BE49-F238E27FC236}">
                  <a16:creationId xmlns:a16="http://schemas.microsoft.com/office/drawing/2014/main" id="{3DB34298-2D45-470F-AA9C-6444CEA61E14}"/>
                </a:ext>
              </a:extLst>
            </p:cNvPr>
            <p:cNvSpPr/>
            <p:nvPr/>
          </p:nvSpPr>
          <p:spPr bwMode="auto">
            <a:xfrm>
              <a:off x="5799138" y="4573588"/>
              <a:ext cx="603250" cy="85725"/>
            </a:xfrm>
            <a:custGeom>
              <a:avLst/>
              <a:gdLst>
                <a:gd name="T0" fmla="*/ 380 w 380"/>
                <a:gd name="T1" fmla="*/ 0 h 54"/>
                <a:gd name="T2" fmla="*/ 0 w 380"/>
                <a:gd name="T3" fmla="*/ 0 h 54"/>
                <a:gd name="T4" fmla="*/ 24 w 380"/>
                <a:gd name="T5" fmla="*/ 54 h 54"/>
                <a:gd name="T6" fmla="*/ 358 w 380"/>
                <a:gd name="T7" fmla="*/ 54 h 54"/>
                <a:gd name="T8" fmla="*/ 380 w 380"/>
                <a:gd name="T9" fmla="*/ 0 h 54"/>
              </a:gdLst>
              <a:ahLst/>
              <a:cxnLst>
                <a:cxn ang="0">
                  <a:pos x="T0" y="T1"/>
                </a:cxn>
                <a:cxn ang="0">
                  <a:pos x="T2" y="T3"/>
                </a:cxn>
                <a:cxn ang="0">
                  <a:pos x="T4" y="T5"/>
                </a:cxn>
                <a:cxn ang="0">
                  <a:pos x="T6" y="T7"/>
                </a:cxn>
                <a:cxn ang="0">
                  <a:pos x="T8" y="T9"/>
                </a:cxn>
              </a:cxnLst>
              <a:rect l="0" t="0" r="r" b="b"/>
              <a:pathLst>
                <a:path w="380" h="54">
                  <a:moveTo>
                    <a:pt x="380" y="0"/>
                  </a:moveTo>
                  <a:lnTo>
                    <a:pt x="0" y="0"/>
                  </a:lnTo>
                  <a:lnTo>
                    <a:pt x="24" y="54"/>
                  </a:lnTo>
                  <a:lnTo>
                    <a:pt x="358" y="54"/>
                  </a:lnTo>
                  <a:lnTo>
                    <a:pt x="380" y="0"/>
                  </a:lnTo>
                  <a:close/>
                </a:path>
              </a:pathLst>
            </a:custGeom>
            <a:solidFill>
              <a:srgbClr val="006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4" name="Rectangle 101">
              <a:extLst>
                <a:ext uri="{FF2B5EF4-FFF2-40B4-BE49-F238E27FC236}">
                  <a16:creationId xmlns:a16="http://schemas.microsoft.com/office/drawing/2014/main" id="{F38E534F-E137-4E44-9169-82322CF7A970}"/>
                </a:ext>
              </a:extLst>
            </p:cNvPr>
            <p:cNvSpPr>
              <a:spLocks noChangeArrowheads="1"/>
            </p:cNvSpPr>
            <p:nvPr/>
          </p:nvSpPr>
          <p:spPr bwMode="auto">
            <a:xfrm>
              <a:off x="6015038" y="4841875"/>
              <a:ext cx="169863" cy="47625"/>
            </a:xfrm>
            <a:prstGeom prst="rect">
              <a:avLst/>
            </a:prstGeom>
            <a:solidFill>
              <a:srgbClr val="0045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5" name="Freeform 102">
              <a:extLst>
                <a:ext uri="{FF2B5EF4-FFF2-40B4-BE49-F238E27FC236}">
                  <a16:creationId xmlns:a16="http://schemas.microsoft.com/office/drawing/2014/main" id="{4B59AAC2-DE66-4CA7-8A0E-F49B3FB60689}"/>
                </a:ext>
              </a:extLst>
            </p:cNvPr>
            <p:cNvSpPr/>
            <p:nvPr/>
          </p:nvSpPr>
          <p:spPr bwMode="auto">
            <a:xfrm>
              <a:off x="6007101" y="4876800"/>
              <a:ext cx="38100" cy="139700"/>
            </a:xfrm>
            <a:custGeom>
              <a:avLst/>
              <a:gdLst>
                <a:gd name="T0" fmla="*/ 24 w 24"/>
                <a:gd name="T1" fmla="*/ 0 h 88"/>
                <a:gd name="T2" fmla="*/ 13 w 24"/>
                <a:gd name="T3" fmla="*/ 0 h 88"/>
                <a:gd name="T4" fmla="*/ 0 w 24"/>
                <a:gd name="T5" fmla="*/ 88 h 88"/>
                <a:gd name="T6" fmla="*/ 10 w 24"/>
                <a:gd name="T7" fmla="*/ 88 h 88"/>
                <a:gd name="T8" fmla="*/ 24 w 24"/>
                <a:gd name="T9" fmla="*/ 0 h 88"/>
              </a:gdLst>
              <a:ahLst/>
              <a:cxnLst>
                <a:cxn ang="0">
                  <a:pos x="T0" y="T1"/>
                </a:cxn>
                <a:cxn ang="0">
                  <a:pos x="T2" y="T3"/>
                </a:cxn>
                <a:cxn ang="0">
                  <a:pos x="T4" y="T5"/>
                </a:cxn>
                <a:cxn ang="0">
                  <a:pos x="T6" y="T7"/>
                </a:cxn>
                <a:cxn ang="0">
                  <a:pos x="T8" y="T9"/>
                </a:cxn>
              </a:cxnLst>
              <a:rect l="0" t="0" r="r" b="b"/>
              <a:pathLst>
                <a:path w="24" h="88">
                  <a:moveTo>
                    <a:pt x="24" y="0"/>
                  </a:moveTo>
                  <a:lnTo>
                    <a:pt x="13" y="0"/>
                  </a:lnTo>
                  <a:lnTo>
                    <a:pt x="0" y="88"/>
                  </a:lnTo>
                  <a:lnTo>
                    <a:pt x="10" y="88"/>
                  </a:lnTo>
                  <a:lnTo>
                    <a:pt x="24" y="0"/>
                  </a:lnTo>
                  <a:close/>
                </a:path>
              </a:pathLst>
            </a:custGeom>
            <a:solidFill>
              <a:srgbClr val="004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6" name="Freeform 103">
              <a:extLst>
                <a:ext uri="{FF2B5EF4-FFF2-40B4-BE49-F238E27FC236}">
                  <a16:creationId xmlns:a16="http://schemas.microsoft.com/office/drawing/2014/main" id="{3F5F4601-C1A2-468C-9BD8-ACA99A541184}"/>
                </a:ext>
              </a:extLst>
            </p:cNvPr>
            <p:cNvSpPr/>
            <p:nvPr/>
          </p:nvSpPr>
          <p:spPr bwMode="auto">
            <a:xfrm>
              <a:off x="6154738" y="4876800"/>
              <a:ext cx="34925" cy="139700"/>
            </a:xfrm>
            <a:custGeom>
              <a:avLst/>
              <a:gdLst>
                <a:gd name="T0" fmla="*/ 11 w 22"/>
                <a:gd name="T1" fmla="*/ 0 h 88"/>
                <a:gd name="T2" fmla="*/ 0 w 22"/>
                <a:gd name="T3" fmla="*/ 0 h 88"/>
                <a:gd name="T4" fmla="*/ 11 w 22"/>
                <a:gd name="T5" fmla="*/ 88 h 88"/>
                <a:gd name="T6" fmla="*/ 22 w 22"/>
                <a:gd name="T7" fmla="*/ 88 h 88"/>
                <a:gd name="T8" fmla="*/ 11 w 22"/>
                <a:gd name="T9" fmla="*/ 0 h 88"/>
              </a:gdLst>
              <a:ahLst/>
              <a:cxnLst>
                <a:cxn ang="0">
                  <a:pos x="T0" y="T1"/>
                </a:cxn>
                <a:cxn ang="0">
                  <a:pos x="T2" y="T3"/>
                </a:cxn>
                <a:cxn ang="0">
                  <a:pos x="T4" y="T5"/>
                </a:cxn>
                <a:cxn ang="0">
                  <a:pos x="T6" y="T7"/>
                </a:cxn>
                <a:cxn ang="0">
                  <a:pos x="T8" y="T9"/>
                </a:cxn>
              </a:cxnLst>
              <a:rect l="0" t="0" r="r" b="b"/>
              <a:pathLst>
                <a:path w="22" h="88">
                  <a:moveTo>
                    <a:pt x="11" y="0"/>
                  </a:moveTo>
                  <a:lnTo>
                    <a:pt x="0" y="0"/>
                  </a:lnTo>
                  <a:lnTo>
                    <a:pt x="11" y="88"/>
                  </a:lnTo>
                  <a:lnTo>
                    <a:pt x="22" y="88"/>
                  </a:lnTo>
                  <a:lnTo>
                    <a:pt x="11" y="0"/>
                  </a:lnTo>
                  <a:close/>
                </a:path>
              </a:pathLst>
            </a:custGeom>
            <a:solidFill>
              <a:srgbClr val="004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7" name="Freeform 104">
              <a:extLst>
                <a:ext uri="{FF2B5EF4-FFF2-40B4-BE49-F238E27FC236}">
                  <a16:creationId xmlns:a16="http://schemas.microsoft.com/office/drawing/2014/main" id="{5E5B9A3A-7603-4E0C-BC6E-668319F375AE}"/>
                </a:ext>
              </a:extLst>
            </p:cNvPr>
            <p:cNvSpPr/>
            <p:nvPr/>
          </p:nvSpPr>
          <p:spPr bwMode="auto">
            <a:xfrm>
              <a:off x="5994401" y="5016500"/>
              <a:ext cx="203200" cy="161925"/>
            </a:xfrm>
            <a:custGeom>
              <a:avLst/>
              <a:gdLst>
                <a:gd name="T0" fmla="*/ 123 w 128"/>
                <a:gd name="T1" fmla="*/ 0 h 102"/>
                <a:gd name="T2" fmla="*/ 112 w 128"/>
                <a:gd name="T3" fmla="*/ 0 h 102"/>
                <a:gd name="T4" fmla="*/ 18 w 128"/>
                <a:gd name="T5" fmla="*/ 0 h 102"/>
                <a:gd name="T6" fmla="*/ 8 w 128"/>
                <a:gd name="T7" fmla="*/ 0 h 102"/>
                <a:gd name="T8" fmla="*/ 0 w 128"/>
                <a:gd name="T9" fmla="*/ 0 h 102"/>
                <a:gd name="T10" fmla="*/ 0 w 128"/>
                <a:gd name="T11" fmla="*/ 102 h 102"/>
                <a:gd name="T12" fmla="*/ 128 w 128"/>
                <a:gd name="T13" fmla="*/ 102 h 102"/>
                <a:gd name="T14" fmla="*/ 128 w 128"/>
                <a:gd name="T15" fmla="*/ 0 h 102"/>
                <a:gd name="T16" fmla="*/ 123 w 128"/>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2">
                  <a:moveTo>
                    <a:pt x="123" y="0"/>
                  </a:moveTo>
                  <a:lnTo>
                    <a:pt x="112" y="0"/>
                  </a:lnTo>
                  <a:lnTo>
                    <a:pt x="18" y="0"/>
                  </a:lnTo>
                  <a:lnTo>
                    <a:pt x="8" y="0"/>
                  </a:lnTo>
                  <a:lnTo>
                    <a:pt x="0" y="0"/>
                  </a:lnTo>
                  <a:lnTo>
                    <a:pt x="0" y="102"/>
                  </a:lnTo>
                  <a:lnTo>
                    <a:pt x="128" y="102"/>
                  </a:lnTo>
                  <a:lnTo>
                    <a:pt x="128" y="0"/>
                  </a:lnTo>
                  <a:lnTo>
                    <a:pt x="123" y="0"/>
                  </a:lnTo>
                  <a:close/>
                </a:path>
              </a:pathLst>
            </a:custGeom>
            <a:solidFill>
              <a:srgbClr val="006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grpSp>
      <p:grpSp>
        <p:nvGrpSpPr>
          <p:cNvPr id="12" name="组合 146">
            <a:extLst>
              <a:ext uri="{FF2B5EF4-FFF2-40B4-BE49-F238E27FC236}">
                <a16:creationId xmlns:a16="http://schemas.microsoft.com/office/drawing/2014/main" id="{62C68ED9-2BF4-48D8-86A2-F349B0C0DBD2}"/>
              </a:ext>
            </a:extLst>
          </p:cNvPr>
          <p:cNvGrpSpPr/>
          <p:nvPr/>
        </p:nvGrpSpPr>
        <p:grpSpPr>
          <a:xfrm>
            <a:off x="2699427" y="504737"/>
            <a:ext cx="1358560" cy="1414152"/>
            <a:chOff x="5295900" y="2478088"/>
            <a:chExt cx="1609726" cy="1871663"/>
          </a:xfrm>
        </p:grpSpPr>
        <p:sp>
          <p:nvSpPr>
            <p:cNvPr id="39" name="Freeform 108">
              <a:extLst>
                <a:ext uri="{FF2B5EF4-FFF2-40B4-BE49-F238E27FC236}">
                  <a16:creationId xmlns:a16="http://schemas.microsoft.com/office/drawing/2014/main" id="{4C104980-26EC-45E3-AF7C-16B82C5059EF}"/>
                </a:ext>
              </a:extLst>
            </p:cNvPr>
            <p:cNvSpPr/>
            <p:nvPr/>
          </p:nvSpPr>
          <p:spPr bwMode="auto">
            <a:xfrm>
              <a:off x="5295900" y="2478088"/>
              <a:ext cx="801688" cy="1555750"/>
            </a:xfrm>
            <a:custGeom>
              <a:avLst/>
              <a:gdLst>
                <a:gd name="T0" fmla="*/ 188 w 188"/>
                <a:gd name="T1" fmla="*/ 7 h 364"/>
                <a:gd name="T2" fmla="*/ 188 w 188"/>
                <a:gd name="T3" fmla="*/ 7 h 364"/>
                <a:gd name="T4" fmla="*/ 19 w 188"/>
                <a:gd name="T5" fmla="*/ 127 h 364"/>
                <a:gd name="T6" fmla="*/ 139 w 188"/>
                <a:gd name="T7" fmla="*/ 351 h 364"/>
                <a:gd name="T8" fmla="*/ 147 w 188"/>
                <a:gd name="T9" fmla="*/ 359 h 364"/>
                <a:gd name="T10" fmla="*/ 151 w 188"/>
                <a:gd name="T11" fmla="*/ 364 h 364"/>
                <a:gd name="T12" fmla="*/ 178 w 188"/>
                <a:gd name="T13" fmla="*/ 364 h 364"/>
                <a:gd name="T14" fmla="*/ 188 w 188"/>
                <a:gd name="T15" fmla="*/ 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64">
                  <a:moveTo>
                    <a:pt x="188" y="7"/>
                  </a:moveTo>
                  <a:cubicBezTo>
                    <a:pt x="188" y="7"/>
                    <a:pt x="188" y="7"/>
                    <a:pt x="188" y="7"/>
                  </a:cubicBezTo>
                  <a:cubicBezTo>
                    <a:pt x="188" y="7"/>
                    <a:pt x="46" y="0"/>
                    <a:pt x="19" y="127"/>
                  </a:cubicBezTo>
                  <a:cubicBezTo>
                    <a:pt x="19" y="127"/>
                    <a:pt x="0" y="216"/>
                    <a:pt x="139" y="351"/>
                  </a:cubicBezTo>
                  <a:cubicBezTo>
                    <a:pt x="147" y="359"/>
                    <a:pt x="147" y="359"/>
                    <a:pt x="147" y="359"/>
                  </a:cubicBezTo>
                  <a:cubicBezTo>
                    <a:pt x="147" y="359"/>
                    <a:pt x="149" y="361"/>
                    <a:pt x="151" y="364"/>
                  </a:cubicBezTo>
                  <a:cubicBezTo>
                    <a:pt x="178" y="364"/>
                    <a:pt x="178" y="364"/>
                    <a:pt x="178" y="364"/>
                  </a:cubicBezTo>
                  <a:cubicBezTo>
                    <a:pt x="66" y="47"/>
                    <a:pt x="188" y="7"/>
                    <a:pt x="188" y="7"/>
                  </a:cubicBezTo>
                  <a:close/>
                </a:path>
              </a:pathLst>
            </a:custGeom>
            <a:solidFill>
              <a:srgbClr val="FFE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0" name="Freeform 109">
              <a:extLst>
                <a:ext uri="{FF2B5EF4-FFF2-40B4-BE49-F238E27FC236}">
                  <a16:creationId xmlns:a16="http://schemas.microsoft.com/office/drawing/2014/main" id="{98BCC565-F8F5-4A33-BDD5-95ECDA7353CE}"/>
                </a:ext>
              </a:extLst>
            </p:cNvPr>
            <p:cNvSpPr/>
            <p:nvPr/>
          </p:nvSpPr>
          <p:spPr bwMode="auto">
            <a:xfrm>
              <a:off x="5576888" y="2508251"/>
              <a:ext cx="1114425" cy="1566863"/>
            </a:xfrm>
            <a:custGeom>
              <a:avLst/>
              <a:gdLst>
                <a:gd name="T0" fmla="*/ 122 w 261"/>
                <a:gd name="T1" fmla="*/ 0 h 367"/>
                <a:gd name="T2" fmla="*/ 122 w 261"/>
                <a:gd name="T3" fmla="*/ 0 h 367"/>
                <a:gd name="T4" fmla="*/ 122 w 261"/>
                <a:gd name="T5" fmla="*/ 0 h 367"/>
                <a:gd name="T6" fmla="*/ 112 w 261"/>
                <a:gd name="T7" fmla="*/ 357 h 367"/>
                <a:gd name="T8" fmla="*/ 85 w 261"/>
                <a:gd name="T9" fmla="*/ 357 h 367"/>
                <a:gd name="T10" fmla="*/ 90 w 261"/>
                <a:gd name="T11" fmla="*/ 367 h 367"/>
                <a:gd name="T12" fmla="*/ 109 w 261"/>
                <a:gd name="T13" fmla="*/ 367 h 367"/>
                <a:gd name="T14" fmla="*/ 122 w 261"/>
                <a:gd name="T15" fmla="*/ 367 h 367"/>
                <a:gd name="T16" fmla="*/ 155 w 261"/>
                <a:gd name="T17" fmla="*/ 367 h 367"/>
                <a:gd name="T18" fmla="*/ 160 w 261"/>
                <a:gd name="T19" fmla="*/ 357 h 367"/>
                <a:gd name="T20" fmla="*/ 141 w 261"/>
                <a:gd name="T21" fmla="*/ 357 h 367"/>
                <a:gd name="T22" fmla="*/ 122 w 261"/>
                <a:gd name="T23"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67">
                  <a:moveTo>
                    <a:pt x="122" y="0"/>
                  </a:moveTo>
                  <a:cubicBezTo>
                    <a:pt x="122" y="0"/>
                    <a:pt x="122" y="0"/>
                    <a:pt x="122" y="0"/>
                  </a:cubicBezTo>
                  <a:cubicBezTo>
                    <a:pt x="122" y="0"/>
                    <a:pt x="122" y="0"/>
                    <a:pt x="122" y="0"/>
                  </a:cubicBezTo>
                  <a:cubicBezTo>
                    <a:pt x="122" y="0"/>
                    <a:pt x="0" y="40"/>
                    <a:pt x="112" y="357"/>
                  </a:cubicBezTo>
                  <a:cubicBezTo>
                    <a:pt x="85" y="357"/>
                    <a:pt x="85" y="357"/>
                    <a:pt x="85" y="357"/>
                  </a:cubicBezTo>
                  <a:cubicBezTo>
                    <a:pt x="87" y="360"/>
                    <a:pt x="89" y="363"/>
                    <a:pt x="90" y="367"/>
                  </a:cubicBezTo>
                  <a:cubicBezTo>
                    <a:pt x="109" y="367"/>
                    <a:pt x="109" y="367"/>
                    <a:pt x="109" y="367"/>
                  </a:cubicBezTo>
                  <a:cubicBezTo>
                    <a:pt x="122" y="367"/>
                    <a:pt x="122" y="367"/>
                    <a:pt x="122" y="367"/>
                  </a:cubicBezTo>
                  <a:cubicBezTo>
                    <a:pt x="155" y="367"/>
                    <a:pt x="155" y="367"/>
                    <a:pt x="155" y="367"/>
                  </a:cubicBezTo>
                  <a:cubicBezTo>
                    <a:pt x="155" y="363"/>
                    <a:pt x="157" y="360"/>
                    <a:pt x="160" y="357"/>
                  </a:cubicBezTo>
                  <a:cubicBezTo>
                    <a:pt x="141" y="357"/>
                    <a:pt x="141" y="357"/>
                    <a:pt x="141" y="357"/>
                  </a:cubicBezTo>
                  <a:cubicBezTo>
                    <a:pt x="261" y="57"/>
                    <a:pt x="122" y="0"/>
                    <a:pt x="122" y="0"/>
                  </a:cubicBezTo>
                  <a:close/>
                </a:path>
              </a:pathLst>
            </a:custGeom>
            <a:solidFill>
              <a:srgbClr val="EBC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1" name="Rectangle 110">
              <a:extLst>
                <a:ext uri="{FF2B5EF4-FFF2-40B4-BE49-F238E27FC236}">
                  <a16:creationId xmlns:a16="http://schemas.microsoft.com/office/drawing/2014/main" id="{5FC4B856-814F-45D4-854D-42C32A686EAD}"/>
                </a:ext>
              </a:extLst>
            </p:cNvPr>
            <p:cNvSpPr>
              <a:spLocks noChangeArrowheads="1"/>
            </p:cNvSpPr>
            <p:nvPr/>
          </p:nvSpPr>
          <p:spPr bwMode="auto">
            <a:xfrm>
              <a:off x="6097588" y="2508251"/>
              <a:ext cx="1588" cy="1588"/>
            </a:xfrm>
            <a:prstGeom prst="rect">
              <a:avLst/>
            </a:prstGeom>
            <a:solidFill>
              <a:srgbClr val="38B2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2" name="Rectangle 111">
              <a:extLst>
                <a:ext uri="{FF2B5EF4-FFF2-40B4-BE49-F238E27FC236}">
                  <a16:creationId xmlns:a16="http://schemas.microsoft.com/office/drawing/2014/main" id="{AB793700-9473-406F-BD7A-6DFE3214C5FA}"/>
                </a:ext>
              </a:extLst>
            </p:cNvPr>
            <p:cNvSpPr>
              <a:spLocks noChangeArrowheads="1"/>
            </p:cNvSpPr>
            <p:nvPr/>
          </p:nvSpPr>
          <p:spPr bwMode="auto">
            <a:xfrm>
              <a:off x="6097588" y="2508251"/>
              <a:ext cx="1588" cy="1588"/>
            </a:xfrm>
            <a:prstGeom prst="rect">
              <a:avLst/>
            </a:prstGeom>
            <a:solidFill>
              <a:srgbClr val="38B2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3" name="Freeform 112">
              <a:extLst>
                <a:ext uri="{FF2B5EF4-FFF2-40B4-BE49-F238E27FC236}">
                  <a16:creationId xmlns:a16="http://schemas.microsoft.com/office/drawing/2014/main" id="{6A5D2C0B-BF41-401E-B450-78188065D0BD}"/>
                </a:ext>
              </a:extLst>
            </p:cNvPr>
            <p:cNvSpPr/>
            <p:nvPr/>
          </p:nvSpPr>
          <p:spPr bwMode="auto">
            <a:xfrm>
              <a:off x="6097588" y="2478088"/>
              <a:ext cx="808038" cy="1555750"/>
            </a:xfrm>
            <a:custGeom>
              <a:avLst/>
              <a:gdLst>
                <a:gd name="T0" fmla="*/ 42 w 189"/>
                <a:gd name="T1" fmla="*/ 359 h 364"/>
                <a:gd name="T2" fmla="*/ 49 w 189"/>
                <a:gd name="T3" fmla="*/ 351 h 364"/>
                <a:gd name="T4" fmla="*/ 169 w 189"/>
                <a:gd name="T5" fmla="*/ 127 h 364"/>
                <a:gd name="T6" fmla="*/ 0 w 189"/>
                <a:gd name="T7" fmla="*/ 7 h 364"/>
                <a:gd name="T8" fmla="*/ 0 w 189"/>
                <a:gd name="T9" fmla="*/ 7 h 364"/>
                <a:gd name="T10" fmla="*/ 0 w 189"/>
                <a:gd name="T11" fmla="*/ 7 h 364"/>
                <a:gd name="T12" fmla="*/ 19 w 189"/>
                <a:gd name="T13" fmla="*/ 364 h 364"/>
                <a:gd name="T14" fmla="*/ 38 w 189"/>
                <a:gd name="T15" fmla="*/ 364 h 364"/>
                <a:gd name="T16" fmla="*/ 42 w 189"/>
                <a:gd name="T17" fmla="*/ 35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364">
                  <a:moveTo>
                    <a:pt x="42" y="359"/>
                  </a:moveTo>
                  <a:cubicBezTo>
                    <a:pt x="49" y="351"/>
                    <a:pt x="49" y="351"/>
                    <a:pt x="49" y="351"/>
                  </a:cubicBezTo>
                  <a:cubicBezTo>
                    <a:pt x="189" y="216"/>
                    <a:pt x="169" y="127"/>
                    <a:pt x="169" y="127"/>
                  </a:cubicBezTo>
                  <a:cubicBezTo>
                    <a:pt x="142" y="0"/>
                    <a:pt x="0" y="7"/>
                    <a:pt x="0" y="7"/>
                  </a:cubicBezTo>
                  <a:cubicBezTo>
                    <a:pt x="0" y="7"/>
                    <a:pt x="0" y="7"/>
                    <a:pt x="0" y="7"/>
                  </a:cubicBezTo>
                  <a:cubicBezTo>
                    <a:pt x="0" y="7"/>
                    <a:pt x="0" y="7"/>
                    <a:pt x="0" y="7"/>
                  </a:cubicBezTo>
                  <a:cubicBezTo>
                    <a:pt x="0" y="7"/>
                    <a:pt x="139" y="64"/>
                    <a:pt x="19" y="364"/>
                  </a:cubicBezTo>
                  <a:cubicBezTo>
                    <a:pt x="38" y="364"/>
                    <a:pt x="38" y="364"/>
                    <a:pt x="38" y="364"/>
                  </a:cubicBezTo>
                  <a:cubicBezTo>
                    <a:pt x="40" y="361"/>
                    <a:pt x="42" y="359"/>
                    <a:pt x="42" y="359"/>
                  </a:cubicBezTo>
                  <a:close/>
                </a:path>
              </a:pathLst>
            </a:custGeom>
            <a:solidFill>
              <a:srgbClr val="FFE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4" name="Freeform 113">
              <a:extLst>
                <a:ext uri="{FF2B5EF4-FFF2-40B4-BE49-F238E27FC236}">
                  <a16:creationId xmlns:a16="http://schemas.microsoft.com/office/drawing/2014/main" id="{76EA8A99-1493-410B-81D4-B34D056007E7}"/>
                </a:ext>
              </a:extLst>
            </p:cNvPr>
            <p:cNvSpPr/>
            <p:nvPr/>
          </p:nvSpPr>
          <p:spPr bwMode="auto">
            <a:xfrm>
              <a:off x="5961063" y="4067176"/>
              <a:ext cx="111125" cy="123825"/>
            </a:xfrm>
            <a:custGeom>
              <a:avLst/>
              <a:gdLst>
                <a:gd name="T0" fmla="*/ 0 w 70"/>
                <a:gd name="T1" fmla="*/ 3 h 78"/>
                <a:gd name="T2" fmla="*/ 65 w 70"/>
                <a:gd name="T3" fmla="*/ 78 h 78"/>
                <a:gd name="T4" fmla="*/ 70 w 70"/>
                <a:gd name="T5" fmla="*/ 75 h 78"/>
                <a:gd name="T6" fmla="*/ 6 w 70"/>
                <a:gd name="T7" fmla="*/ 0 h 78"/>
                <a:gd name="T8" fmla="*/ 0 w 70"/>
                <a:gd name="T9" fmla="*/ 3 h 78"/>
              </a:gdLst>
              <a:ahLst/>
              <a:cxnLst>
                <a:cxn ang="0">
                  <a:pos x="T0" y="T1"/>
                </a:cxn>
                <a:cxn ang="0">
                  <a:pos x="T2" y="T3"/>
                </a:cxn>
                <a:cxn ang="0">
                  <a:pos x="T4" y="T5"/>
                </a:cxn>
                <a:cxn ang="0">
                  <a:pos x="T6" y="T7"/>
                </a:cxn>
                <a:cxn ang="0">
                  <a:pos x="T8" y="T9"/>
                </a:cxn>
              </a:cxnLst>
              <a:rect l="0" t="0" r="r" b="b"/>
              <a:pathLst>
                <a:path w="70" h="78">
                  <a:moveTo>
                    <a:pt x="0" y="3"/>
                  </a:moveTo>
                  <a:lnTo>
                    <a:pt x="65" y="78"/>
                  </a:lnTo>
                  <a:lnTo>
                    <a:pt x="70" y="75"/>
                  </a:lnTo>
                  <a:lnTo>
                    <a:pt x="6" y="0"/>
                  </a:lnTo>
                  <a:lnTo>
                    <a:pt x="0" y="3"/>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5" name="Freeform 114">
              <a:extLst>
                <a:ext uri="{FF2B5EF4-FFF2-40B4-BE49-F238E27FC236}">
                  <a16:creationId xmlns:a16="http://schemas.microsoft.com/office/drawing/2014/main" id="{E61D62E0-122B-42C7-9FA5-F869F2C69C99}"/>
                </a:ext>
              </a:extLst>
            </p:cNvPr>
            <p:cNvSpPr/>
            <p:nvPr/>
          </p:nvSpPr>
          <p:spPr bwMode="auto">
            <a:xfrm>
              <a:off x="6016625" y="4067176"/>
              <a:ext cx="68263" cy="123825"/>
            </a:xfrm>
            <a:custGeom>
              <a:avLst/>
              <a:gdLst>
                <a:gd name="T0" fmla="*/ 0 w 43"/>
                <a:gd name="T1" fmla="*/ 3 h 78"/>
                <a:gd name="T2" fmla="*/ 38 w 43"/>
                <a:gd name="T3" fmla="*/ 78 h 78"/>
                <a:gd name="T4" fmla="*/ 43 w 43"/>
                <a:gd name="T5" fmla="*/ 75 h 78"/>
                <a:gd name="T6" fmla="*/ 6 w 43"/>
                <a:gd name="T7" fmla="*/ 0 h 78"/>
                <a:gd name="T8" fmla="*/ 0 w 43"/>
                <a:gd name="T9" fmla="*/ 3 h 78"/>
              </a:gdLst>
              <a:ahLst/>
              <a:cxnLst>
                <a:cxn ang="0">
                  <a:pos x="T0" y="T1"/>
                </a:cxn>
                <a:cxn ang="0">
                  <a:pos x="T2" y="T3"/>
                </a:cxn>
                <a:cxn ang="0">
                  <a:pos x="T4" y="T5"/>
                </a:cxn>
                <a:cxn ang="0">
                  <a:pos x="T6" y="T7"/>
                </a:cxn>
                <a:cxn ang="0">
                  <a:pos x="T8" y="T9"/>
                </a:cxn>
              </a:cxnLst>
              <a:rect l="0" t="0" r="r" b="b"/>
              <a:pathLst>
                <a:path w="43" h="78">
                  <a:moveTo>
                    <a:pt x="0" y="3"/>
                  </a:moveTo>
                  <a:lnTo>
                    <a:pt x="38" y="78"/>
                  </a:lnTo>
                  <a:lnTo>
                    <a:pt x="43" y="75"/>
                  </a:lnTo>
                  <a:lnTo>
                    <a:pt x="6" y="0"/>
                  </a:lnTo>
                  <a:lnTo>
                    <a:pt x="0" y="3"/>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6" name="Freeform 115">
              <a:extLst>
                <a:ext uri="{FF2B5EF4-FFF2-40B4-BE49-F238E27FC236}">
                  <a16:creationId xmlns:a16="http://schemas.microsoft.com/office/drawing/2014/main" id="{D5AB0DCA-EC7B-4BAC-A027-CABBEDEF0FF4}"/>
                </a:ext>
              </a:extLst>
            </p:cNvPr>
            <p:cNvSpPr/>
            <p:nvPr/>
          </p:nvSpPr>
          <p:spPr bwMode="auto">
            <a:xfrm>
              <a:off x="6067425" y="4067176"/>
              <a:ext cx="30163" cy="123825"/>
            </a:xfrm>
            <a:custGeom>
              <a:avLst/>
              <a:gdLst>
                <a:gd name="T0" fmla="*/ 0 w 19"/>
                <a:gd name="T1" fmla="*/ 0 h 78"/>
                <a:gd name="T2" fmla="*/ 11 w 19"/>
                <a:gd name="T3" fmla="*/ 78 h 78"/>
                <a:gd name="T4" fmla="*/ 19 w 19"/>
                <a:gd name="T5" fmla="*/ 75 h 78"/>
                <a:gd name="T6" fmla="*/ 6 w 19"/>
                <a:gd name="T7" fmla="*/ 0 h 78"/>
                <a:gd name="T8" fmla="*/ 0 w 19"/>
                <a:gd name="T9" fmla="*/ 0 h 78"/>
              </a:gdLst>
              <a:ahLst/>
              <a:cxnLst>
                <a:cxn ang="0">
                  <a:pos x="T0" y="T1"/>
                </a:cxn>
                <a:cxn ang="0">
                  <a:pos x="T2" y="T3"/>
                </a:cxn>
                <a:cxn ang="0">
                  <a:pos x="T4" y="T5"/>
                </a:cxn>
                <a:cxn ang="0">
                  <a:pos x="T6" y="T7"/>
                </a:cxn>
                <a:cxn ang="0">
                  <a:pos x="T8" y="T9"/>
                </a:cxn>
              </a:cxnLst>
              <a:rect l="0" t="0" r="r" b="b"/>
              <a:pathLst>
                <a:path w="19" h="78">
                  <a:moveTo>
                    <a:pt x="0" y="0"/>
                  </a:moveTo>
                  <a:lnTo>
                    <a:pt x="11" y="78"/>
                  </a:lnTo>
                  <a:lnTo>
                    <a:pt x="19" y="75"/>
                  </a:lnTo>
                  <a:lnTo>
                    <a:pt x="6" y="0"/>
                  </a:lnTo>
                  <a:lnTo>
                    <a:pt x="0" y="0"/>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7" name="Freeform 116">
              <a:extLst>
                <a:ext uri="{FF2B5EF4-FFF2-40B4-BE49-F238E27FC236}">
                  <a16:creationId xmlns:a16="http://schemas.microsoft.com/office/drawing/2014/main" id="{59065784-4178-4731-892D-686A01C0FEA2}"/>
                </a:ext>
              </a:extLst>
            </p:cNvPr>
            <p:cNvSpPr/>
            <p:nvPr/>
          </p:nvSpPr>
          <p:spPr bwMode="auto">
            <a:xfrm>
              <a:off x="6097588" y="4067176"/>
              <a:ext cx="30163" cy="123825"/>
            </a:xfrm>
            <a:custGeom>
              <a:avLst/>
              <a:gdLst>
                <a:gd name="T0" fmla="*/ 14 w 19"/>
                <a:gd name="T1" fmla="*/ 0 h 78"/>
                <a:gd name="T2" fmla="*/ 0 w 19"/>
                <a:gd name="T3" fmla="*/ 75 h 78"/>
                <a:gd name="T4" fmla="*/ 6 w 19"/>
                <a:gd name="T5" fmla="*/ 78 h 78"/>
                <a:gd name="T6" fmla="*/ 19 w 19"/>
                <a:gd name="T7" fmla="*/ 0 h 78"/>
                <a:gd name="T8" fmla="*/ 14 w 19"/>
                <a:gd name="T9" fmla="*/ 0 h 78"/>
              </a:gdLst>
              <a:ahLst/>
              <a:cxnLst>
                <a:cxn ang="0">
                  <a:pos x="T0" y="T1"/>
                </a:cxn>
                <a:cxn ang="0">
                  <a:pos x="T2" y="T3"/>
                </a:cxn>
                <a:cxn ang="0">
                  <a:pos x="T4" y="T5"/>
                </a:cxn>
                <a:cxn ang="0">
                  <a:pos x="T6" y="T7"/>
                </a:cxn>
                <a:cxn ang="0">
                  <a:pos x="T8" y="T9"/>
                </a:cxn>
              </a:cxnLst>
              <a:rect l="0" t="0" r="r" b="b"/>
              <a:pathLst>
                <a:path w="19" h="78">
                  <a:moveTo>
                    <a:pt x="14" y="0"/>
                  </a:moveTo>
                  <a:lnTo>
                    <a:pt x="0" y="75"/>
                  </a:lnTo>
                  <a:lnTo>
                    <a:pt x="6" y="78"/>
                  </a:lnTo>
                  <a:lnTo>
                    <a:pt x="19" y="0"/>
                  </a:lnTo>
                  <a:lnTo>
                    <a:pt x="14" y="0"/>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8" name="Freeform 117">
              <a:extLst>
                <a:ext uri="{FF2B5EF4-FFF2-40B4-BE49-F238E27FC236}">
                  <a16:creationId xmlns:a16="http://schemas.microsoft.com/office/drawing/2014/main" id="{B953765F-86BD-4338-AF36-94AA8711B179}"/>
                </a:ext>
              </a:extLst>
            </p:cNvPr>
            <p:cNvSpPr/>
            <p:nvPr/>
          </p:nvSpPr>
          <p:spPr bwMode="auto">
            <a:xfrm>
              <a:off x="6110288" y="4067176"/>
              <a:ext cx="68263" cy="123825"/>
            </a:xfrm>
            <a:custGeom>
              <a:avLst/>
              <a:gdLst>
                <a:gd name="T0" fmla="*/ 38 w 43"/>
                <a:gd name="T1" fmla="*/ 0 h 78"/>
                <a:gd name="T2" fmla="*/ 0 w 43"/>
                <a:gd name="T3" fmla="*/ 75 h 78"/>
                <a:gd name="T4" fmla="*/ 6 w 43"/>
                <a:gd name="T5" fmla="*/ 78 h 78"/>
                <a:gd name="T6" fmla="*/ 43 w 43"/>
                <a:gd name="T7" fmla="*/ 3 h 78"/>
                <a:gd name="T8" fmla="*/ 38 w 43"/>
                <a:gd name="T9" fmla="*/ 0 h 78"/>
              </a:gdLst>
              <a:ahLst/>
              <a:cxnLst>
                <a:cxn ang="0">
                  <a:pos x="T0" y="T1"/>
                </a:cxn>
                <a:cxn ang="0">
                  <a:pos x="T2" y="T3"/>
                </a:cxn>
                <a:cxn ang="0">
                  <a:pos x="T4" y="T5"/>
                </a:cxn>
                <a:cxn ang="0">
                  <a:pos x="T6" y="T7"/>
                </a:cxn>
                <a:cxn ang="0">
                  <a:pos x="T8" y="T9"/>
                </a:cxn>
              </a:cxnLst>
              <a:rect l="0" t="0" r="r" b="b"/>
              <a:pathLst>
                <a:path w="43" h="78">
                  <a:moveTo>
                    <a:pt x="38" y="0"/>
                  </a:moveTo>
                  <a:lnTo>
                    <a:pt x="0" y="75"/>
                  </a:lnTo>
                  <a:lnTo>
                    <a:pt x="6" y="78"/>
                  </a:lnTo>
                  <a:lnTo>
                    <a:pt x="43" y="3"/>
                  </a:lnTo>
                  <a:lnTo>
                    <a:pt x="38" y="0"/>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9" name="Freeform 118">
              <a:extLst>
                <a:ext uri="{FF2B5EF4-FFF2-40B4-BE49-F238E27FC236}">
                  <a16:creationId xmlns:a16="http://schemas.microsoft.com/office/drawing/2014/main" id="{9880D674-D6F3-45B1-B5FB-ED0D4BF59CD2}"/>
                </a:ext>
              </a:extLst>
            </p:cNvPr>
            <p:cNvSpPr/>
            <p:nvPr/>
          </p:nvSpPr>
          <p:spPr bwMode="auto">
            <a:xfrm>
              <a:off x="6122988" y="4067176"/>
              <a:ext cx="107950" cy="123825"/>
            </a:xfrm>
            <a:custGeom>
              <a:avLst/>
              <a:gdLst>
                <a:gd name="T0" fmla="*/ 65 w 68"/>
                <a:gd name="T1" fmla="*/ 0 h 78"/>
                <a:gd name="T2" fmla="*/ 0 w 68"/>
                <a:gd name="T3" fmla="*/ 75 h 78"/>
                <a:gd name="T4" fmla="*/ 6 w 68"/>
                <a:gd name="T5" fmla="*/ 78 h 78"/>
                <a:gd name="T6" fmla="*/ 68 w 68"/>
                <a:gd name="T7" fmla="*/ 3 h 78"/>
                <a:gd name="T8" fmla="*/ 65 w 68"/>
                <a:gd name="T9" fmla="*/ 0 h 78"/>
              </a:gdLst>
              <a:ahLst/>
              <a:cxnLst>
                <a:cxn ang="0">
                  <a:pos x="T0" y="T1"/>
                </a:cxn>
                <a:cxn ang="0">
                  <a:pos x="T2" y="T3"/>
                </a:cxn>
                <a:cxn ang="0">
                  <a:pos x="T4" y="T5"/>
                </a:cxn>
                <a:cxn ang="0">
                  <a:pos x="T6" y="T7"/>
                </a:cxn>
                <a:cxn ang="0">
                  <a:pos x="T8" y="T9"/>
                </a:cxn>
              </a:cxnLst>
              <a:rect l="0" t="0" r="r" b="b"/>
              <a:pathLst>
                <a:path w="68" h="78">
                  <a:moveTo>
                    <a:pt x="65" y="0"/>
                  </a:moveTo>
                  <a:lnTo>
                    <a:pt x="0" y="75"/>
                  </a:lnTo>
                  <a:lnTo>
                    <a:pt x="6" y="78"/>
                  </a:lnTo>
                  <a:lnTo>
                    <a:pt x="68" y="3"/>
                  </a:lnTo>
                  <a:lnTo>
                    <a:pt x="65" y="0"/>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0" name="Freeform 119">
              <a:extLst>
                <a:ext uri="{FF2B5EF4-FFF2-40B4-BE49-F238E27FC236}">
                  <a16:creationId xmlns:a16="http://schemas.microsoft.com/office/drawing/2014/main" id="{32F75396-C1DE-4074-A3FD-DE86150768D0}"/>
                </a:ext>
              </a:extLst>
            </p:cNvPr>
            <p:cNvSpPr/>
            <p:nvPr/>
          </p:nvSpPr>
          <p:spPr bwMode="auto">
            <a:xfrm>
              <a:off x="5940425" y="4033838"/>
              <a:ext cx="315913" cy="41275"/>
            </a:xfrm>
            <a:custGeom>
              <a:avLst/>
              <a:gdLst>
                <a:gd name="T0" fmla="*/ 199 w 199"/>
                <a:gd name="T1" fmla="*/ 0 h 26"/>
                <a:gd name="T2" fmla="*/ 0 w 199"/>
                <a:gd name="T3" fmla="*/ 0 h 26"/>
                <a:gd name="T4" fmla="*/ 13 w 199"/>
                <a:gd name="T5" fmla="*/ 26 h 26"/>
                <a:gd name="T6" fmla="*/ 188 w 199"/>
                <a:gd name="T7" fmla="*/ 26 h 26"/>
                <a:gd name="T8" fmla="*/ 199 w 199"/>
                <a:gd name="T9" fmla="*/ 0 h 26"/>
              </a:gdLst>
              <a:ahLst/>
              <a:cxnLst>
                <a:cxn ang="0">
                  <a:pos x="T0" y="T1"/>
                </a:cxn>
                <a:cxn ang="0">
                  <a:pos x="T2" y="T3"/>
                </a:cxn>
                <a:cxn ang="0">
                  <a:pos x="T4" y="T5"/>
                </a:cxn>
                <a:cxn ang="0">
                  <a:pos x="T6" y="T7"/>
                </a:cxn>
                <a:cxn ang="0">
                  <a:pos x="T8" y="T9"/>
                </a:cxn>
              </a:cxnLst>
              <a:rect l="0" t="0" r="r" b="b"/>
              <a:pathLst>
                <a:path w="199" h="26">
                  <a:moveTo>
                    <a:pt x="199" y="0"/>
                  </a:moveTo>
                  <a:lnTo>
                    <a:pt x="0" y="0"/>
                  </a:lnTo>
                  <a:lnTo>
                    <a:pt x="13" y="26"/>
                  </a:lnTo>
                  <a:lnTo>
                    <a:pt x="188" y="26"/>
                  </a:lnTo>
                  <a:lnTo>
                    <a:pt x="199" y="0"/>
                  </a:lnTo>
                  <a:close/>
                </a:path>
              </a:pathLst>
            </a:custGeom>
            <a:solidFill>
              <a:srgbClr val="CCA5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1" name="Rectangle 120">
              <a:extLst>
                <a:ext uri="{FF2B5EF4-FFF2-40B4-BE49-F238E27FC236}">
                  <a16:creationId xmlns:a16="http://schemas.microsoft.com/office/drawing/2014/main" id="{2AFF539A-5CEE-4B8B-BC22-607D2387450C}"/>
                </a:ext>
              </a:extLst>
            </p:cNvPr>
            <p:cNvSpPr>
              <a:spLocks noChangeArrowheads="1"/>
            </p:cNvSpPr>
            <p:nvPr/>
          </p:nvSpPr>
          <p:spPr bwMode="auto">
            <a:xfrm>
              <a:off x="6054725" y="4173538"/>
              <a:ext cx="90488" cy="25400"/>
            </a:xfrm>
            <a:prstGeom prst="rect">
              <a:avLst/>
            </a:prstGeom>
            <a:solidFill>
              <a:srgbClr val="924B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2" name="Freeform 121">
              <a:extLst>
                <a:ext uri="{FF2B5EF4-FFF2-40B4-BE49-F238E27FC236}">
                  <a16:creationId xmlns:a16="http://schemas.microsoft.com/office/drawing/2014/main" id="{2FB10702-2797-44E0-859D-069D62C98A19}"/>
                </a:ext>
              </a:extLst>
            </p:cNvPr>
            <p:cNvSpPr/>
            <p:nvPr/>
          </p:nvSpPr>
          <p:spPr bwMode="auto">
            <a:xfrm>
              <a:off x="6051550" y="4191001"/>
              <a:ext cx="20638" cy="77788"/>
            </a:xfrm>
            <a:custGeom>
              <a:avLst/>
              <a:gdLst>
                <a:gd name="T0" fmla="*/ 13 w 13"/>
                <a:gd name="T1" fmla="*/ 0 h 49"/>
                <a:gd name="T2" fmla="*/ 5 w 13"/>
                <a:gd name="T3" fmla="*/ 0 h 49"/>
                <a:gd name="T4" fmla="*/ 0 w 13"/>
                <a:gd name="T5" fmla="*/ 49 h 49"/>
                <a:gd name="T6" fmla="*/ 5 w 13"/>
                <a:gd name="T7" fmla="*/ 49 h 49"/>
                <a:gd name="T8" fmla="*/ 13 w 13"/>
                <a:gd name="T9" fmla="*/ 0 h 49"/>
              </a:gdLst>
              <a:ahLst/>
              <a:cxnLst>
                <a:cxn ang="0">
                  <a:pos x="T0" y="T1"/>
                </a:cxn>
                <a:cxn ang="0">
                  <a:pos x="T2" y="T3"/>
                </a:cxn>
                <a:cxn ang="0">
                  <a:pos x="T4" y="T5"/>
                </a:cxn>
                <a:cxn ang="0">
                  <a:pos x="T6" y="T7"/>
                </a:cxn>
                <a:cxn ang="0">
                  <a:pos x="T8" y="T9"/>
                </a:cxn>
              </a:cxnLst>
              <a:rect l="0" t="0" r="r" b="b"/>
              <a:pathLst>
                <a:path w="13" h="49">
                  <a:moveTo>
                    <a:pt x="13" y="0"/>
                  </a:moveTo>
                  <a:lnTo>
                    <a:pt x="5" y="0"/>
                  </a:lnTo>
                  <a:lnTo>
                    <a:pt x="0" y="49"/>
                  </a:lnTo>
                  <a:lnTo>
                    <a:pt x="5" y="49"/>
                  </a:lnTo>
                  <a:lnTo>
                    <a:pt x="13" y="0"/>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3" name="Freeform 122">
              <a:extLst>
                <a:ext uri="{FF2B5EF4-FFF2-40B4-BE49-F238E27FC236}">
                  <a16:creationId xmlns:a16="http://schemas.microsoft.com/office/drawing/2014/main" id="{CBA63B01-0E13-4E29-AEEC-3EAC869C21C1}"/>
                </a:ext>
              </a:extLst>
            </p:cNvPr>
            <p:cNvSpPr/>
            <p:nvPr/>
          </p:nvSpPr>
          <p:spPr bwMode="auto">
            <a:xfrm>
              <a:off x="6127750" y="4191001"/>
              <a:ext cx="17463" cy="77788"/>
            </a:xfrm>
            <a:custGeom>
              <a:avLst/>
              <a:gdLst>
                <a:gd name="T0" fmla="*/ 5 w 11"/>
                <a:gd name="T1" fmla="*/ 0 h 49"/>
                <a:gd name="T2" fmla="*/ 0 w 11"/>
                <a:gd name="T3" fmla="*/ 0 h 49"/>
                <a:gd name="T4" fmla="*/ 5 w 11"/>
                <a:gd name="T5" fmla="*/ 49 h 49"/>
                <a:gd name="T6" fmla="*/ 11 w 11"/>
                <a:gd name="T7" fmla="*/ 49 h 49"/>
                <a:gd name="T8" fmla="*/ 5 w 11"/>
                <a:gd name="T9" fmla="*/ 0 h 49"/>
              </a:gdLst>
              <a:ahLst/>
              <a:cxnLst>
                <a:cxn ang="0">
                  <a:pos x="T0" y="T1"/>
                </a:cxn>
                <a:cxn ang="0">
                  <a:pos x="T2" y="T3"/>
                </a:cxn>
                <a:cxn ang="0">
                  <a:pos x="T4" y="T5"/>
                </a:cxn>
                <a:cxn ang="0">
                  <a:pos x="T6" y="T7"/>
                </a:cxn>
                <a:cxn ang="0">
                  <a:pos x="T8" y="T9"/>
                </a:cxn>
              </a:cxnLst>
              <a:rect l="0" t="0" r="r" b="b"/>
              <a:pathLst>
                <a:path w="11" h="49">
                  <a:moveTo>
                    <a:pt x="5" y="0"/>
                  </a:moveTo>
                  <a:lnTo>
                    <a:pt x="0" y="0"/>
                  </a:lnTo>
                  <a:lnTo>
                    <a:pt x="5" y="49"/>
                  </a:lnTo>
                  <a:lnTo>
                    <a:pt x="11" y="49"/>
                  </a:lnTo>
                  <a:lnTo>
                    <a:pt x="5" y="0"/>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4" name="Freeform 123">
              <a:extLst>
                <a:ext uri="{FF2B5EF4-FFF2-40B4-BE49-F238E27FC236}">
                  <a16:creationId xmlns:a16="http://schemas.microsoft.com/office/drawing/2014/main" id="{87827C31-BD91-4DA6-B348-A76E3AE4064F}"/>
                </a:ext>
              </a:extLst>
            </p:cNvPr>
            <p:cNvSpPr/>
            <p:nvPr/>
          </p:nvSpPr>
          <p:spPr bwMode="auto">
            <a:xfrm>
              <a:off x="6042025" y="4268788"/>
              <a:ext cx="107950" cy="80963"/>
            </a:xfrm>
            <a:custGeom>
              <a:avLst/>
              <a:gdLst>
                <a:gd name="T0" fmla="*/ 65 w 68"/>
                <a:gd name="T1" fmla="*/ 0 h 51"/>
                <a:gd name="T2" fmla="*/ 59 w 68"/>
                <a:gd name="T3" fmla="*/ 0 h 51"/>
                <a:gd name="T4" fmla="*/ 11 w 68"/>
                <a:gd name="T5" fmla="*/ 0 h 51"/>
                <a:gd name="T6" fmla="*/ 6 w 68"/>
                <a:gd name="T7" fmla="*/ 0 h 51"/>
                <a:gd name="T8" fmla="*/ 0 w 68"/>
                <a:gd name="T9" fmla="*/ 0 h 51"/>
                <a:gd name="T10" fmla="*/ 0 w 68"/>
                <a:gd name="T11" fmla="*/ 51 h 51"/>
                <a:gd name="T12" fmla="*/ 68 w 68"/>
                <a:gd name="T13" fmla="*/ 51 h 51"/>
                <a:gd name="T14" fmla="*/ 68 w 68"/>
                <a:gd name="T15" fmla="*/ 0 h 51"/>
                <a:gd name="T16" fmla="*/ 65 w 6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1">
                  <a:moveTo>
                    <a:pt x="65" y="0"/>
                  </a:moveTo>
                  <a:lnTo>
                    <a:pt x="59" y="0"/>
                  </a:lnTo>
                  <a:lnTo>
                    <a:pt x="11" y="0"/>
                  </a:lnTo>
                  <a:lnTo>
                    <a:pt x="6" y="0"/>
                  </a:lnTo>
                  <a:lnTo>
                    <a:pt x="0" y="0"/>
                  </a:lnTo>
                  <a:lnTo>
                    <a:pt x="0" y="51"/>
                  </a:lnTo>
                  <a:lnTo>
                    <a:pt x="68" y="51"/>
                  </a:lnTo>
                  <a:lnTo>
                    <a:pt x="68" y="0"/>
                  </a:lnTo>
                  <a:lnTo>
                    <a:pt x="65" y="0"/>
                  </a:lnTo>
                  <a:close/>
                </a:path>
              </a:pathLst>
            </a:custGeom>
            <a:solidFill>
              <a:srgbClr val="CCA5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grpSp>
      <p:pic>
        <p:nvPicPr>
          <p:cNvPr id="55" name="PA_图片 28">
            <a:extLst>
              <a:ext uri="{FF2B5EF4-FFF2-40B4-BE49-F238E27FC236}">
                <a16:creationId xmlns:a16="http://schemas.microsoft.com/office/drawing/2014/main" id="{F26C7C1C-38BF-4A21-BF3D-EC74F0710432}"/>
              </a:ext>
            </a:extLst>
          </p:cNvPr>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l="28897"/>
          <a:stretch/>
        </p:blipFill>
        <p:spPr>
          <a:xfrm>
            <a:off x="45721" y="5165463"/>
            <a:ext cx="1110039" cy="1692541"/>
          </a:xfrm>
          <a:prstGeom prst="rect">
            <a:avLst/>
          </a:prstGeom>
        </p:spPr>
      </p:pic>
      <p:pic>
        <p:nvPicPr>
          <p:cNvPr id="56" name="PA_图片 25">
            <a:extLst>
              <a:ext uri="{FF2B5EF4-FFF2-40B4-BE49-F238E27FC236}">
                <a16:creationId xmlns:a16="http://schemas.microsoft.com/office/drawing/2014/main" id="{313DA177-6CE2-4DAB-A705-A8F37F6F553F}"/>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flipH="1">
            <a:off x="509008" y="4807861"/>
            <a:ext cx="1020141" cy="1209839"/>
          </a:xfrm>
          <a:prstGeom prst="rect">
            <a:avLst/>
          </a:prstGeom>
        </p:spPr>
      </p:pic>
    </p:spTree>
    <p:extLst>
      <p:ext uri="{BB962C8B-B14F-4D97-AF65-F5344CB8AC3E}">
        <p14:creationId xmlns:p14="http://schemas.microsoft.com/office/powerpoint/2010/main" val="10993024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5"/>
                                        </p:tgtEl>
                                        <p:attrNameLst>
                                          <p:attrName>ppt_y</p:attrName>
                                        </p:attrNameLst>
                                      </p:cBhvr>
                                      <p:tavLst>
                                        <p:tav tm="0">
                                          <p:val>
                                            <p:strVal val="#ppt_y"/>
                                          </p:val>
                                        </p:tav>
                                        <p:tav tm="100000">
                                          <p:val>
                                            <p:strVal val="#ppt_y"/>
                                          </p:val>
                                        </p:tav>
                                      </p:tavLst>
                                    </p:anim>
                                    <p:anim calcmode="lin" valueType="num">
                                      <p:cBhvr>
                                        <p:cTn id="25"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5"/>
                                        </p:tgtEl>
                                      </p:cBhvr>
                                    </p:animEffect>
                                  </p:childTnLst>
                                </p:cTn>
                              </p:par>
                              <p:par>
                                <p:cTn id="28" presetID="2" presetClass="entr" presetSubtype="8"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0-#ppt_w/2"/>
                                          </p:val>
                                        </p:tav>
                                        <p:tav tm="100000">
                                          <p:val>
                                            <p:strVal val="#ppt_x"/>
                                          </p:val>
                                        </p:tav>
                                      </p:tavLst>
                                    </p:anim>
                                    <p:anim calcmode="lin" valueType="num">
                                      <p:cBhvr additive="base">
                                        <p:cTn id="31" dur="10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16" presetClass="entr" presetSubtype="37"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outVertical)">
                                      <p:cBhvr>
                                        <p:cTn id="38" dur="1000"/>
                                        <p:tgtEl>
                                          <p:spTgt spid="2"/>
                                        </p:tgtEl>
                                      </p:cBhvr>
                                    </p:animEffect>
                                  </p:childTnLst>
                                </p:cTn>
                              </p:par>
                              <p:par>
                                <p:cTn id="39" presetID="42"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1000"/>
                                        <p:tgtEl>
                                          <p:spTgt spid="55"/>
                                        </p:tgtEl>
                                      </p:cBhvr>
                                    </p:animEffect>
                                    <p:anim calcmode="lin" valueType="num">
                                      <p:cBhvr>
                                        <p:cTn id="42" dur="1000" fill="hold"/>
                                        <p:tgtEl>
                                          <p:spTgt spid="55"/>
                                        </p:tgtEl>
                                        <p:attrNameLst>
                                          <p:attrName>ppt_x</p:attrName>
                                        </p:attrNameLst>
                                      </p:cBhvr>
                                      <p:tavLst>
                                        <p:tav tm="0">
                                          <p:val>
                                            <p:strVal val="#ppt_x"/>
                                          </p:val>
                                        </p:tav>
                                        <p:tav tm="100000">
                                          <p:val>
                                            <p:strVal val="#ppt_x"/>
                                          </p:val>
                                        </p:tav>
                                      </p:tavLst>
                                    </p:anim>
                                    <p:anim calcmode="lin" valueType="num">
                                      <p:cBhvr>
                                        <p:cTn id="43" dur="1000" fill="hold"/>
                                        <p:tgtEl>
                                          <p:spTgt spid="55"/>
                                        </p:tgtEl>
                                        <p:attrNameLst>
                                          <p:attrName>ppt_y</p:attrName>
                                        </p:attrNameLst>
                                      </p:cBhvr>
                                      <p:tavLst>
                                        <p:tav tm="0">
                                          <p:val>
                                            <p:strVal val="#ppt_y+.1"/>
                                          </p:val>
                                        </p:tav>
                                        <p:tav tm="100000">
                                          <p:val>
                                            <p:strVal val="#ppt_y"/>
                                          </p:val>
                                        </p:tav>
                                      </p:tavLst>
                                    </p:anim>
                                  </p:childTnLst>
                                </p:cTn>
                              </p:par>
                              <p:par>
                                <p:cTn id="44" presetID="15" presetClass="entr" presetSubtype="0"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p:cTn id="46" dur="1000" fill="hold"/>
                                        <p:tgtEl>
                                          <p:spTgt spid="56"/>
                                        </p:tgtEl>
                                        <p:attrNameLst>
                                          <p:attrName>ppt_w</p:attrName>
                                        </p:attrNameLst>
                                      </p:cBhvr>
                                      <p:tavLst>
                                        <p:tav tm="0">
                                          <p:val>
                                            <p:fltVal val="0"/>
                                          </p:val>
                                        </p:tav>
                                        <p:tav tm="100000">
                                          <p:val>
                                            <p:strVal val="#ppt_w"/>
                                          </p:val>
                                        </p:tav>
                                      </p:tavLst>
                                    </p:anim>
                                    <p:anim calcmode="lin" valueType="num">
                                      <p:cBhvr>
                                        <p:cTn id="47" dur="1000" fill="hold"/>
                                        <p:tgtEl>
                                          <p:spTgt spid="56"/>
                                        </p:tgtEl>
                                        <p:attrNameLst>
                                          <p:attrName>ppt_h</p:attrName>
                                        </p:attrNameLst>
                                      </p:cBhvr>
                                      <p:tavLst>
                                        <p:tav tm="0">
                                          <p:val>
                                            <p:fltVal val="0"/>
                                          </p:val>
                                        </p:tav>
                                        <p:tav tm="100000">
                                          <p:val>
                                            <p:strVal val="#ppt_h"/>
                                          </p:val>
                                        </p:tav>
                                      </p:tavLst>
                                    </p:anim>
                                    <p:anim calcmode="lin" valueType="num">
                                      <p:cBhvr>
                                        <p:cTn id="48" dur="1000" fill="hold"/>
                                        <p:tgtEl>
                                          <p:spTgt spid="56"/>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56"/>
                                        </p:tgtEl>
                                        <p:attrNameLst>
                                          <p:attrName>ppt_y</p:attrName>
                                        </p:attrNameLst>
                                      </p:cBhvr>
                                      <p:tavLst>
                                        <p:tav tm="0" fmla="#ppt_y+(sin(-2*pi*(1-$))*-#ppt_x+cos(-2*pi*(1-$))*(1-#ppt_y))*(1-$)">
                                          <p:val>
                                            <p:fltVal val="0"/>
                                          </p:val>
                                        </p:tav>
                                        <p:tav tm="100000">
                                          <p:val>
                                            <p:fltVal val="1"/>
                                          </p:val>
                                        </p:tav>
                                      </p:tavLst>
                                    </p:anim>
                                  </p:childTnLst>
                                </p:cTn>
                              </p:par>
                              <p:par>
                                <p:cTn id="50" presetID="32" presetClass="emph" presetSubtype="0" repeatCount="3000" fill="hold" nodeType="withEffect">
                                  <p:stCondLst>
                                    <p:cond delay="0"/>
                                  </p:stCondLst>
                                  <p:childTnLst>
                                    <p:animRot by="120000">
                                      <p:cBhvr>
                                        <p:cTn id="51" dur="100" fill="hold">
                                          <p:stCondLst>
                                            <p:cond delay="0"/>
                                          </p:stCondLst>
                                        </p:cTn>
                                        <p:tgtEl>
                                          <p:spTgt spid="56"/>
                                        </p:tgtEl>
                                        <p:attrNameLst>
                                          <p:attrName>r</p:attrName>
                                        </p:attrNameLst>
                                      </p:cBhvr>
                                    </p:animRot>
                                    <p:animRot by="-240000">
                                      <p:cBhvr>
                                        <p:cTn id="52" dur="200" fill="hold">
                                          <p:stCondLst>
                                            <p:cond delay="200"/>
                                          </p:stCondLst>
                                        </p:cTn>
                                        <p:tgtEl>
                                          <p:spTgt spid="56"/>
                                        </p:tgtEl>
                                        <p:attrNameLst>
                                          <p:attrName>r</p:attrName>
                                        </p:attrNameLst>
                                      </p:cBhvr>
                                    </p:animRot>
                                    <p:animRot by="240000">
                                      <p:cBhvr>
                                        <p:cTn id="53" dur="200" fill="hold">
                                          <p:stCondLst>
                                            <p:cond delay="400"/>
                                          </p:stCondLst>
                                        </p:cTn>
                                        <p:tgtEl>
                                          <p:spTgt spid="56"/>
                                        </p:tgtEl>
                                        <p:attrNameLst>
                                          <p:attrName>r</p:attrName>
                                        </p:attrNameLst>
                                      </p:cBhvr>
                                    </p:animRot>
                                    <p:animRot by="-240000">
                                      <p:cBhvr>
                                        <p:cTn id="54" dur="200" fill="hold">
                                          <p:stCondLst>
                                            <p:cond delay="600"/>
                                          </p:stCondLst>
                                        </p:cTn>
                                        <p:tgtEl>
                                          <p:spTgt spid="56"/>
                                        </p:tgtEl>
                                        <p:attrNameLst>
                                          <p:attrName>r</p:attrName>
                                        </p:attrNameLst>
                                      </p:cBhvr>
                                    </p:animRot>
                                    <p:animRot by="120000">
                                      <p:cBhvr>
                                        <p:cTn id="55" dur="200" fill="hold">
                                          <p:stCondLst>
                                            <p:cond delay="800"/>
                                          </p:stCondLst>
                                        </p:cTn>
                                        <p:tgtEl>
                                          <p:spTgt spid="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6595" y="805937"/>
            <a:ext cx="3626630" cy="954105"/>
          </a:xfrm>
          <a:prstGeom prst="rect">
            <a:avLst/>
          </a:prstGeom>
        </p:spPr>
        <p:txBody>
          <a:bodyPr wrap="none" lIns="91438" tIns="45719" rIns="91438" bIns="45719">
            <a:spAutoFit/>
          </a:bodyPr>
          <a:lstStyle/>
          <a:p>
            <a:r>
              <a:rPr lang="en-US" sz="2800" b="1" u="sng">
                <a:solidFill>
                  <a:srgbClr val="002060"/>
                </a:solidFill>
                <a:cs typeface="Arial" pitchFamily="34" charset="0"/>
              </a:rPr>
              <a:t>2. Những vấn đề xã hội</a:t>
            </a:r>
          </a:p>
          <a:p>
            <a:r>
              <a:rPr lang="en-US" sz="2800" b="1" i="1" u="sng">
                <a:solidFill>
                  <a:srgbClr val="002060"/>
                </a:solidFill>
                <a:cs typeface="Arial" pitchFamily="34" charset="0"/>
              </a:rPr>
              <a:t>a. Nạn đói</a:t>
            </a:r>
            <a:endParaRPr lang="en-US" sz="2800" u="sng"/>
          </a:p>
        </p:txBody>
      </p:sp>
      <p:sp>
        <p:nvSpPr>
          <p:cNvPr id="6" name="Rectangle: Rounded Corners 7">
            <a:extLst>
              <a:ext uri="{FF2B5EF4-FFF2-40B4-BE49-F238E27FC236}">
                <a16:creationId xmlns:a16="http://schemas.microsoft.com/office/drawing/2014/main" id="{83943E22-6FC5-4857-96F1-DB4BDF369685}"/>
              </a:ext>
            </a:extLst>
          </p:cNvPr>
          <p:cNvSpPr/>
          <p:nvPr/>
        </p:nvSpPr>
        <p:spPr>
          <a:xfrm>
            <a:off x="328736" y="2330556"/>
            <a:ext cx="5396815" cy="3029235"/>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800" b="1" i="1">
                <a:solidFill>
                  <a:srgbClr val="0000FF"/>
                </a:solidFill>
                <a:cs typeface="Arial" pitchFamily="34" charset="0"/>
              </a:rPr>
              <a:t>    *</a:t>
            </a:r>
            <a:r>
              <a:rPr lang="vi-VN" sz="2800" b="1" i="1">
                <a:solidFill>
                  <a:srgbClr val="0000FF"/>
                </a:solidFill>
                <a:cs typeface="Arial" pitchFamily="34" charset="0"/>
              </a:rPr>
              <a:t>Dựa vào mục </a:t>
            </a:r>
            <a:r>
              <a:rPr lang="en-US" sz="2800" b="1" i="1">
                <a:solidFill>
                  <a:srgbClr val="0000FF"/>
                </a:solidFill>
                <a:cs typeface="Arial" pitchFamily="34" charset="0"/>
              </a:rPr>
              <a:t>2.a SGK hãy:</a:t>
            </a:r>
          </a:p>
          <a:p>
            <a:pPr algn="just">
              <a:lnSpc>
                <a:spcPct val="130000"/>
              </a:lnSpc>
            </a:pPr>
            <a:r>
              <a:rPr lang="en-US" sz="2800" b="1" i="1">
                <a:solidFill>
                  <a:srgbClr val="0000FF"/>
                </a:solidFill>
                <a:cs typeface="Arial" pitchFamily="34" charset="0"/>
              </a:rPr>
              <a:t>- Tìm kiếm những nguyên nhân gây ra nạn đói ở châu Phi.</a:t>
            </a:r>
          </a:p>
          <a:p>
            <a:pPr algn="just">
              <a:lnSpc>
                <a:spcPct val="130000"/>
              </a:lnSpc>
            </a:pPr>
            <a:r>
              <a:rPr lang="en-US" sz="2800" b="1" i="1">
                <a:solidFill>
                  <a:srgbClr val="0000FF"/>
                </a:solidFill>
                <a:cs typeface="Arial" pitchFamily="34" charset="0"/>
              </a:rPr>
              <a:t>- Cho biết hậu quả của nạn đói đang diễn ra ở châu Phi.</a:t>
            </a:r>
          </a:p>
        </p:txBody>
      </p:sp>
      <p:pic>
        <p:nvPicPr>
          <p:cNvPr id="8" name="Picture 7">
            <a:extLst>
              <a:ext uri="{FF2B5EF4-FFF2-40B4-BE49-F238E27FC236}">
                <a16:creationId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182880" y="1758073"/>
            <a:ext cx="1000545" cy="1086608"/>
          </a:xfrm>
          <a:prstGeom prst="rect">
            <a:avLst/>
          </a:prstGeom>
        </p:spPr>
      </p:pic>
      <p:pic>
        <p:nvPicPr>
          <p:cNvPr id="54274" name="Picture 2" descr="C:\Users\PTS\Desktop\GADT ĐL7 (KNTTCS, kì 1)\03_isiv.jpg"/>
          <p:cNvPicPr>
            <a:picLocks noChangeAspect="1" noChangeArrowheads="1"/>
          </p:cNvPicPr>
          <p:nvPr/>
        </p:nvPicPr>
        <p:blipFill>
          <a:blip r:embed="rId4"/>
          <a:srcRect/>
          <a:stretch>
            <a:fillRect/>
          </a:stretch>
        </p:blipFill>
        <p:spPr bwMode="auto">
          <a:xfrm>
            <a:off x="5880294" y="3037212"/>
            <a:ext cx="6227298" cy="3736379"/>
          </a:xfrm>
          <a:prstGeom prst="rect">
            <a:avLst/>
          </a:prstGeom>
          <a:ln>
            <a:noFill/>
          </a:ln>
          <a:effectLst>
            <a:softEdge rad="112500"/>
          </a:effectLst>
        </p:spPr>
      </p:pic>
      <p:sp>
        <p:nvSpPr>
          <p:cNvPr id="54275" name="Rectangle 3"/>
          <p:cNvSpPr>
            <a:spLocks noChangeArrowheads="1"/>
          </p:cNvSpPr>
          <p:nvPr/>
        </p:nvSpPr>
        <p:spPr bwMode="auto">
          <a:xfrm>
            <a:off x="217716" y="1648601"/>
            <a:ext cx="4618957" cy="20313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Nguyên nhân: </a:t>
            </a:r>
          </a:p>
          <a:p>
            <a:pPr marL="0" marR="0" lvl="0" indent="0" algn="l"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Điều</a:t>
            </a:r>
            <a:r>
              <a:rPr kumimoji="0" lang="pt-BR" sz="2800" b="1" i="0" u="none" strike="noStrike" cap="none" normalizeH="0">
                <a:ln>
                  <a:noFill/>
                </a:ln>
                <a:solidFill>
                  <a:srgbClr val="000000"/>
                </a:solidFill>
                <a:effectLst/>
                <a:ea typeface="Calibri" pitchFamily="34" charset="0"/>
                <a:cs typeface="Times New Roman" pitchFamily="18" charset="0"/>
              </a:rPr>
              <a:t> kiện canh tác hạn chế;</a:t>
            </a:r>
          </a:p>
          <a:p>
            <a:pPr marL="0" marR="0" lvl="0" indent="0" algn="l" defTabSz="914400" rtl="0" eaLnBrk="1" fontAlgn="base" latinLnBrk="0" hangingPunct="1">
              <a:lnSpc>
                <a:spcPct val="150000"/>
              </a:lnSpc>
              <a:spcBef>
                <a:spcPct val="0"/>
              </a:spcBef>
              <a:spcAft>
                <a:spcPct val="0"/>
              </a:spcAft>
              <a:buClrTx/>
              <a:buSzTx/>
              <a:buFontTx/>
              <a:buNone/>
              <a:tabLst/>
            </a:pPr>
            <a:r>
              <a:rPr lang="pt-BR" sz="2800" b="1" baseline="0">
                <a:solidFill>
                  <a:srgbClr val="000000"/>
                </a:solidFill>
                <a:ea typeface="Calibri" pitchFamily="34" charset="0"/>
                <a:cs typeface="Times New Roman" pitchFamily="18" charset="0"/>
              </a:rPr>
              <a:t>+</a:t>
            </a:r>
            <a:r>
              <a:rPr lang="pt-BR" sz="2800" b="1">
                <a:solidFill>
                  <a:srgbClr val="000000"/>
                </a:solidFill>
                <a:ea typeface="Calibri" pitchFamily="34" charset="0"/>
                <a:cs typeface="Times New Roman" pitchFamily="18" charset="0"/>
              </a:rPr>
              <a:t> Xung đột vũ trang.</a:t>
            </a:r>
            <a:endParaRPr kumimoji="0" lang="en-US" sz="2800" b="1" i="0" u="none" strike="noStrike" cap="none" normalizeH="0" baseline="0">
              <a:ln>
                <a:noFill/>
              </a:ln>
              <a:solidFill>
                <a:schemeClr val="tx1"/>
              </a:solidFill>
              <a:effectLst/>
              <a:cs typeface="Arial" pitchFamily="34" charset="0"/>
            </a:endParaRPr>
          </a:p>
        </p:txBody>
      </p:sp>
      <p:sp>
        <p:nvSpPr>
          <p:cNvPr id="10" name="TextBox 9"/>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10. DÂN CƯ, XÃ HỘI CHÂU PHI (tiết 2)</a:t>
            </a: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par>
                                <p:cTn id="22" presetID="29" presetClass="entr" presetSubtype="0" fill="hold" nodeType="withEffect">
                                  <p:stCondLst>
                                    <p:cond delay="0"/>
                                  </p:stCondLst>
                                  <p:childTnLst>
                                    <p:set>
                                      <p:cBhvr>
                                        <p:cTn id="23" dur="1" fill="hold">
                                          <p:stCondLst>
                                            <p:cond delay="0"/>
                                          </p:stCondLst>
                                        </p:cTn>
                                        <p:tgtEl>
                                          <p:spTgt spid="54274"/>
                                        </p:tgtEl>
                                        <p:attrNameLst>
                                          <p:attrName>style.visibility</p:attrName>
                                        </p:attrNameLst>
                                      </p:cBhvr>
                                      <p:to>
                                        <p:strVal val="visible"/>
                                      </p:to>
                                    </p:set>
                                    <p:anim calcmode="lin" valueType="num">
                                      <p:cBhvr>
                                        <p:cTn id="24" dur="1000" fill="hold"/>
                                        <p:tgtEl>
                                          <p:spTgt spid="54274"/>
                                        </p:tgtEl>
                                        <p:attrNameLst>
                                          <p:attrName>ppt_x</p:attrName>
                                        </p:attrNameLst>
                                      </p:cBhvr>
                                      <p:tavLst>
                                        <p:tav tm="0">
                                          <p:val>
                                            <p:strVal val="#ppt_x-.2"/>
                                          </p:val>
                                        </p:tav>
                                        <p:tav tm="100000">
                                          <p:val>
                                            <p:strVal val="#ppt_x"/>
                                          </p:val>
                                        </p:tav>
                                      </p:tavLst>
                                    </p:anim>
                                    <p:anim calcmode="lin" valueType="num">
                                      <p:cBhvr>
                                        <p:cTn id="25" dur="1000" fill="hold"/>
                                        <p:tgtEl>
                                          <p:spTgt spid="5427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4274"/>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xit" presetSubtype="0" fill="hold" nodeType="clickEffect">
                                  <p:stCondLst>
                                    <p:cond delay="0"/>
                                  </p:stCondLst>
                                  <p:childTnLst>
                                    <p:anim calcmode="lin" valueType="num">
                                      <p:cBhvr>
                                        <p:cTn id="30" dur="1000"/>
                                        <p:tgtEl>
                                          <p:spTgt spid="8"/>
                                        </p:tgtEl>
                                        <p:attrNameLst>
                                          <p:attrName>ppt_x</p:attrName>
                                        </p:attrNameLst>
                                      </p:cBhvr>
                                      <p:tavLst>
                                        <p:tav tm="0">
                                          <p:val>
                                            <p:strVal val="ppt_x"/>
                                          </p:val>
                                        </p:tav>
                                        <p:tav tm="100000">
                                          <p:val>
                                            <p:strVal val="ppt_x-.2"/>
                                          </p:val>
                                        </p:tav>
                                      </p:tavLst>
                                    </p:anim>
                                    <p:anim calcmode="lin" valueType="num">
                                      <p:cBhvr>
                                        <p:cTn id="31" dur="1000"/>
                                        <p:tgtEl>
                                          <p:spTgt spid="8"/>
                                        </p:tgtEl>
                                        <p:attrNameLst>
                                          <p:attrName>ppt_y</p:attrName>
                                        </p:attrNameLst>
                                      </p:cBhvr>
                                      <p:tavLst>
                                        <p:tav tm="0">
                                          <p:val>
                                            <p:strVal val="ppt_y"/>
                                          </p:val>
                                        </p:tav>
                                        <p:tav tm="100000">
                                          <p:val>
                                            <p:strVal val="ppt_y"/>
                                          </p:val>
                                        </p:tav>
                                      </p:tavLst>
                                    </p:anim>
                                    <p:animEffect transition="out" filter="fade">
                                      <p:cBhvr>
                                        <p:cTn id="32" dur="1000"/>
                                        <p:tgtEl>
                                          <p:spTgt spid="8"/>
                                        </p:tgtEl>
                                      </p:cBhvr>
                                    </p:animEffect>
                                    <p:set>
                                      <p:cBhvr>
                                        <p:cTn id="33" dur="1" fill="hold">
                                          <p:stCondLst>
                                            <p:cond delay="999"/>
                                          </p:stCondLst>
                                        </p:cTn>
                                        <p:tgtEl>
                                          <p:spTgt spid="8"/>
                                        </p:tgtEl>
                                        <p:attrNameLst>
                                          <p:attrName>style.visibility</p:attrName>
                                        </p:attrNameLst>
                                      </p:cBhvr>
                                      <p:to>
                                        <p:strVal val="hidden"/>
                                      </p:to>
                                    </p:set>
                                  </p:childTnLst>
                                </p:cTn>
                              </p:par>
                              <p:par>
                                <p:cTn id="34" presetID="29" presetClass="exit" presetSubtype="0" fill="hold" grpId="1" nodeType="withEffect">
                                  <p:stCondLst>
                                    <p:cond delay="0"/>
                                  </p:stCondLst>
                                  <p:childTnLst>
                                    <p:anim calcmode="lin" valueType="num">
                                      <p:cBhvr>
                                        <p:cTn id="35" dur="1000"/>
                                        <p:tgtEl>
                                          <p:spTgt spid="6"/>
                                        </p:tgtEl>
                                        <p:attrNameLst>
                                          <p:attrName>ppt_x</p:attrName>
                                        </p:attrNameLst>
                                      </p:cBhvr>
                                      <p:tavLst>
                                        <p:tav tm="0">
                                          <p:val>
                                            <p:strVal val="ppt_x"/>
                                          </p:val>
                                        </p:tav>
                                        <p:tav tm="100000">
                                          <p:val>
                                            <p:strVal val="ppt_x-.2"/>
                                          </p:val>
                                        </p:tav>
                                      </p:tavLst>
                                    </p:anim>
                                    <p:anim calcmode="lin" valueType="num">
                                      <p:cBhvr>
                                        <p:cTn id="36" dur="1000"/>
                                        <p:tgtEl>
                                          <p:spTgt spid="6"/>
                                        </p:tgtEl>
                                        <p:attrNameLst>
                                          <p:attrName>ppt_y</p:attrName>
                                        </p:attrNameLst>
                                      </p:cBhvr>
                                      <p:tavLst>
                                        <p:tav tm="0">
                                          <p:val>
                                            <p:strVal val="ppt_y"/>
                                          </p:val>
                                        </p:tav>
                                        <p:tav tm="100000">
                                          <p:val>
                                            <p:strVal val="ppt_y"/>
                                          </p:val>
                                        </p:tav>
                                      </p:tavLst>
                                    </p:anim>
                                    <p:animEffect transition="out" filter="fade">
                                      <p:cBhvr>
                                        <p:cTn id="37" dur="1000"/>
                                        <p:tgtEl>
                                          <p:spTgt spid="6"/>
                                        </p:tgtEl>
                                      </p:cBhvr>
                                    </p:animEffect>
                                    <p:set>
                                      <p:cBhvr>
                                        <p:cTn id="38" dur="1" fill="hold">
                                          <p:stCondLst>
                                            <p:cond delay="9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54275">
                                            <p:txEl>
                                              <p:pRg st="0" end="0"/>
                                            </p:txEl>
                                          </p:spTgt>
                                        </p:tgtEl>
                                        <p:attrNameLst>
                                          <p:attrName>style.visibility</p:attrName>
                                        </p:attrNameLst>
                                      </p:cBhvr>
                                      <p:to>
                                        <p:strVal val="visible"/>
                                      </p:to>
                                    </p:set>
                                    <p:anim calcmode="lin" valueType="num">
                                      <p:cBhvr>
                                        <p:cTn id="43" dur="1000" fill="hold"/>
                                        <p:tgtEl>
                                          <p:spTgt spid="54275">
                                            <p:txEl>
                                              <p:pRg st="0" end="0"/>
                                            </p:txEl>
                                          </p:spTgt>
                                        </p:tgtEl>
                                        <p:attrNameLst>
                                          <p:attrName>ppt_x</p:attrName>
                                        </p:attrNameLst>
                                      </p:cBhvr>
                                      <p:tavLst>
                                        <p:tav tm="0">
                                          <p:val>
                                            <p:strVal val="#ppt_x-.2"/>
                                          </p:val>
                                        </p:tav>
                                        <p:tav tm="100000">
                                          <p:val>
                                            <p:strVal val="#ppt_x"/>
                                          </p:val>
                                        </p:tav>
                                      </p:tavLst>
                                    </p:anim>
                                    <p:anim calcmode="lin" valueType="num">
                                      <p:cBhvr>
                                        <p:cTn id="44" dur="1000" fill="hold"/>
                                        <p:tgtEl>
                                          <p:spTgt spid="542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427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nodeType="clickEffect">
                                  <p:stCondLst>
                                    <p:cond delay="0"/>
                                  </p:stCondLst>
                                  <p:childTnLst>
                                    <p:set>
                                      <p:cBhvr>
                                        <p:cTn id="49" dur="1" fill="hold">
                                          <p:stCondLst>
                                            <p:cond delay="0"/>
                                          </p:stCondLst>
                                        </p:cTn>
                                        <p:tgtEl>
                                          <p:spTgt spid="54275">
                                            <p:txEl>
                                              <p:pRg st="1" end="1"/>
                                            </p:txEl>
                                          </p:spTgt>
                                        </p:tgtEl>
                                        <p:attrNameLst>
                                          <p:attrName>style.visibility</p:attrName>
                                        </p:attrNameLst>
                                      </p:cBhvr>
                                      <p:to>
                                        <p:strVal val="visible"/>
                                      </p:to>
                                    </p:set>
                                    <p:anim calcmode="lin" valueType="num">
                                      <p:cBhvr>
                                        <p:cTn id="50" dur="1000" fill="hold"/>
                                        <p:tgtEl>
                                          <p:spTgt spid="54275">
                                            <p:txEl>
                                              <p:pRg st="1" end="1"/>
                                            </p:txEl>
                                          </p:spTgt>
                                        </p:tgtEl>
                                        <p:attrNameLst>
                                          <p:attrName>ppt_x</p:attrName>
                                        </p:attrNameLst>
                                      </p:cBhvr>
                                      <p:tavLst>
                                        <p:tav tm="0">
                                          <p:val>
                                            <p:strVal val="#ppt_x-.2"/>
                                          </p:val>
                                        </p:tav>
                                        <p:tav tm="100000">
                                          <p:val>
                                            <p:strVal val="#ppt_x"/>
                                          </p:val>
                                        </p:tav>
                                      </p:tavLst>
                                    </p:anim>
                                    <p:anim calcmode="lin" valueType="num">
                                      <p:cBhvr>
                                        <p:cTn id="51" dur="1000" fill="hold"/>
                                        <p:tgtEl>
                                          <p:spTgt spid="542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5427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9" presetClass="entr" presetSubtype="0" fill="hold" nodeType="clickEffect">
                                  <p:stCondLst>
                                    <p:cond delay="0"/>
                                  </p:stCondLst>
                                  <p:childTnLst>
                                    <p:set>
                                      <p:cBhvr>
                                        <p:cTn id="56" dur="1" fill="hold">
                                          <p:stCondLst>
                                            <p:cond delay="0"/>
                                          </p:stCondLst>
                                        </p:cTn>
                                        <p:tgtEl>
                                          <p:spTgt spid="54275">
                                            <p:txEl>
                                              <p:pRg st="2" end="2"/>
                                            </p:txEl>
                                          </p:spTgt>
                                        </p:tgtEl>
                                        <p:attrNameLst>
                                          <p:attrName>style.visibility</p:attrName>
                                        </p:attrNameLst>
                                      </p:cBhvr>
                                      <p:to>
                                        <p:strVal val="visible"/>
                                      </p:to>
                                    </p:set>
                                    <p:anim calcmode="lin" valueType="num">
                                      <p:cBhvr>
                                        <p:cTn id="57" dur="1000" fill="hold"/>
                                        <p:tgtEl>
                                          <p:spTgt spid="54275">
                                            <p:txEl>
                                              <p:pRg st="2" end="2"/>
                                            </p:txEl>
                                          </p:spTgt>
                                        </p:tgtEl>
                                        <p:attrNameLst>
                                          <p:attrName>ppt_x</p:attrName>
                                        </p:attrNameLst>
                                      </p:cBhvr>
                                      <p:tavLst>
                                        <p:tav tm="0">
                                          <p:val>
                                            <p:strVal val="#ppt_x-.2"/>
                                          </p:val>
                                        </p:tav>
                                        <p:tav tm="100000">
                                          <p:val>
                                            <p:strVal val="#ppt_x"/>
                                          </p:val>
                                        </p:tav>
                                      </p:tavLst>
                                    </p:anim>
                                    <p:anim calcmode="lin" valueType="num">
                                      <p:cBhvr>
                                        <p:cTn id="58" dur="1000" fill="hold"/>
                                        <p:tgtEl>
                                          <p:spTgt spid="5427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59" dur="10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PTS\Desktop\GADT ĐL7 (KNTTCS, kì 1)\download (5).jpg"/>
          <p:cNvPicPr>
            <a:picLocks noChangeAspect="1" noChangeArrowheads="1"/>
          </p:cNvPicPr>
          <p:nvPr/>
        </p:nvPicPr>
        <p:blipFill>
          <a:blip r:embed="rId2"/>
          <a:srcRect/>
          <a:stretch>
            <a:fillRect/>
          </a:stretch>
        </p:blipFill>
        <p:spPr bwMode="auto">
          <a:xfrm>
            <a:off x="56272" y="3573195"/>
            <a:ext cx="5711482" cy="32285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1443" name="Picture 3" descr="C:\Users\PTS\Desktop\GADT ĐL7 (KNTTCS, kì 1)\images (1).jpg"/>
          <p:cNvPicPr>
            <a:picLocks noChangeAspect="1" noChangeArrowheads="1"/>
          </p:cNvPicPr>
          <p:nvPr/>
        </p:nvPicPr>
        <p:blipFill>
          <a:blip r:embed="rId3"/>
          <a:srcRect/>
          <a:stretch>
            <a:fillRect/>
          </a:stretch>
        </p:blipFill>
        <p:spPr bwMode="auto">
          <a:xfrm>
            <a:off x="5912408" y="56272"/>
            <a:ext cx="6223320" cy="33762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1444" name="Picture 4" descr="C:\Users\PTS\Desktop\GADT ĐL7 (KNTTCS, kì 1)\ladi_11a.jpg"/>
          <p:cNvPicPr>
            <a:picLocks noChangeAspect="1" noChangeArrowheads="1"/>
          </p:cNvPicPr>
          <p:nvPr/>
        </p:nvPicPr>
        <p:blipFill>
          <a:blip r:embed="rId4"/>
          <a:srcRect/>
          <a:stretch>
            <a:fillRect/>
          </a:stretch>
        </p:blipFill>
        <p:spPr bwMode="auto">
          <a:xfrm>
            <a:off x="98475" y="70340"/>
            <a:ext cx="5683347" cy="33762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1445" name="Picture 5" descr="C:\Users\PTS\Desktop\GADT ĐL7 (KNTTCS, kì 1)\chau_chau_kenya.jpg"/>
          <p:cNvPicPr>
            <a:picLocks noChangeAspect="1" noChangeArrowheads="1"/>
          </p:cNvPicPr>
          <p:nvPr/>
        </p:nvPicPr>
        <p:blipFill>
          <a:blip r:embed="rId5"/>
          <a:srcRect/>
          <a:stretch>
            <a:fillRect/>
          </a:stretch>
        </p:blipFill>
        <p:spPr bwMode="auto">
          <a:xfrm>
            <a:off x="5866234" y="3530991"/>
            <a:ext cx="6240194" cy="32393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1294229" y="3010486"/>
            <a:ext cx="3418448" cy="400110"/>
          </a:xfrm>
          <a:prstGeom prst="rect">
            <a:avLst/>
          </a:prstGeom>
          <a:solidFill>
            <a:schemeClr val="bg1"/>
          </a:solidFill>
          <a:ln>
            <a:solidFill>
              <a:srgbClr val="0000FF"/>
            </a:solidFill>
          </a:ln>
        </p:spPr>
        <p:txBody>
          <a:bodyPr wrap="square" rtlCol="0">
            <a:spAutoFit/>
          </a:bodyPr>
          <a:lstStyle/>
          <a:p>
            <a:pPr algn="ctr"/>
            <a:r>
              <a:rPr lang="en-US" sz="2000" b="1">
                <a:solidFill>
                  <a:srgbClr val="0000FF"/>
                </a:solidFill>
              </a:rPr>
              <a:t>Xung đột vũ trang liên miên</a:t>
            </a:r>
          </a:p>
        </p:txBody>
      </p:sp>
      <p:sp>
        <p:nvSpPr>
          <p:cNvPr id="8" name="TextBox 7"/>
          <p:cNvSpPr txBox="1"/>
          <p:nvPr/>
        </p:nvSpPr>
        <p:spPr>
          <a:xfrm>
            <a:off x="1404424" y="6373482"/>
            <a:ext cx="2504050" cy="400110"/>
          </a:xfrm>
          <a:prstGeom prst="rect">
            <a:avLst/>
          </a:prstGeom>
          <a:solidFill>
            <a:schemeClr val="bg1"/>
          </a:solidFill>
          <a:ln>
            <a:solidFill>
              <a:srgbClr val="0000FF"/>
            </a:solidFill>
          </a:ln>
        </p:spPr>
        <p:txBody>
          <a:bodyPr wrap="square" rtlCol="0">
            <a:spAutoFit/>
          </a:bodyPr>
          <a:lstStyle/>
          <a:p>
            <a:pPr algn="ctr"/>
            <a:r>
              <a:rPr lang="en-US" sz="2000" b="1">
                <a:solidFill>
                  <a:srgbClr val="0000FF"/>
                </a:solidFill>
              </a:rPr>
              <a:t>Hạn hán, nhiệt độ cao</a:t>
            </a:r>
          </a:p>
        </p:txBody>
      </p:sp>
      <p:sp>
        <p:nvSpPr>
          <p:cNvPr id="9" name="TextBox 8"/>
          <p:cNvSpPr txBox="1"/>
          <p:nvPr/>
        </p:nvSpPr>
        <p:spPr>
          <a:xfrm>
            <a:off x="7957624" y="6345346"/>
            <a:ext cx="3099581" cy="400110"/>
          </a:xfrm>
          <a:prstGeom prst="rect">
            <a:avLst/>
          </a:prstGeom>
          <a:solidFill>
            <a:schemeClr val="bg1"/>
          </a:solidFill>
          <a:ln>
            <a:solidFill>
              <a:srgbClr val="0000FF"/>
            </a:solidFill>
          </a:ln>
        </p:spPr>
        <p:txBody>
          <a:bodyPr wrap="square" rtlCol="0">
            <a:spAutoFit/>
          </a:bodyPr>
          <a:lstStyle/>
          <a:p>
            <a:pPr algn="ctr"/>
            <a:r>
              <a:rPr lang="en-US" sz="2000" b="1">
                <a:solidFill>
                  <a:srgbClr val="0000FF"/>
                </a:solidFill>
              </a:rPr>
              <a:t>Nạn châu chấu hoành hành</a:t>
            </a:r>
          </a:p>
        </p:txBody>
      </p:sp>
      <p:sp>
        <p:nvSpPr>
          <p:cNvPr id="10" name="TextBox 9"/>
          <p:cNvSpPr txBox="1"/>
          <p:nvPr/>
        </p:nvSpPr>
        <p:spPr>
          <a:xfrm>
            <a:off x="7484012" y="3003452"/>
            <a:ext cx="3516923" cy="400110"/>
          </a:xfrm>
          <a:prstGeom prst="rect">
            <a:avLst/>
          </a:prstGeom>
          <a:solidFill>
            <a:schemeClr val="bg1"/>
          </a:solidFill>
          <a:ln>
            <a:solidFill>
              <a:srgbClr val="0000FF"/>
            </a:solidFill>
          </a:ln>
        </p:spPr>
        <p:txBody>
          <a:bodyPr wrap="square" rtlCol="0">
            <a:spAutoFit/>
          </a:bodyPr>
          <a:lstStyle/>
          <a:p>
            <a:pPr algn="ctr"/>
            <a:r>
              <a:rPr lang="en-US" sz="2000" b="1">
                <a:solidFill>
                  <a:srgbClr val="0000FF"/>
                </a:solidFill>
              </a:rPr>
              <a:t>Thiếu nước ngọt trầm trọng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1000" fill="hold"/>
                                        <p:tgtEl>
                                          <p:spTgt spid="61442"/>
                                        </p:tgtEl>
                                        <p:attrNameLst>
                                          <p:attrName>ppt_x</p:attrName>
                                        </p:attrNameLst>
                                      </p:cBhvr>
                                      <p:tavLst>
                                        <p:tav tm="0">
                                          <p:val>
                                            <p:strVal val="#ppt_x-.2"/>
                                          </p:val>
                                        </p:tav>
                                        <p:tav tm="100000">
                                          <p:val>
                                            <p:strVal val="#ppt_x"/>
                                          </p:val>
                                        </p:tav>
                                      </p:tavLst>
                                    </p:anim>
                                    <p:anim calcmode="lin" valueType="num">
                                      <p:cBhvr>
                                        <p:cTn id="8" dur="1000" fill="hold"/>
                                        <p:tgtEl>
                                          <p:spTgt spid="614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42"/>
                                        </p:tgtEl>
                                      </p:cBhvr>
                                    </p:animEffect>
                                  </p:childTnLst>
                                </p:cTn>
                              </p:par>
                              <p:par>
                                <p:cTn id="10" presetID="29" presetClass="entr" presetSubtype="0" fill="hold" nodeType="withEffect">
                                  <p:stCondLst>
                                    <p:cond delay="0"/>
                                  </p:stCondLst>
                                  <p:childTnLst>
                                    <p:set>
                                      <p:cBhvr>
                                        <p:cTn id="11" dur="1" fill="hold">
                                          <p:stCondLst>
                                            <p:cond delay="0"/>
                                          </p:stCondLst>
                                        </p:cTn>
                                        <p:tgtEl>
                                          <p:spTgt spid="61443"/>
                                        </p:tgtEl>
                                        <p:attrNameLst>
                                          <p:attrName>style.visibility</p:attrName>
                                        </p:attrNameLst>
                                      </p:cBhvr>
                                      <p:to>
                                        <p:strVal val="visible"/>
                                      </p:to>
                                    </p:set>
                                    <p:anim calcmode="lin" valueType="num">
                                      <p:cBhvr>
                                        <p:cTn id="12" dur="1000" fill="hold"/>
                                        <p:tgtEl>
                                          <p:spTgt spid="61443"/>
                                        </p:tgtEl>
                                        <p:attrNameLst>
                                          <p:attrName>ppt_x</p:attrName>
                                        </p:attrNameLst>
                                      </p:cBhvr>
                                      <p:tavLst>
                                        <p:tav tm="0">
                                          <p:val>
                                            <p:strVal val="#ppt_x-.2"/>
                                          </p:val>
                                        </p:tav>
                                        <p:tav tm="100000">
                                          <p:val>
                                            <p:strVal val="#ppt_x"/>
                                          </p:val>
                                        </p:tav>
                                      </p:tavLst>
                                    </p:anim>
                                    <p:anim calcmode="lin" valueType="num">
                                      <p:cBhvr>
                                        <p:cTn id="13" dur="1000" fill="hold"/>
                                        <p:tgtEl>
                                          <p:spTgt spid="6144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1443"/>
                                        </p:tgtEl>
                                      </p:cBhvr>
                                    </p:animEffect>
                                  </p:childTnLst>
                                </p:cTn>
                              </p:par>
                              <p:par>
                                <p:cTn id="15" presetID="29" presetClass="entr" presetSubtype="0" fill="hold" nodeType="withEffect">
                                  <p:stCondLst>
                                    <p:cond delay="0"/>
                                  </p:stCondLst>
                                  <p:childTnLst>
                                    <p:set>
                                      <p:cBhvr>
                                        <p:cTn id="16" dur="1" fill="hold">
                                          <p:stCondLst>
                                            <p:cond delay="0"/>
                                          </p:stCondLst>
                                        </p:cTn>
                                        <p:tgtEl>
                                          <p:spTgt spid="61444"/>
                                        </p:tgtEl>
                                        <p:attrNameLst>
                                          <p:attrName>style.visibility</p:attrName>
                                        </p:attrNameLst>
                                      </p:cBhvr>
                                      <p:to>
                                        <p:strVal val="visible"/>
                                      </p:to>
                                    </p:set>
                                    <p:anim calcmode="lin" valueType="num">
                                      <p:cBhvr>
                                        <p:cTn id="17" dur="1000" fill="hold"/>
                                        <p:tgtEl>
                                          <p:spTgt spid="61444"/>
                                        </p:tgtEl>
                                        <p:attrNameLst>
                                          <p:attrName>ppt_x</p:attrName>
                                        </p:attrNameLst>
                                      </p:cBhvr>
                                      <p:tavLst>
                                        <p:tav tm="0">
                                          <p:val>
                                            <p:strVal val="#ppt_x-.2"/>
                                          </p:val>
                                        </p:tav>
                                        <p:tav tm="100000">
                                          <p:val>
                                            <p:strVal val="#ppt_x"/>
                                          </p:val>
                                        </p:tav>
                                      </p:tavLst>
                                    </p:anim>
                                    <p:anim calcmode="lin" valueType="num">
                                      <p:cBhvr>
                                        <p:cTn id="18" dur="1000" fill="hold"/>
                                        <p:tgtEl>
                                          <p:spTgt spid="6144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1444"/>
                                        </p:tgtEl>
                                      </p:cBhvr>
                                    </p:animEffect>
                                  </p:childTnLst>
                                </p:cTn>
                              </p:par>
                              <p:par>
                                <p:cTn id="20" presetID="29" presetClass="entr" presetSubtype="0" fill="hold" nodeType="withEffect">
                                  <p:stCondLst>
                                    <p:cond delay="0"/>
                                  </p:stCondLst>
                                  <p:childTnLst>
                                    <p:set>
                                      <p:cBhvr>
                                        <p:cTn id="21" dur="1" fill="hold">
                                          <p:stCondLst>
                                            <p:cond delay="0"/>
                                          </p:stCondLst>
                                        </p:cTn>
                                        <p:tgtEl>
                                          <p:spTgt spid="61445"/>
                                        </p:tgtEl>
                                        <p:attrNameLst>
                                          <p:attrName>style.visibility</p:attrName>
                                        </p:attrNameLst>
                                      </p:cBhvr>
                                      <p:to>
                                        <p:strVal val="visible"/>
                                      </p:to>
                                    </p:set>
                                    <p:anim calcmode="lin" valueType="num">
                                      <p:cBhvr>
                                        <p:cTn id="22" dur="1000" fill="hold"/>
                                        <p:tgtEl>
                                          <p:spTgt spid="61445"/>
                                        </p:tgtEl>
                                        <p:attrNameLst>
                                          <p:attrName>ppt_x</p:attrName>
                                        </p:attrNameLst>
                                      </p:cBhvr>
                                      <p:tavLst>
                                        <p:tav tm="0">
                                          <p:val>
                                            <p:strVal val="#ppt_x-.2"/>
                                          </p:val>
                                        </p:tav>
                                        <p:tav tm="100000">
                                          <p:val>
                                            <p:strVal val="#ppt_x"/>
                                          </p:val>
                                        </p:tav>
                                      </p:tavLst>
                                    </p:anim>
                                    <p:anim calcmode="lin" valueType="num">
                                      <p:cBhvr>
                                        <p:cTn id="23" dur="1000" fill="hold"/>
                                        <p:tgtEl>
                                          <p:spTgt spid="6144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1445"/>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ppt_x</p:attrName>
                                        </p:attrNameLst>
                                      </p:cBhvr>
                                      <p:tavLst>
                                        <p:tav tm="0">
                                          <p:val>
                                            <p:strVal val="#ppt_x-.2"/>
                                          </p:val>
                                        </p:tav>
                                        <p:tav tm="100000">
                                          <p:val>
                                            <p:strVal val="#ppt_x"/>
                                          </p:val>
                                        </p:tav>
                                      </p:tavLst>
                                    </p:anim>
                                    <p:anim calcmode="lin" valueType="num">
                                      <p:cBhvr>
                                        <p:cTn id="2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7"/>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ppt_x</p:attrName>
                                        </p:attrNameLst>
                                      </p:cBhvr>
                                      <p:tavLst>
                                        <p:tav tm="0">
                                          <p:val>
                                            <p:strVal val="#ppt_x-.2"/>
                                          </p:val>
                                        </p:tav>
                                        <p:tav tm="100000">
                                          <p:val>
                                            <p:strVal val="#ppt_x"/>
                                          </p:val>
                                        </p:tav>
                                      </p:tavLst>
                                    </p:anim>
                                    <p:anim calcmode="lin" valueType="num">
                                      <p:cBhvr>
                                        <p:cTn id="3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8"/>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ppt_x</p:attrName>
                                        </p:attrNameLst>
                                      </p:cBhvr>
                                      <p:tavLst>
                                        <p:tav tm="0">
                                          <p:val>
                                            <p:strVal val="#ppt_x-.2"/>
                                          </p:val>
                                        </p:tav>
                                        <p:tav tm="100000">
                                          <p:val>
                                            <p:strVal val="#ppt_x"/>
                                          </p:val>
                                        </p:tav>
                                      </p:tavLst>
                                    </p:anim>
                                    <p:anim calcmode="lin" valueType="num">
                                      <p:cBhvr>
                                        <p:cTn id="3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9"/>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ppt_x</p:attrName>
                                        </p:attrNameLst>
                                      </p:cBhvr>
                                      <p:tavLst>
                                        <p:tav tm="0">
                                          <p:val>
                                            <p:strVal val="#ppt_x-.2"/>
                                          </p:val>
                                        </p:tav>
                                        <p:tav tm="100000">
                                          <p:val>
                                            <p:strVal val="#ppt_x"/>
                                          </p:val>
                                        </p:tav>
                                      </p:tavLst>
                                    </p:anim>
                                    <p:anim calcmode="lin" valueType="num">
                                      <p:cBhvr>
                                        <p:cTn id="4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Rectangle: Rounded Corners 7">
            <a:extLst>
              <a:ext uri="{FF2B5EF4-FFF2-40B4-BE49-F238E27FC236}">
                <a16:creationId xmlns:a16="http://schemas.microsoft.com/office/drawing/2014/main" id="{83943E22-6FC5-4857-96F1-DB4BDF369685}"/>
              </a:ext>
            </a:extLst>
          </p:cNvPr>
          <p:cNvSpPr/>
          <p:nvPr/>
        </p:nvSpPr>
        <p:spPr>
          <a:xfrm>
            <a:off x="216193" y="2147679"/>
            <a:ext cx="7914934" cy="1214499"/>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800" b="1" i="1">
                <a:solidFill>
                  <a:srgbClr val="0000FF"/>
                </a:solidFill>
                <a:cs typeface="Arial" pitchFamily="34" charset="0"/>
              </a:rPr>
              <a:t>    *</a:t>
            </a:r>
            <a:r>
              <a:rPr lang="vi-VN" sz="2800" b="1" i="1">
                <a:solidFill>
                  <a:srgbClr val="0000FF"/>
                </a:solidFill>
                <a:cs typeface="Arial" pitchFamily="34" charset="0"/>
              </a:rPr>
              <a:t> </a:t>
            </a:r>
            <a:r>
              <a:rPr lang="en-US" sz="2800" b="1" i="1">
                <a:solidFill>
                  <a:srgbClr val="0000FF"/>
                </a:solidFill>
                <a:cs typeface="Arial" pitchFamily="34" charset="0"/>
              </a:rPr>
              <a:t>Những khu vực nào ở châu Phi thường xuyên bị nạn đói đe doạ nhiều nhất?</a:t>
            </a:r>
          </a:p>
        </p:txBody>
      </p:sp>
      <p:pic>
        <p:nvPicPr>
          <p:cNvPr id="6" name="Picture 5">
            <a:extLst>
              <a:ext uri="{FF2B5EF4-FFF2-40B4-BE49-F238E27FC236}">
                <a16:creationId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0" y="1729935"/>
            <a:ext cx="1000545" cy="1086608"/>
          </a:xfrm>
          <a:prstGeom prst="rect">
            <a:avLst/>
          </a:prstGeom>
        </p:spPr>
      </p:pic>
      <p:sp>
        <p:nvSpPr>
          <p:cNvPr id="9" name="Rectangle 8"/>
          <p:cNvSpPr/>
          <p:nvPr/>
        </p:nvSpPr>
        <p:spPr>
          <a:xfrm>
            <a:off x="176595" y="805937"/>
            <a:ext cx="3626630" cy="954105"/>
          </a:xfrm>
          <a:prstGeom prst="rect">
            <a:avLst/>
          </a:prstGeom>
        </p:spPr>
        <p:txBody>
          <a:bodyPr wrap="none" lIns="91438" tIns="45719" rIns="91438" bIns="45719">
            <a:spAutoFit/>
          </a:bodyPr>
          <a:lstStyle/>
          <a:p>
            <a:r>
              <a:rPr lang="en-US" sz="2800" b="1" u="sng">
                <a:solidFill>
                  <a:srgbClr val="002060"/>
                </a:solidFill>
                <a:cs typeface="Arial" pitchFamily="34" charset="0"/>
              </a:rPr>
              <a:t>2. Những vấn đề xã hội</a:t>
            </a:r>
          </a:p>
          <a:p>
            <a:r>
              <a:rPr lang="en-US" sz="2800" b="1" i="1" u="sng">
                <a:solidFill>
                  <a:srgbClr val="002060"/>
                </a:solidFill>
                <a:cs typeface="Arial" pitchFamily="34" charset="0"/>
              </a:rPr>
              <a:t>a. Nạn đói</a:t>
            </a:r>
            <a:endParaRPr lang="en-US" sz="2800" u="sng"/>
          </a:p>
        </p:txBody>
      </p:sp>
      <p:sp>
        <p:nvSpPr>
          <p:cNvPr id="7" name="TextBox 6"/>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10. DÂN CƯ, XÃ HỘI CHÂU PHI (tiết 2)</a:t>
            </a: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ài 10, tiết 1, nạn đói.mp4">
            <a:hlinkClick r:id="" action="ppaction://media"/>
          </p:cNvPr>
          <p:cNvPicPr>
            <a:picLocks noRot="1" noChangeAspect="1"/>
          </p:cNvPicPr>
          <p:nvPr>
            <a:videoFile r:link="rId1"/>
          </p:nvPr>
        </p:nvPicPr>
        <p:blipFill>
          <a:blip r:embed="rId3"/>
          <a:stretch>
            <a:fillRect/>
          </a:stretch>
        </p:blipFill>
        <p:spPr>
          <a:xfrm>
            <a:off x="-32824" y="1"/>
            <a:ext cx="12224824"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0657" name="Rectangle 1"/>
          <p:cNvSpPr>
            <a:spLocks noChangeArrowheads="1"/>
          </p:cNvSpPr>
          <p:nvPr/>
        </p:nvSpPr>
        <p:spPr bwMode="auto">
          <a:xfrm>
            <a:off x="227318" y="1617783"/>
            <a:ext cx="9785949" cy="196451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a:ln>
                  <a:noFill/>
                </a:ln>
                <a:solidFill>
                  <a:srgbClr val="002060"/>
                </a:solidFill>
                <a:effectLst/>
                <a:ea typeface="Calibri" pitchFamily="34" charset="0"/>
                <a:cs typeface="Times New Roman" pitchFamily="18" charset="0"/>
              </a:rPr>
              <a:t>- </a:t>
            </a:r>
            <a:r>
              <a:rPr lang="pt-BR" sz="2800" b="1">
                <a:solidFill>
                  <a:srgbClr val="002060"/>
                </a:solidFill>
                <a:ea typeface="Calibri" pitchFamily="34" charset="0"/>
                <a:cs typeface="Times New Roman" pitchFamily="18" charset="0"/>
              </a:rPr>
              <a:t>Hậu quả:</a:t>
            </a:r>
            <a:endParaRPr lang="en-US" sz="2800" b="1">
              <a:solidFill>
                <a:srgbClr val="002060"/>
              </a:solidFill>
              <a:ea typeface="Calibri" pitchFamily="34" charset="0"/>
              <a:cs typeface="Times New Roman" pitchFamily="18" charset="0"/>
            </a:endParaRPr>
          </a:p>
          <a:p>
            <a:pPr>
              <a:lnSpc>
                <a:spcPct val="150000"/>
              </a:lnSpc>
            </a:pPr>
            <a:r>
              <a:rPr lang="pt-BR" sz="2800" b="1">
                <a:solidFill>
                  <a:srgbClr val="002060"/>
                </a:solidFill>
                <a:ea typeface="Calibri" pitchFamily="34" charset="0"/>
                <a:cs typeface="Times New Roman" pitchFamily="18" charset="0"/>
              </a:rPr>
              <a:t>+ Sản lượng lương thực không đủ cung cấp cho người dân.</a:t>
            </a:r>
            <a:endParaRPr lang="en-US" sz="2800" b="1">
              <a:solidFill>
                <a:srgbClr val="002060"/>
              </a:solidFill>
              <a:ea typeface="Calibri" pitchFamily="34" charset="0"/>
              <a:cs typeface="Times New Roman" pitchFamily="18" charset="0"/>
            </a:endParaRPr>
          </a:p>
          <a:p>
            <a:pPr>
              <a:lnSpc>
                <a:spcPct val="150000"/>
              </a:lnSpc>
            </a:pPr>
            <a:r>
              <a:rPr lang="pt-BR" sz="2800" b="1">
                <a:solidFill>
                  <a:srgbClr val="002060"/>
                </a:solidFill>
                <a:ea typeface="Calibri" pitchFamily="34" charset="0"/>
                <a:cs typeface="Times New Roman" pitchFamily="18" charset="0"/>
              </a:rPr>
              <a:t>+ Một số quốc gia châu Phi cần cứu trợ khẩn cấp về lương thực. </a:t>
            </a:r>
            <a:endParaRPr lang="en-US" sz="2800" b="1">
              <a:solidFill>
                <a:srgbClr val="002060"/>
              </a:solidFill>
              <a:ea typeface="Calibri" pitchFamily="34" charset="0"/>
              <a:cs typeface="Times New Roman" pitchFamily="18" charset="0"/>
            </a:endParaRPr>
          </a:p>
        </p:txBody>
      </p:sp>
      <p:sp>
        <p:nvSpPr>
          <p:cNvPr id="6" name="Rectangle 5"/>
          <p:cNvSpPr/>
          <p:nvPr/>
        </p:nvSpPr>
        <p:spPr>
          <a:xfrm>
            <a:off x="176595" y="805937"/>
            <a:ext cx="3626630" cy="954105"/>
          </a:xfrm>
          <a:prstGeom prst="rect">
            <a:avLst/>
          </a:prstGeom>
        </p:spPr>
        <p:txBody>
          <a:bodyPr wrap="none" lIns="91438" tIns="45719" rIns="91438" bIns="45719">
            <a:spAutoFit/>
          </a:bodyPr>
          <a:lstStyle/>
          <a:p>
            <a:r>
              <a:rPr lang="en-US" sz="2800" b="1" u="sng">
                <a:solidFill>
                  <a:srgbClr val="002060"/>
                </a:solidFill>
                <a:cs typeface="Arial" pitchFamily="34" charset="0"/>
              </a:rPr>
              <a:t>2. Những vấn đề xã hội</a:t>
            </a:r>
          </a:p>
          <a:p>
            <a:r>
              <a:rPr lang="en-US" sz="2800" b="1" i="1" u="sng">
                <a:solidFill>
                  <a:srgbClr val="002060"/>
                </a:solidFill>
                <a:cs typeface="Arial" pitchFamily="34" charset="0"/>
              </a:rPr>
              <a:t>a. Nạn đói</a:t>
            </a:r>
            <a:endParaRPr lang="en-US" sz="2800" u="sng"/>
          </a:p>
        </p:txBody>
      </p:sp>
      <p:sp>
        <p:nvSpPr>
          <p:cNvPr id="7" name="TextBox 6"/>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10. DÂN CƯ, XÃ HỘI CHÂU PHI (tiết 2)</a:t>
            </a: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0657">
                                            <p:txEl>
                                              <p:pRg st="0" end="0"/>
                                            </p:txEl>
                                          </p:spTgt>
                                        </p:tgtEl>
                                        <p:attrNameLst>
                                          <p:attrName>style.visibility</p:attrName>
                                        </p:attrNameLst>
                                      </p:cBhvr>
                                      <p:to>
                                        <p:strVal val="visible"/>
                                      </p:to>
                                    </p:set>
                                    <p:anim calcmode="lin" valueType="num">
                                      <p:cBhvr>
                                        <p:cTn id="7" dur="1000" fill="hold"/>
                                        <p:tgtEl>
                                          <p:spTgt spid="7065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065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065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0657">
                                            <p:txEl>
                                              <p:pRg st="1" end="1"/>
                                            </p:txEl>
                                          </p:spTgt>
                                        </p:tgtEl>
                                        <p:attrNameLst>
                                          <p:attrName>style.visibility</p:attrName>
                                        </p:attrNameLst>
                                      </p:cBhvr>
                                      <p:to>
                                        <p:strVal val="visible"/>
                                      </p:to>
                                    </p:set>
                                    <p:anim calcmode="lin" valueType="num">
                                      <p:cBhvr>
                                        <p:cTn id="14" dur="1000" fill="hold"/>
                                        <p:tgtEl>
                                          <p:spTgt spid="7065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7065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065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0657">
                                            <p:txEl>
                                              <p:pRg st="2" end="2"/>
                                            </p:txEl>
                                          </p:spTgt>
                                        </p:tgtEl>
                                        <p:attrNameLst>
                                          <p:attrName>style.visibility</p:attrName>
                                        </p:attrNameLst>
                                      </p:cBhvr>
                                      <p:to>
                                        <p:strVal val="visible"/>
                                      </p:to>
                                    </p:set>
                                    <p:anim calcmode="lin" valueType="num">
                                      <p:cBhvr>
                                        <p:cTn id="21" dur="1000" fill="hold"/>
                                        <p:tgtEl>
                                          <p:spTgt spid="7065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7065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06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682" name="Picture 2" descr="C:\Users\PTS\Desktop\GADT ĐL7 (KNTTCS, kì 1)\images.jpg"/>
          <p:cNvPicPr>
            <a:picLocks noChangeAspect="1" noChangeArrowheads="1"/>
          </p:cNvPicPr>
          <p:nvPr/>
        </p:nvPicPr>
        <p:blipFill>
          <a:blip r:embed="rId2"/>
          <a:srcRect/>
          <a:stretch>
            <a:fillRect/>
          </a:stretch>
        </p:blipFill>
        <p:spPr bwMode="auto">
          <a:xfrm>
            <a:off x="6271861" y="3474720"/>
            <a:ext cx="5863867" cy="3327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685" name="Picture 5" descr="C:\Users\PTS\Desktop\GADT ĐL7 (KNTTCS, kì 1)\maxresdefault.jpg"/>
          <p:cNvPicPr>
            <a:picLocks noChangeAspect="1" noChangeArrowheads="1"/>
          </p:cNvPicPr>
          <p:nvPr/>
        </p:nvPicPr>
        <p:blipFill>
          <a:blip r:embed="rId3"/>
          <a:srcRect/>
          <a:stretch>
            <a:fillRect/>
          </a:stretch>
        </p:blipFill>
        <p:spPr bwMode="auto">
          <a:xfrm>
            <a:off x="42204" y="3530990"/>
            <a:ext cx="6164775" cy="32848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407963" y="3038601"/>
            <a:ext cx="5486399" cy="400110"/>
          </a:xfrm>
          <a:prstGeom prst="rect">
            <a:avLst/>
          </a:prstGeom>
          <a:solidFill>
            <a:schemeClr val="bg1"/>
          </a:solidFill>
          <a:ln>
            <a:solidFill>
              <a:srgbClr val="0000FF"/>
            </a:solidFill>
          </a:ln>
        </p:spPr>
        <p:txBody>
          <a:bodyPr wrap="square" rtlCol="0">
            <a:spAutoFit/>
          </a:bodyPr>
          <a:lstStyle/>
          <a:p>
            <a:pPr algn="ctr"/>
            <a:r>
              <a:rPr lang="en-US" sz="2000" b="1">
                <a:solidFill>
                  <a:srgbClr val="0000FF"/>
                </a:solidFill>
              </a:rPr>
              <a:t>Hội thảo hợp tác nông nghiệp Việt nam - Châu Phi</a:t>
            </a:r>
          </a:p>
        </p:txBody>
      </p:sp>
      <p:pic>
        <p:nvPicPr>
          <p:cNvPr id="71687" name="Picture 7" descr="C:\Users\PTS\Desktop\GADT ĐL7 (KNTTCS, kì 1)\HTCT2.jpg"/>
          <p:cNvPicPr>
            <a:picLocks noChangeAspect="1" noChangeArrowheads="1"/>
          </p:cNvPicPr>
          <p:nvPr/>
        </p:nvPicPr>
        <p:blipFill>
          <a:blip r:embed="rId4"/>
          <a:srcRect/>
          <a:stretch>
            <a:fillRect/>
          </a:stretch>
        </p:blipFill>
        <p:spPr bwMode="auto">
          <a:xfrm>
            <a:off x="56271" y="42204"/>
            <a:ext cx="6105378" cy="34153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688" name="Picture 8" descr="C:\Users\PTS\Desktop\GADT ĐL7 (KNTTCS, kì 1)\maxresdefault (1).jpg"/>
          <p:cNvPicPr>
            <a:picLocks noChangeAspect="1" noChangeArrowheads="1"/>
          </p:cNvPicPr>
          <p:nvPr/>
        </p:nvPicPr>
        <p:blipFill>
          <a:blip r:embed="rId5"/>
          <a:srcRect/>
          <a:stretch>
            <a:fillRect/>
          </a:stretch>
        </p:blipFill>
        <p:spPr bwMode="auto">
          <a:xfrm>
            <a:off x="6258561" y="56272"/>
            <a:ext cx="5877167" cy="33059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nodeType="withEffect">
                                  <p:stCondLst>
                                    <p:cond delay="0"/>
                                  </p:stCondLst>
                                  <p:childTnLst>
                                    <p:set>
                                      <p:cBhvr>
                                        <p:cTn id="11" dur="1" fill="hold">
                                          <p:stCondLst>
                                            <p:cond delay="0"/>
                                          </p:stCondLst>
                                        </p:cTn>
                                        <p:tgtEl>
                                          <p:spTgt spid="71682"/>
                                        </p:tgtEl>
                                        <p:attrNameLst>
                                          <p:attrName>style.visibility</p:attrName>
                                        </p:attrNameLst>
                                      </p:cBhvr>
                                      <p:to>
                                        <p:strVal val="visible"/>
                                      </p:to>
                                    </p:set>
                                    <p:anim calcmode="lin" valueType="num">
                                      <p:cBhvr>
                                        <p:cTn id="12" dur="1000" fill="hold"/>
                                        <p:tgtEl>
                                          <p:spTgt spid="71682"/>
                                        </p:tgtEl>
                                        <p:attrNameLst>
                                          <p:attrName>ppt_x</p:attrName>
                                        </p:attrNameLst>
                                      </p:cBhvr>
                                      <p:tavLst>
                                        <p:tav tm="0">
                                          <p:val>
                                            <p:strVal val="#ppt_x-.2"/>
                                          </p:val>
                                        </p:tav>
                                        <p:tav tm="100000">
                                          <p:val>
                                            <p:strVal val="#ppt_x"/>
                                          </p:val>
                                        </p:tav>
                                      </p:tavLst>
                                    </p:anim>
                                    <p:anim calcmode="lin" valueType="num">
                                      <p:cBhvr>
                                        <p:cTn id="13" dur="1000" fill="hold"/>
                                        <p:tgtEl>
                                          <p:spTgt spid="7168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1682"/>
                                        </p:tgtEl>
                                      </p:cBhvr>
                                    </p:animEffect>
                                  </p:childTnLst>
                                </p:cTn>
                              </p:par>
                              <p:par>
                                <p:cTn id="15" presetID="29" presetClass="entr" presetSubtype="0" fill="hold" nodeType="withEffect">
                                  <p:stCondLst>
                                    <p:cond delay="0"/>
                                  </p:stCondLst>
                                  <p:childTnLst>
                                    <p:set>
                                      <p:cBhvr>
                                        <p:cTn id="16" dur="1" fill="hold">
                                          <p:stCondLst>
                                            <p:cond delay="0"/>
                                          </p:stCondLst>
                                        </p:cTn>
                                        <p:tgtEl>
                                          <p:spTgt spid="71685"/>
                                        </p:tgtEl>
                                        <p:attrNameLst>
                                          <p:attrName>style.visibility</p:attrName>
                                        </p:attrNameLst>
                                      </p:cBhvr>
                                      <p:to>
                                        <p:strVal val="visible"/>
                                      </p:to>
                                    </p:set>
                                    <p:anim calcmode="lin" valueType="num">
                                      <p:cBhvr>
                                        <p:cTn id="17" dur="1000" fill="hold"/>
                                        <p:tgtEl>
                                          <p:spTgt spid="71685"/>
                                        </p:tgtEl>
                                        <p:attrNameLst>
                                          <p:attrName>ppt_x</p:attrName>
                                        </p:attrNameLst>
                                      </p:cBhvr>
                                      <p:tavLst>
                                        <p:tav tm="0">
                                          <p:val>
                                            <p:strVal val="#ppt_x-.2"/>
                                          </p:val>
                                        </p:tav>
                                        <p:tav tm="100000">
                                          <p:val>
                                            <p:strVal val="#ppt_x"/>
                                          </p:val>
                                        </p:tav>
                                      </p:tavLst>
                                    </p:anim>
                                    <p:anim calcmode="lin" valueType="num">
                                      <p:cBhvr>
                                        <p:cTn id="18" dur="1000" fill="hold"/>
                                        <p:tgtEl>
                                          <p:spTgt spid="7168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168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par>
                                <p:cTn id="25" presetID="29" presetClass="entr" presetSubtype="0" fill="hold" nodeType="withEffect">
                                  <p:stCondLst>
                                    <p:cond delay="0"/>
                                  </p:stCondLst>
                                  <p:childTnLst>
                                    <p:set>
                                      <p:cBhvr>
                                        <p:cTn id="26" dur="1" fill="hold">
                                          <p:stCondLst>
                                            <p:cond delay="0"/>
                                          </p:stCondLst>
                                        </p:cTn>
                                        <p:tgtEl>
                                          <p:spTgt spid="71687"/>
                                        </p:tgtEl>
                                        <p:attrNameLst>
                                          <p:attrName>style.visibility</p:attrName>
                                        </p:attrNameLst>
                                      </p:cBhvr>
                                      <p:to>
                                        <p:strVal val="visible"/>
                                      </p:to>
                                    </p:set>
                                    <p:anim calcmode="lin" valueType="num">
                                      <p:cBhvr>
                                        <p:cTn id="27" dur="1000" fill="hold"/>
                                        <p:tgtEl>
                                          <p:spTgt spid="71687"/>
                                        </p:tgtEl>
                                        <p:attrNameLst>
                                          <p:attrName>ppt_x</p:attrName>
                                        </p:attrNameLst>
                                      </p:cBhvr>
                                      <p:tavLst>
                                        <p:tav tm="0">
                                          <p:val>
                                            <p:strVal val="#ppt_x-.2"/>
                                          </p:val>
                                        </p:tav>
                                        <p:tav tm="100000">
                                          <p:val>
                                            <p:strVal val="#ppt_x"/>
                                          </p:val>
                                        </p:tav>
                                      </p:tavLst>
                                    </p:anim>
                                    <p:anim calcmode="lin" valueType="num">
                                      <p:cBhvr>
                                        <p:cTn id="28" dur="1000" fill="hold"/>
                                        <p:tgtEl>
                                          <p:spTgt spid="7168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71687"/>
                                        </p:tgtEl>
                                      </p:cBhvr>
                                    </p:animEffect>
                                  </p:childTnLst>
                                </p:cTn>
                              </p:par>
                              <p:par>
                                <p:cTn id="30" presetID="29" presetClass="entr" presetSubtype="0" fill="hold" nodeType="withEffect">
                                  <p:stCondLst>
                                    <p:cond delay="0"/>
                                  </p:stCondLst>
                                  <p:childTnLst>
                                    <p:set>
                                      <p:cBhvr>
                                        <p:cTn id="31" dur="1" fill="hold">
                                          <p:stCondLst>
                                            <p:cond delay="0"/>
                                          </p:stCondLst>
                                        </p:cTn>
                                        <p:tgtEl>
                                          <p:spTgt spid="71688"/>
                                        </p:tgtEl>
                                        <p:attrNameLst>
                                          <p:attrName>style.visibility</p:attrName>
                                        </p:attrNameLst>
                                      </p:cBhvr>
                                      <p:to>
                                        <p:strVal val="visible"/>
                                      </p:to>
                                    </p:set>
                                    <p:anim calcmode="lin" valueType="num">
                                      <p:cBhvr>
                                        <p:cTn id="32" dur="1000" fill="hold"/>
                                        <p:tgtEl>
                                          <p:spTgt spid="71688"/>
                                        </p:tgtEl>
                                        <p:attrNameLst>
                                          <p:attrName>ppt_x</p:attrName>
                                        </p:attrNameLst>
                                      </p:cBhvr>
                                      <p:tavLst>
                                        <p:tav tm="0">
                                          <p:val>
                                            <p:strVal val="#ppt_x-.2"/>
                                          </p:val>
                                        </p:tav>
                                        <p:tav tm="100000">
                                          <p:val>
                                            <p:strVal val="#ppt_x"/>
                                          </p:val>
                                        </p:tav>
                                      </p:tavLst>
                                    </p:anim>
                                    <p:anim calcmode="lin" valueType="num">
                                      <p:cBhvr>
                                        <p:cTn id="33" dur="1000" fill="hold"/>
                                        <p:tgtEl>
                                          <p:spTgt spid="7168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71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Rectangle: Rounded Corners 7">
            <a:extLst>
              <a:ext uri="{FF2B5EF4-FFF2-40B4-BE49-F238E27FC236}">
                <a16:creationId xmlns:a16="http://schemas.microsoft.com/office/drawing/2014/main" id="{83943E22-6FC5-4857-96F1-DB4BDF369685}"/>
              </a:ext>
            </a:extLst>
          </p:cNvPr>
          <p:cNvSpPr/>
          <p:nvPr/>
        </p:nvSpPr>
        <p:spPr>
          <a:xfrm>
            <a:off x="230260" y="1176994"/>
            <a:ext cx="5734442" cy="1720951"/>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800" b="1" i="1">
                <a:solidFill>
                  <a:srgbClr val="0000FF"/>
                </a:solidFill>
                <a:cs typeface="Arial" pitchFamily="34" charset="0"/>
              </a:rPr>
              <a:t>    Bài tập nhỏ: Hãy sử dụng những cụm từ sau để hoàn thành đoạn thông tin dưới đây.</a:t>
            </a:r>
          </a:p>
        </p:txBody>
      </p:sp>
      <p:graphicFrame>
        <p:nvGraphicFramePr>
          <p:cNvPr id="8" name="Table 7"/>
          <p:cNvGraphicFramePr>
            <a:graphicFrameLocks noGrp="1"/>
          </p:cNvGraphicFramePr>
          <p:nvPr/>
        </p:nvGraphicFramePr>
        <p:xfrm>
          <a:off x="6865034" y="1283674"/>
          <a:ext cx="5147993" cy="1537335"/>
        </p:xfrm>
        <a:graphic>
          <a:graphicData uri="http://schemas.openxmlformats.org/drawingml/2006/table">
            <a:tbl>
              <a:tblPr/>
              <a:tblGrid>
                <a:gridCol w="2727782">
                  <a:extLst>
                    <a:ext uri="{9D8B030D-6E8A-4147-A177-3AD203B41FA5}">
                      <a16:colId xmlns:a16="http://schemas.microsoft.com/office/drawing/2014/main" val="20000"/>
                    </a:ext>
                  </a:extLst>
                </a:gridCol>
                <a:gridCol w="2420211">
                  <a:extLst>
                    <a:ext uri="{9D8B030D-6E8A-4147-A177-3AD203B41FA5}">
                      <a16:colId xmlns:a16="http://schemas.microsoft.com/office/drawing/2014/main" val="20001"/>
                    </a:ext>
                  </a:extLst>
                </a:gridCol>
              </a:tblGrid>
              <a:tr h="0">
                <a:tc>
                  <a:txBody>
                    <a:bodyPr/>
                    <a:lstStyle/>
                    <a:p>
                      <a:pPr algn="just">
                        <a:lnSpc>
                          <a:spcPct val="150000"/>
                        </a:lnSpc>
                        <a:spcBef>
                          <a:spcPts val="600"/>
                        </a:spcBef>
                        <a:spcAft>
                          <a:spcPts val="0"/>
                        </a:spcAft>
                      </a:pPr>
                      <a:r>
                        <a:rPr lang="en-US" sz="2500" b="0" i="0">
                          <a:solidFill>
                            <a:srgbClr val="FF0000"/>
                          </a:solidFill>
                          <a:latin typeface="+mn-lt"/>
                          <a:ea typeface="Calibri"/>
                        </a:rPr>
                        <a:t>viện trợ lương thực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en-US" sz="2500" b="0" i="0">
                          <a:solidFill>
                            <a:srgbClr val="FF0000"/>
                          </a:solidFill>
                          <a:latin typeface="+mn-lt"/>
                          <a:ea typeface="Calibri"/>
                        </a:rPr>
                        <a:t>thiếu lương thực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50000"/>
                        </a:lnSpc>
                        <a:spcBef>
                          <a:spcPts val="600"/>
                        </a:spcBef>
                        <a:spcAft>
                          <a:spcPts val="0"/>
                        </a:spcAft>
                      </a:pPr>
                      <a:r>
                        <a:rPr lang="en-US" sz="2500" b="0" i="0">
                          <a:solidFill>
                            <a:srgbClr val="FF0000"/>
                          </a:solidFill>
                          <a:latin typeface="+mn-lt"/>
                          <a:ea typeface="Calibri"/>
                        </a:rPr>
                        <a:t>nam Xa-ha-ra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en-US" sz="2500" b="0" i="0">
                          <a:solidFill>
                            <a:srgbClr val="FF0000"/>
                          </a:solidFill>
                          <a:latin typeface="+mn-lt"/>
                          <a:ea typeface="Calibri"/>
                        </a:rPr>
                        <a:t>nạn đói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50000"/>
                        </a:lnSpc>
                        <a:spcBef>
                          <a:spcPts val="600"/>
                        </a:spcBef>
                        <a:spcAft>
                          <a:spcPts val="0"/>
                        </a:spcAft>
                      </a:pPr>
                      <a:r>
                        <a:rPr lang="en-US" sz="2500" b="0" i="0">
                          <a:solidFill>
                            <a:srgbClr val="FF0000"/>
                          </a:solidFill>
                          <a:latin typeface="+mn-lt"/>
                          <a:ea typeface="Calibri"/>
                        </a:rPr>
                        <a:t>tỉ lệ người đói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endParaRPr lang="en-US" sz="2500" b="0" i="0">
                        <a:solidFill>
                          <a:srgbClr val="FF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nvGraphicFramePr>
        <p:xfrm>
          <a:off x="260690" y="3381540"/>
          <a:ext cx="11682779" cy="3369945"/>
        </p:xfrm>
        <a:graphic>
          <a:graphicData uri="http://schemas.openxmlformats.org/drawingml/2006/table">
            <a:tbl>
              <a:tblPr/>
              <a:tblGrid>
                <a:gridCol w="11682779">
                  <a:extLst>
                    <a:ext uri="{9D8B030D-6E8A-4147-A177-3AD203B41FA5}">
                      <a16:colId xmlns:a16="http://schemas.microsoft.com/office/drawing/2014/main" val="20000"/>
                    </a:ext>
                  </a:extLst>
                </a:gridCol>
              </a:tblGrid>
              <a:tr h="0">
                <a:tc>
                  <a:txBody>
                    <a:bodyPr/>
                    <a:lstStyle/>
                    <a:p>
                      <a:pPr marL="0" marR="0" indent="0" algn="just" defTabSz="914400" rtl="0" eaLnBrk="1" fontAlgn="auto" latinLnBrk="0" hangingPunct="1">
                        <a:lnSpc>
                          <a:spcPct val="150000"/>
                        </a:lnSpc>
                        <a:spcBef>
                          <a:spcPts val="600"/>
                        </a:spcBef>
                        <a:spcAft>
                          <a:spcPts val="0"/>
                        </a:spcAft>
                        <a:buClrTx/>
                        <a:buSzTx/>
                        <a:buFontTx/>
                        <a:buNone/>
                        <a:tabLst/>
                        <a:defRPr/>
                      </a:pPr>
                      <a:r>
                        <a:rPr lang="en-US" sz="2500" b="0" i="0">
                          <a:solidFill>
                            <a:srgbClr val="242021"/>
                          </a:solidFill>
                          <a:latin typeface="+mn-lt"/>
                          <a:ea typeface="Calibri"/>
                        </a:rPr>
                        <a:t>Nạn đói là tình trạng   (1)………….………...cho cuộc sống của người dân, một vấn đề xã hội nổi cộm đối với châu Phi hiện nay. Mỗi năm, thường xuyên có hàng chục triệu người dân châu Phi bị (2)…… …đe doạ, trong đó, vùng (3)……………….. là khu vực chịu ảnh hưởng nặng nề nhất của tình trạng thiếu lương thực, nơi có (4)…………………</a:t>
                      </a:r>
                      <a:r>
                        <a:rPr lang="en-US" sz="2500" b="0" i="0" baseline="0">
                          <a:solidFill>
                            <a:srgbClr val="242021"/>
                          </a:solidFill>
                          <a:latin typeface="+mn-lt"/>
                          <a:ea typeface="Calibri"/>
                        </a:rPr>
                        <a:t> </a:t>
                      </a:r>
                      <a:r>
                        <a:rPr lang="en-US" sz="2500" b="0" i="0">
                          <a:solidFill>
                            <a:srgbClr val="242021"/>
                          </a:solidFill>
                          <a:latin typeface="+mn-lt"/>
                          <a:ea typeface="Calibri"/>
                        </a:rPr>
                        <a:t>cao nhất thế giới. Hằng năm, rất nhiều quốc gia châu Phi phải phụ thuộc vào (5)………………………</a:t>
                      </a:r>
                      <a:r>
                        <a:rPr lang="en-US" sz="2500" b="0" i="0" baseline="0">
                          <a:solidFill>
                            <a:srgbClr val="242021"/>
                          </a:solidFill>
                          <a:latin typeface="+mn-lt"/>
                          <a:ea typeface="Calibri"/>
                        </a:rPr>
                        <a:t>     </a:t>
                      </a:r>
                      <a:r>
                        <a:rPr lang="en-US" sz="2500" b="0" i="0">
                          <a:solidFill>
                            <a:srgbClr val="242021"/>
                          </a:solidFill>
                          <a:latin typeface="+mn-lt"/>
                          <a:ea typeface="Calibri"/>
                        </a:rPr>
                        <a:t>của thế giới.</a:t>
                      </a:r>
                      <a:r>
                        <a:rPr lang="en-US" sz="2500">
                          <a:solidFill>
                            <a:srgbClr val="000000"/>
                          </a:solidFill>
                          <a:latin typeface="+mn-lt"/>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0"/>
                  </a:ext>
                </a:extLst>
              </a:tr>
            </a:tbl>
          </a:graphicData>
        </a:graphic>
      </p:graphicFrame>
      <p:sp>
        <p:nvSpPr>
          <p:cNvPr id="12" name="TextBox 11"/>
          <p:cNvSpPr txBox="1"/>
          <p:nvPr/>
        </p:nvSpPr>
        <p:spPr>
          <a:xfrm>
            <a:off x="3108948" y="3446583"/>
            <a:ext cx="2391522" cy="477054"/>
          </a:xfrm>
          <a:prstGeom prst="rect">
            <a:avLst/>
          </a:prstGeom>
          <a:solidFill>
            <a:schemeClr val="accent4">
              <a:lumMod val="20000"/>
              <a:lumOff val="80000"/>
            </a:schemeClr>
          </a:solidFill>
        </p:spPr>
        <p:txBody>
          <a:bodyPr wrap="square" rtlCol="0">
            <a:spAutoFit/>
          </a:bodyPr>
          <a:lstStyle/>
          <a:p>
            <a:r>
              <a:rPr lang="en-US" sz="2500">
                <a:solidFill>
                  <a:srgbClr val="FF0000"/>
                </a:solidFill>
                <a:ea typeface="Calibri"/>
              </a:rPr>
              <a:t>thiếu lương thực </a:t>
            </a:r>
          </a:p>
        </p:txBody>
      </p:sp>
      <p:sp>
        <p:nvSpPr>
          <p:cNvPr id="14" name="TextBox 13"/>
          <p:cNvSpPr txBox="1"/>
          <p:nvPr/>
        </p:nvSpPr>
        <p:spPr>
          <a:xfrm>
            <a:off x="1826443" y="4580282"/>
            <a:ext cx="1212178" cy="477054"/>
          </a:xfrm>
          <a:prstGeom prst="rect">
            <a:avLst/>
          </a:prstGeom>
          <a:solidFill>
            <a:schemeClr val="accent4">
              <a:lumMod val="20000"/>
              <a:lumOff val="80000"/>
            </a:schemeClr>
          </a:solidFill>
        </p:spPr>
        <p:txBody>
          <a:bodyPr wrap="square" rtlCol="0">
            <a:spAutoFit/>
          </a:bodyPr>
          <a:lstStyle/>
          <a:p>
            <a:r>
              <a:rPr lang="en-US" sz="2500">
                <a:solidFill>
                  <a:srgbClr val="FF0000"/>
                </a:solidFill>
                <a:ea typeface="Calibri"/>
              </a:rPr>
              <a:t>nạn đói</a:t>
            </a:r>
          </a:p>
        </p:txBody>
      </p:sp>
      <p:sp>
        <p:nvSpPr>
          <p:cNvPr id="15" name="TextBox 14"/>
          <p:cNvSpPr txBox="1"/>
          <p:nvPr/>
        </p:nvSpPr>
        <p:spPr>
          <a:xfrm>
            <a:off x="8088926" y="5705696"/>
            <a:ext cx="2700996" cy="477054"/>
          </a:xfrm>
          <a:prstGeom prst="rect">
            <a:avLst/>
          </a:prstGeom>
          <a:solidFill>
            <a:schemeClr val="accent4">
              <a:lumMod val="20000"/>
              <a:lumOff val="80000"/>
            </a:schemeClr>
          </a:solidFill>
        </p:spPr>
        <p:txBody>
          <a:bodyPr wrap="square" rtlCol="0">
            <a:spAutoFit/>
          </a:bodyPr>
          <a:lstStyle/>
          <a:p>
            <a:r>
              <a:rPr lang="en-US" sz="2500">
                <a:solidFill>
                  <a:srgbClr val="FF0000"/>
                </a:solidFill>
                <a:ea typeface="Calibri"/>
              </a:rPr>
              <a:t>viện trợ lương thực </a:t>
            </a:r>
          </a:p>
        </p:txBody>
      </p:sp>
      <p:sp>
        <p:nvSpPr>
          <p:cNvPr id="16" name="TextBox 15"/>
          <p:cNvSpPr txBox="1"/>
          <p:nvPr/>
        </p:nvSpPr>
        <p:spPr>
          <a:xfrm>
            <a:off x="6196816" y="4608417"/>
            <a:ext cx="2004658" cy="477054"/>
          </a:xfrm>
          <a:prstGeom prst="rect">
            <a:avLst/>
          </a:prstGeom>
          <a:solidFill>
            <a:schemeClr val="accent4">
              <a:lumMod val="20000"/>
              <a:lumOff val="80000"/>
            </a:schemeClr>
          </a:solidFill>
        </p:spPr>
        <p:txBody>
          <a:bodyPr wrap="square" rtlCol="0">
            <a:spAutoFit/>
          </a:bodyPr>
          <a:lstStyle/>
          <a:p>
            <a:r>
              <a:rPr lang="en-US" sz="2500">
                <a:solidFill>
                  <a:srgbClr val="FF0000"/>
                </a:solidFill>
                <a:ea typeface="Calibri"/>
              </a:rPr>
              <a:t>nam Xa-ha-ra</a:t>
            </a:r>
          </a:p>
        </p:txBody>
      </p:sp>
      <p:sp>
        <p:nvSpPr>
          <p:cNvPr id="17" name="TextBox 16"/>
          <p:cNvSpPr txBox="1"/>
          <p:nvPr/>
        </p:nvSpPr>
        <p:spPr>
          <a:xfrm>
            <a:off x="7418339" y="5213327"/>
            <a:ext cx="2063274" cy="477054"/>
          </a:xfrm>
          <a:prstGeom prst="rect">
            <a:avLst/>
          </a:prstGeom>
          <a:solidFill>
            <a:schemeClr val="accent4">
              <a:lumMod val="20000"/>
              <a:lumOff val="80000"/>
            </a:schemeClr>
          </a:solidFill>
        </p:spPr>
        <p:txBody>
          <a:bodyPr wrap="square" rtlCol="0">
            <a:spAutoFit/>
          </a:bodyPr>
          <a:lstStyle/>
          <a:p>
            <a:r>
              <a:rPr lang="en-US" sz="2500">
                <a:solidFill>
                  <a:srgbClr val="FF0000"/>
                </a:solidFill>
                <a:ea typeface="Calibri"/>
              </a:rPr>
              <a:t>tỉ lệ người đói</a:t>
            </a:r>
          </a:p>
        </p:txBody>
      </p:sp>
      <p:sp>
        <p:nvSpPr>
          <p:cNvPr id="19" name="TextBox 1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10. DÂN CƯ, XÃ HỘI CHÂU PHI (tiết 2)</a:t>
            </a: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par>
                                <p:cTn id="15" presetID="29"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ppt_x</p:attrName>
                                        </p:attrNameLst>
                                      </p:cBhvr>
                                      <p:tavLst>
                                        <p:tav tm="0">
                                          <p:val>
                                            <p:strVal val="#ppt_x-.2"/>
                                          </p:val>
                                        </p:tav>
                                        <p:tav tm="100000">
                                          <p:val>
                                            <p:strVal val="#ppt_x"/>
                                          </p:val>
                                        </p:tav>
                                      </p:tavLst>
                                    </p:anim>
                                    <p:anim calcmode="lin" valueType="num">
                                      <p:cBhvr>
                                        <p:cTn id="1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32"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amond(out)">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32"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amond(out)">
                                      <p:cBhvr>
                                        <p:cTn id="29" dur="1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32"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amond(out)">
                                      <p:cBhvr>
                                        <p:cTn id="34" dur="1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32"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amond(out)">
                                      <p:cBhvr>
                                        <p:cTn id="39" dur="1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32"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diamond(out)">
                                      <p:cBhvr>
                                        <p:cTn id="4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15" grpId="0" animBg="1"/>
      <p:bldP spid="16"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1331</Words>
  <Application>Microsoft Office PowerPoint</Application>
  <PresentationFormat>Widescreen</PresentationFormat>
  <Paragraphs>155</Paragraphs>
  <Slides>23</Slides>
  <Notes>12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#9Slide03 HelveBold</vt:lpstr>
      <vt:lpstr>Arial</vt:lpstr>
      <vt:lpstr>Arian</vt:lpstr>
      <vt:lpstr>Calibri</vt:lpstr>
      <vt:lpstr>Calibri Light</vt:lpstr>
      <vt:lpstr>Impact MT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TÔI LÀ TỔNG THƯ KÍ LIÊN HỢP QUỐC</vt:lpstr>
      <vt:lpstr>TÔI LÀ TỔNG THƯ KÍ LIÊN HỢP QUỐC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Hồ Thị Thanh Tâm</cp:lastModifiedBy>
  <cp:revision>150</cp:revision>
  <dcterms:created xsi:type="dcterms:W3CDTF">2021-06-28T12:43:46Z</dcterms:created>
  <dcterms:modified xsi:type="dcterms:W3CDTF">2022-09-06T11:54:05Z</dcterms:modified>
</cp:coreProperties>
</file>