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0" r:id="rId2"/>
    <p:sldId id="256" r:id="rId3"/>
    <p:sldId id="258" r:id="rId4"/>
    <p:sldId id="257" r:id="rId5"/>
    <p:sldId id="259" r:id="rId6"/>
    <p:sldId id="260" r:id="rId7"/>
    <p:sldId id="261" r:id="rId8"/>
    <p:sldId id="266" r:id="rId9"/>
    <p:sldId id="262" r:id="rId10"/>
    <p:sldId id="267" r:id="rId11"/>
    <p:sldId id="268" r:id="rId12"/>
    <p:sldId id="271" r:id="rId13"/>
    <p:sldId id="272" r:id="rId14"/>
    <p:sldId id="273" r:id="rId15"/>
    <p:sldId id="275" r:id="rId16"/>
    <p:sldId id="274" r:id="rId17"/>
    <p:sldId id="276" r:id="rId18"/>
    <p:sldId id="279" r:id="rId19"/>
    <p:sldId id="283" r:id="rId20"/>
    <p:sldId id="280" r:id="rId21"/>
    <p:sldId id="284" r:id="rId22"/>
    <p:sldId id="281" r:id="rId23"/>
    <p:sldId id="28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FFCC66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62" d="100"/>
          <a:sy n="62" d="100"/>
        </p:scale>
        <p:origin x="100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ECA97-8EB7-4ACB-9EC7-68CE240B91D1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CB4512-CB9F-4570-8605-DEEB3CC51E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70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B4512-CB9F-4570-8605-DEEB3CC51E2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2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93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03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07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74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699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11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83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767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637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24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14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57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0.png"/><Relationship Id="rId1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5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.png"/><Relationship Id="rId5" Type="http://schemas.microsoft.com/office/2007/relationships/media" Target="../media/media4.mp3"/><Relationship Id="rId15" Type="http://schemas.openxmlformats.org/officeDocument/2006/relationships/image" Target="../media/image12.png"/><Relationship Id="rId10" Type="http://schemas.openxmlformats.org/officeDocument/2006/relationships/image" Target="../media/image17.jpeg"/><Relationship Id="rId19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8.png"/><Relationship Id="rId18" Type="http://schemas.microsoft.com/office/2007/relationships/hdphoto" Target="../media/hdphoto1.wdp"/><Relationship Id="rId3" Type="http://schemas.microsoft.com/office/2007/relationships/media" Target="../media/media3.mp3"/><Relationship Id="rId21" Type="http://schemas.openxmlformats.org/officeDocument/2006/relationships/image" Target="../media/image14.png"/><Relationship Id="rId7" Type="http://schemas.microsoft.com/office/2007/relationships/media" Target="../media/media5.mp3"/><Relationship Id="rId12" Type="http://schemas.microsoft.com/office/2007/relationships/hdphoto" Target="../media/hdphoto2.wdp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1.png"/><Relationship Id="rId20" Type="http://schemas.openxmlformats.org/officeDocument/2006/relationships/image" Target="../media/image6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0.png"/><Relationship Id="rId5" Type="http://schemas.microsoft.com/office/2007/relationships/media" Target="../media/media4.mp3"/><Relationship Id="rId15" Type="http://schemas.openxmlformats.org/officeDocument/2006/relationships/image" Target="../media/image10.png"/><Relationship Id="rId10" Type="http://schemas.openxmlformats.org/officeDocument/2006/relationships/image" Target="../media/image19.jpeg"/><Relationship Id="rId19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9.png"/><Relationship Id="rId2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3" Type="http://schemas.microsoft.com/office/2007/relationships/media" Target="../media/media3.mp3"/><Relationship Id="rId21" Type="http://schemas.openxmlformats.org/officeDocument/2006/relationships/image" Target="../media/image15.png"/><Relationship Id="rId7" Type="http://schemas.microsoft.com/office/2007/relationships/media" Target="../media/media5.mp3"/><Relationship Id="rId12" Type="http://schemas.openxmlformats.org/officeDocument/2006/relationships/image" Target="../media/image8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7.jpeg"/><Relationship Id="rId5" Type="http://schemas.microsoft.com/office/2007/relationships/media" Target="../media/media4.mp3"/><Relationship Id="rId15" Type="http://schemas.openxmlformats.org/officeDocument/2006/relationships/image" Target="../media/image11.png"/><Relationship Id="rId10" Type="http://schemas.openxmlformats.org/officeDocument/2006/relationships/notesSlide" Target="../notesSlides/notesSlide1.xml"/><Relationship Id="rId19" Type="http://schemas.openxmlformats.org/officeDocument/2006/relationships/image" Target="../media/image6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0.png"/><Relationship Id="rId1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5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.png"/><Relationship Id="rId5" Type="http://schemas.microsoft.com/office/2007/relationships/media" Target="../media/media4.mp3"/><Relationship Id="rId15" Type="http://schemas.openxmlformats.org/officeDocument/2006/relationships/image" Target="../media/image12.png"/><Relationship Id="rId10" Type="http://schemas.openxmlformats.org/officeDocument/2006/relationships/image" Target="../media/image16.jpeg"/><Relationship Id="rId19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0.png"/><Relationship Id="rId1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5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.png"/><Relationship Id="rId5" Type="http://schemas.microsoft.com/office/2007/relationships/media" Target="../media/media4.mp3"/><Relationship Id="rId15" Type="http://schemas.openxmlformats.org/officeDocument/2006/relationships/image" Target="../media/image12.png"/><Relationship Id="rId10" Type="http://schemas.openxmlformats.org/officeDocument/2006/relationships/image" Target="../media/image17.jpeg"/><Relationship Id="rId19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0.png"/><Relationship Id="rId1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5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.png"/><Relationship Id="rId5" Type="http://schemas.microsoft.com/office/2007/relationships/media" Target="../media/media4.mp3"/><Relationship Id="rId15" Type="http://schemas.openxmlformats.org/officeDocument/2006/relationships/image" Target="../media/image12.png"/><Relationship Id="rId10" Type="http://schemas.openxmlformats.org/officeDocument/2006/relationships/image" Target="../media/image18.jpeg"/><Relationship Id="rId19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0.png"/><Relationship Id="rId1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5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.png"/><Relationship Id="rId5" Type="http://schemas.microsoft.com/office/2007/relationships/media" Target="../media/media4.mp3"/><Relationship Id="rId15" Type="http://schemas.openxmlformats.org/officeDocument/2006/relationships/image" Target="../media/image12.png"/><Relationship Id="rId10" Type="http://schemas.openxmlformats.org/officeDocument/2006/relationships/image" Target="../media/image2.jpeg"/><Relationship Id="rId19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8.png"/><Relationship Id="rId18" Type="http://schemas.microsoft.com/office/2007/relationships/hdphoto" Target="../media/hdphoto1.wdp"/><Relationship Id="rId3" Type="http://schemas.microsoft.com/office/2007/relationships/media" Target="../media/media3.mp3"/><Relationship Id="rId21" Type="http://schemas.openxmlformats.org/officeDocument/2006/relationships/image" Target="../media/image14.png"/><Relationship Id="rId7" Type="http://schemas.microsoft.com/office/2007/relationships/media" Target="../media/media5.mp3"/><Relationship Id="rId12" Type="http://schemas.microsoft.com/office/2007/relationships/hdphoto" Target="../media/hdphoto2.wdp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1.png"/><Relationship Id="rId20" Type="http://schemas.openxmlformats.org/officeDocument/2006/relationships/image" Target="../media/image6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0.png"/><Relationship Id="rId5" Type="http://schemas.microsoft.com/office/2007/relationships/media" Target="../media/media4.mp3"/><Relationship Id="rId15" Type="http://schemas.openxmlformats.org/officeDocument/2006/relationships/image" Target="../media/image10.png"/><Relationship Id="rId10" Type="http://schemas.openxmlformats.org/officeDocument/2006/relationships/image" Target="../media/image19.jpeg"/><Relationship Id="rId19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9.png"/><Relationship Id="rId2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0.png"/><Relationship Id="rId1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5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.png"/><Relationship Id="rId5" Type="http://schemas.microsoft.com/office/2007/relationships/media" Target="../media/media4.mp3"/><Relationship Id="rId15" Type="http://schemas.openxmlformats.org/officeDocument/2006/relationships/image" Target="../media/image12.png"/><Relationship Id="rId10" Type="http://schemas.openxmlformats.org/officeDocument/2006/relationships/image" Target="../media/image16.jpeg"/><Relationship Id="rId19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0.png"/><Relationship Id="rId1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5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.png"/><Relationship Id="rId5" Type="http://schemas.microsoft.com/office/2007/relationships/media" Target="../media/media4.mp3"/><Relationship Id="rId15" Type="http://schemas.openxmlformats.org/officeDocument/2006/relationships/image" Target="../media/image12.png"/><Relationship Id="rId10" Type="http://schemas.openxmlformats.org/officeDocument/2006/relationships/image" Target="../media/image21.png"/><Relationship Id="rId19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963" y="330768"/>
            <a:ext cx="3458441" cy="34584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550" y="190500"/>
            <a:ext cx="1665668" cy="1686664"/>
          </a:xfrm>
          <a:prstGeom prst="rect">
            <a:avLst/>
          </a:prstGeom>
        </p:spPr>
      </p:pic>
      <p:pic>
        <p:nvPicPr>
          <p:cNvPr id="1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07" y="3035523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140860" y="4162158"/>
            <a:ext cx="606217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8000"/>
                </a:solidFill>
                <a:cs typeface="Arial" panose="020B0604020202020204" pitchFamily="34" charset="0"/>
              </a:rPr>
              <a:t>LẤY </a:t>
            </a:r>
            <a:r>
              <a:rPr lang="en-US" sz="7200" b="1">
                <a:solidFill>
                  <a:srgbClr val="008000"/>
                </a:solidFill>
                <a:cs typeface="Arial" panose="020B0604020202020204" pitchFamily="34" charset="0"/>
              </a:rPr>
              <a:t>KẸO </a:t>
            </a:r>
          </a:p>
          <a:p>
            <a:pPr algn="ctr"/>
            <a:r>
              <a:rPr lang="en-US" sz="7200" b="1">
                <a:solidFill>
                  <a:srgbClr val="008000"/>
                </a:solidFill>
                <a:cs typeface="Arial" panose="020B0604020202020204" pitchFamily="34" charset="0"/>
              </a:rPr>
              <a:t>CHO </a:t>
            </a:r>
            <a:r>
              <a:rPr lang="en-US" sz="7200" b="1" dirty="0">
                <a:solidFill>
                  <a:srgbClr val="008000"/>
                </a:solidFill>
                <a:cs typeface="Arial" panose="020B0604020202020204" pitchFamily="34" charset="0"/>
              </a:rPr>
              <a:t>ẾCH XANH</a:t>
            </a:r>
          </a:p>
        </p:txBody>
      </p:sp>
      <p:pic>
        <p:nvPicPr>
          <p:cNvPr id="3" name="Cut The Rope Magic Sound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584367" y="5158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9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5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672" y="-670991"/>
            <a:ext cx="183163" cy="19935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428" y="5352143"/>
            <a:ext cx="1448707" cy="14487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207" y="940956"/>
            <a:ext cx="868494" cy="8794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592" y="5088617"/>
            <a:ext cx="1831582" cy="18315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308" y="5088617"/>
            <a:ext cx="1831582" cy="1831582"/>
          </a:xfrm>
          <a:prstGeom prst="rect">
            <a:avLst/>
          </a:prstGeom>
        </p:spPr>
      </p:pic>
      <p:pic>
        <p:nvPicPr>
          <p:cNvPr id="15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4419600" y="5566258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8000"/>
                </a:solidFill>
              </a:rPr>
              <a:t>D. Năm</a:t>
            </a:r>
            <a:endParaRPr lang="en-US" sz="3000" b="1" dirty="0">
              <a:solidFill>
                <a:srgbClr val="008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00098" y="5557157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8000"/>
                </a:solidFill>
              </a:rPr>
              <a:t>C</a:t>
            </a:r>
            <a:r>
              <a:rPr lang="en-US" sz="3000" b="1">
                <a:solidFill>
                  <a:srgbClr val="008000"/>
                </a:solidFill>
              </a:rPr>
              <a:t>. Hai</a:t>
            </a:r>
            <a:endParaRPr lang="en-US" sz="3000" b="1" dirty="0">
              <a:solidFill>
                <a:srgbClr val="008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00099" y="4348667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8000"/>
                </a:solidFill>
              </a:rPr>
              <a:t>A. Bốn</a:t>
            </a:r>
            <a:endParaRPr lang="en-US" sz="3000" b="1" dirty="0">
              <a:solidFill>
                <a:srgbClr val="008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419599" y="437688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8000"/>
                </a:solidFill>
              </a:rPr>
              <a:t>B. Ba </a:t>
            </a:r>
            <a:endParaRPr lang="en-US" sz="3000" b="1" dirty="0">
              <a:solidFill>
                <a:srgbClr val="008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76342" y="891418"/>
            <a:ext cx="6081544" cy="25976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4000" b="1">
                <a:solidFill>
                  <a:srgbClr val="008000"/>
                </a:solidFill>
              </a:rPr>
              <a:t>Câu 9. Đường xích đạo chia châu Phi thành mấy phần khá cân xứng?</a:t>
            </a:r>
            <a:endParaRPr lang="en-US" sz="4000" b="1" dirty="0">
              <a:solidFill>
                <a:srgbClr val="008000"/>
              </a:solidFill>
            </a:endParaRPr>
          </a:p>
        </p:txBody>
      </p:sp>
      <p:pic>
        <p:nvPicPr>
          <p:cNvPr id="21" name="Picture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22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23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24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5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8" name="Rounded Rectangle 2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0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5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6" name="Explosion 2 55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7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8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3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33333E-6 L 0.00156 0.625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2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042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20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6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6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9" dur="1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1773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42424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56" grpId="0" animBg="1"/>
      <p:bldP spid="5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Kết quả hình ảnh cho art design clipart background wal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0"/>
            <a:ext cx="12192000" cy="734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art design clipart background wall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63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8962"/>
            <a:ext cx="12344400" cy="473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823391"/>
            <a:ext cx="183163" cy="19935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199743"/>
            <a:ext cx="1448707" cy="144870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788556"/>
            <a:ext cx="868494" cy="87944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4936217"/>
            <a:ext cx="1831582" cy="183158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4936217"/>
            <a:ext cx="1831582" cy="1831582"/>
          </a:xfrm>
          <a:prstGeom prst="rect">
            <a:avLst/>
          </a:prstGeom>
        </p:spPr>
      </p:pic>
      <p:pic>
        <p:nvPicPr>
          <p:cNvPr id="26" name="Picture 2" descr="Kết quả hình ảnh cho stock.xchn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le 26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8000"/>
                </a:solidFill>
              </a:rPr>
              <a:t>A. dãy núi cao </a:t>
            </a:r>
            <a:endParaRPr lang="en-US" sz="3000" b="1" dirty="0">
              <a:solidFill>
                <a:srgbClr val="00800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419600" y="553878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8000"/>
                </a:solidFill>
              </a:rPr>
              <a:t>D</a:t>
            </a:r>
            <a:r>
              <a:rPr lang="en-US" sz="3000" b="1">
                <a:solidFill>
                  <a:srgbClr val="008000"/>
                </a:solidFill>
              </a:rPr>
              <a:t>. thung lũng sâu</a:t>
            </a:r>
            <a:endParaRPr lang="en-US" sz="3000" b="1" dirty="0">
              <a:solidFill>
                <a:srgbClr val="008000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8000"/>
                </a:solidFill>
              </a:rPr>
              <a:t>C. bồn địa lớn</a:t>
            </a:r>
            <a:endParaRPr lang="en-US" sz="3000" b="1" dirty="0">
              <a:solidFill>
                <a:srgbClr val="00800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4419600" y="437688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8000"/>
                </a:solidFill>
              </a:rPr>
              <a:t>B. đồng bằng lớn</a:t>
            </a:r>
            <a:endParaRPr lang="en-US" sz="3000" b="1" dirty="0">
              <a:solidFill>
                <a:srgbClr val="008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319206" y="891418"/>
            <a:ext cx="6081544" cy="25976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4000" b="1">
                <a:solidFill>
                  <a:srgbClr val="008000"/>
                </a:solidFill>
              </a:rPr>
              <a:t>Câu 10. Phía đông châu Phi được nâng lên mạnh, đã tạo thành các</a:t>
            </a:r>
            <a:endParaRPr lang="en-US" sz="4000" b="1" dirty="0">
              <a:solidFill>
                <a:srgbClr val="008000"/>
              </a:solidFill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6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34" name="Rounded Rectangle 33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6" name="Picture 3" descr="C:\Users\ADMIN\Desktop\Picture2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5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1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2" name="Explosion 2 61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63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6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4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0.00156 0.625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2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042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10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9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1773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42424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62" grpId="0" animBg="1"/>
      <p:bldP spid="6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5F295B-4E73-4941-B32D-88CC9D7793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7" y="1283"/>
            <a:ext cx="12191980" cy="685671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Kiểu 3D 6" descr="The Earth">
                <a:extLst>
                  <a:ext uri="{FF2B5EF4-FFF2-40B4-BE49-F238E27FC236}">
                    <a16:creationId xmlns:a16="http://schemas.microsoft.com/office/drawing/2014/main" id="{BBA11CFB-DAA6-4343-8F28-DFADCCD2806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69264291"/>
                  </p:ext>
                </p:extLst>
              </p:nvPr>
            </p:nvGraphicFramePr>
            <p:xfrm>
              <a:off x="194553" y="4597881"/>
              <a:ext cx="2071755" cy="2071756"/>
            </p:xfrm>
            <a:graphic>
              <a:graphicData uri="http://schemas.microsoft.com/office/drawing/2017/model3d">
                <am3d:model3d>
                  <am3d:spPr>
                    <a:xfrm>
                      <a:off x="0" y="0"/>
                      <a:ext cx="2071755" cy="2071756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4191953" ay="-935331" az="-2174462"/>
                    <am3d:postTrans dx="0" dy="0" dz="0"/>
                  </am3d:trans>
                  <am3d:raster rName="Office3DRenderer" rVer="16.0.8326">
                    <am3d:blip/>
                  </am3d:raster>
                  <am3d:objViewport viewportSz="36303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Kiểu 3D 6" descr="The Earth">
                <a:extLst>
                  <a:ext uri="{FF2B5EF4-FFF2-40B4-BE49-F238E27FC236}">
                    <a16:creationId xmlns:a16="http://schemas.microsoft.com/office/drawing/2014/main" id="{BBA11CFB-DAA6-4343-8F28-DFADCCD280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/>
              <a:stretch>
                <a:fillRect/>
              </a:stretch>
            </p:blipFill>
            <p:spPr>
              <a:xfrm>
                <a:off x="194553" y="4597881"/>
                <a:ext cx="2071755" cy="2071756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/>
          <p:cNvSpPr txBox="1"/>
          <p:nvPr/>
        </p:nvSpPr>
        <p:spPr>
          <a:xfrm>
            <a:off x="1209037" y="1310620"/>
            <a:ext cx="9707880" cy="193899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9. </a:t>
            </a:r>
          </a:p>
          <a:p>
            <a:pPr algn="ctr"/>
            <a:r>
              <a:rPr 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Thiên nhiên châu Phi (tiết 2)</a:t>
            </a:r>
          </a:p>
        </p:txBody>
      </p:sp>
    </p:spTree>
    <p:extLst>
      <p:ext uri="{BB962C8B-B14F-4D97-AF65-F5344CB8AC3E}">
        <p14:creationId xmlns:p14="http://schemas.microsoft.com/office/powerpoint/2010/main" val="3284912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1" y="48493"/>
            <a:ext cx="12025745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3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9. THIÊN NHIÊN CHÂU PHI (tiết 2)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867235" y="6223208"/>
            <a:ext cx="5155211" cy="43088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200" b="1">
                <a:solidFill>
                  <a:srgbClr val="0000FF"/>
                </a:solidFill>
              </a:rPr>
              <a:t>H.9.2. Bản đồ khí hậu ở châu Phi</a:t>
            </a:r>
            <a:endParaRPr lang="en-US" sz="2200">
              <a:solidFill>
                <a:srgbClr val="0000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6301" y="756858"/>
            <a:ext cx="3270767" cy="93102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800" b="1" u="sng">
                <a:solidFill>
                  <a:srgbClr val="002060"/>
                </a:solidFill>
                <a:cs typeface="Arial" pitchFamily="34" charset="0"/>
              </a:rPr>
              <a:t>2. Đặc điểm tự nhiên</a:t>
            </a:r>
          </a:p>
          <a:p>
            <a:r>
              <a:rPr lang="en-US" sz="2800" b="1" i="1" u="sng">
                <a:solidFill>
                  <a:srgbClr val="002060"/>
                </a:solidFill>
                <a:cs typeface="Arial" pitchFamily="34" charset="0"/>
              </a:rPr>
              <a:t>b. Khí hậu</a:t>
            </a:r>
            <a:endParaRPr lang="en-US" sz="2800" u="sng"/>
          </a:p>
        </p:txBody>
      </p:sp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175998" y="1763164"/>
            <a:ext cx="6335638" cy="1905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*Quan sát H.9.2</a:t>
            </a:r>
            <a:r>
              <a:rPr lang="vi-VN" sz="2800" b="1" i="1">
                <a:solidFill>
                  <a:srgbClr val="0000FF"/>
                </a:solidFill>
                <a:cs typeface="Arial" pitchFamily="34" charset="0"/>
              </a:rPr>
              <a:t> SGK</a:t>
            </a: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, kể tên, xác định các đới khí hậu ở châu Phi. Kiểu khí hậu nào phổ biến nhất?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100941" y="1428755"/>
            <a:ext cx="750409" cy="814956"/>
          </a:xfrm>
          <a:prstGeom prst="rect">
            <a:avLst/>
          </a:prstGeom>
        </p:spPr>
      </p:pic>
      <p:sp>
        <p:nvSpPr>
          <p:cNvPr id="19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193973" y="1761133"/>
            <a:ext cx="6317672" cy="1905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*Nhận xét đặc điểm phân hóa khí hậu ở châu Phi. Giải thích vì sao có sự phân hóa như vậy?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175998" y="1428755"/>
            <a:ext cx="750409" cy="814956"/>
          </a:xfrm>
          <a:prstGeom prst="rect">
            <a:avLst/>
          </a:prstGeom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56699" y="1580638"/>
            <a:ext cx="6478299" cy="196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pt-BR" sz="2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- </a:t>
            </a:r>
            <a:r>
              <a:rPr lang="pt-BR" sz="2800" b="1"/>
              <a:t>Châu Phi có nhiệt độ trung bình cao nhất thế giới, phần lớn nằm trong đới nóng</a:t>
            </a:r>
            <a:r>
              <a:rPr kumimoji="0" lang="pt-BR" sz="2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- </a:t>
            </a:r>
            <a:r>
              <a:rPr lang="pt-BR" sz="2800" b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Đặc điểm các đới khí hậu ở châu Phi</a:t>
            </a:r>
            <a:r>
              <a:rPr kumimoji="0" lang="pt-BR" sz="2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:</a:t>
            </a:r>
            <a:endParaRPr kumimoji="0" lang="pt-BR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1026" name="Picture 2" descr="C:\Users\PTS\Desktop\Ảnh\3196045b1e7ad124886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1854" y="914397"/>
            <a:ext cx="5153887" cy="537892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4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1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2" grpId="0"/>
      <p:bldP spid="14" grpId="0" animBg="1"/>
      <p:bldP spid="14" grpId="1" animBg="1"/>
      <p:bldP spid="19" grpId="0" animBg="1"/>
      <p:bldP spid="1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5225143" y="142500"/>
            <a:ext cx="6650181" cy="1461935"/>
          </a:xfrm>
          <a:prstGeom prst="rect">
            <a:avLst/>
          </a:prstGeom>
          <a:solidFill>
            <a:srgbClr val="CCFFFF"/>
          </a:solidFill>
          <a:ln w="3810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square" lIns="121917" tIns="60958" rIns="121917" bIns="60958">
            <a:spAutoFit/>
          </a:bodyPr>
          <a:lstStyle/>
          <a:p>
            <a:pPr indent="601118" algn="just"/>
            <a:r>
              <a:rPr lang="en-US" sz="29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 cầu</a:t>
            </a:r>
            <a:r>
              <a:rPr lang="en-US" sz="29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9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9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Khai thác thông tin </a:t>
            </a:r>
            <a:r>
              <a:rPr lang="vi-VN" sz="2900" b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mục </a:t>
            </a:r>
            <a:r>
              <a:rPr lang="en-US" sz="2900" b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2b,</a:t>
            </a:r>
            <a:r>
              <a:rPr lang="vi-VN" sz="2900" b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29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quan </a:t>
            </a:r>
            <a:r>
              <a:rPr lang="vi-VN" sz="2900" b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sát H.</a:t>
            </a:r>
            <a:r>
              <a:rPr lang="en-US" sz="2900" b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9.2</a:t>
            </a:r>
            <a:r>
              <a:rPr lang="vi-VN" sz="2900" b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SG</a:t>
            </a:r>
            <a:r>
              <a:rPr lang="en-US" sz="2900" b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K: </a:t>
            </a:r>
            <a:r>
              <a:rPr lang="en-US" sz="2900" b="1" i="1">
                <a:solidFill>
                  <a:srgbClr val="0000FF"/>
                </a:solidFill>
                <a:ea typeface="Calibri" charset="0"/>
                <a:cs typeface="Times New Roman" pitchFamily="18" charset="0"/>
              </a:rPr>
              <a:t>Các </a:t>
            </a:r>
            <a:r>
              <a:rPr lang="en-US" sz="2900" b="1" i="1" dirty="0">
                <a:solidFill>
                  <a:srgbClr val="0000FF"/>
                </a:solidFill>
                <a:ea typeface="Calibri" charset="0"/>
                <a:cs typeface="Times New Roman" pitchFamily="18" charset="0"/>
              </a:rPr>
              <a:t>nhóm hoàn thành nhiệm vụ theo bảng d</a:t>
            </a:r>
            <a:r>
              <a:rPr lang="vi-VN" sz="2900" b="1" i="1" dirty="0">
                <a:solidFill>
                  <a:srgbClr val="0000FF"/>
                </a:solidFill>
                <a:latin typeface="Calibri" pitchFamily="34" charset="0"/>
                <a:ea typeface="Calibri" charset="0"/>
                <a:cs typeface="Calibri" pitchFamily="34" charset="0"/>
              </a:rPr>
              <a:t>ướ</a:t>
            </a:r>
            <a:r>
              <a:rPr lang="en-US" sz="2900" b="1" i="1" dirty="0">
                <a:solidFill>
                  <a:srgbClr val="0000FF"/>
                </a:solidFill>
                <a:latin typeface="Calibri" pitchFamily="34" charset="0"/>
                <a:ea typeface="Calibri" charset="0"/>
                <a:cs typeface="Calibri" pitchFamily="34" charset="0"/>
              </a:rPr>
              <a:t>i</a:t>
            </a:r>
            <a:r>
              <a:rPr lang="en-US" sz="2900" b="1" i="1" dirty="0">
                <a:solidFill>
                  <a:srgbClr val="0000FF"/>
                </a:solidFill>
                <a:ea typeface="Calibri" charset="0"/>
                <a:cs typeface="Times New Roman" pitchFamily="18" charset="0"/>
              </a:rPr>
              <a:t> </a:t>
            </a:r>
            <a:r>
              <a:rPr lang="vi-VN" sz="2900" b="1" i="1" dirty="0">
                <a:solidFill>
                  <a:srgbClr val="0000FF"/>
                </a:solidFill>
                <a:ea typeface="Calibri" charset="0"/>
                <a:cs typeface="Times New Roman" pitchFamily="18" charset="0"/>
              </a:rPr>
              <a:t>đâ</a:t>
            </a:r>
            <a:r>
              <a:rPr lang="en-US" sz="2900" b="1" i="1" dirty="0">
                <a:solidFill>
                  <a:srgbClr val="0000FF"/>
                </a:solidFill>
                <a:ea typeface="Calibri" charset="0"/>
                <a:cs typeface="Times New Roman" pitchFamily="18" charset="0"/>
              </a:rPr>
              <a:t>y.</a:t>
            </a:r>
            <a:endParaRPr lang="en-US" sz="2900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93957" y="1140847"/>
            <a:ext cx="4544291" cy="6229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900" b="1">
                <a:solidFill>
                  <a:srgbClr val="0070C0"/>
                </a:solidFill>
              </a:rPr>
              <a:t>Nhóm 1: Khí hậu Xích đạo.</a:t>
            </a:r>
            <a:endParaRPr lang="en-US" sz="2900" b="1">
              <a:solidFill>
                <a:srgbClr val="0070C0"/>
              </a:solidFill>
            </a:endParaRPr>
          </a:p>
        </p:txBody>
      </p:sp>
      <p:sp>
        <p:nvSpPr>
          <p:cNvPr id="16" name="WordArt 5"/>
          <p:cNvSpPr>
            <a:spLocks noChangeArrowheads="1" noChangeShapeType="1" noTextEdit="1"/>
          </p:cNvSpPr>
          <p:nvPr/>
        </p:nvSpPr>
        <p:spPr bwMode="auto">
          <a:xfrm>
            <a:off x="1" y="1"/>
            <a:ext cx="5098473" cy="861569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300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THẢO </a:t>
            </a:r>
            <a:r>
              <a:rPr lang="en-US" sz="4300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LUẬN NHÓM</a:t>
            </a:r>
            <a:endParaRPr lang="en-US" sz="4300" kern="10" dirty="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193965" y="2089739"/>
            <a:ext cx="4572000" cy="119416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t-IT" sz="2900" b="1">
                <a:solidFill>
                  <a:srgbClr val="7030A0"/>
                </a:solidFill>
              </a:rPr>
              <a:t>Nhóm 2: Khí hậu cận xích đạo</a:t>
            </a:r>
            <a:endParaRPr lang="en-US" sz="2900" b="1">
              <a:solidFill>
                <a:srgbClr val="7030A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264727" y="1905000"/>
          <a:ext cx="6622474" cy="4188691"/>
        </p:xfrm>
        <a:graphic>
          <a:graphicData uri="http://schemas.openxmlformats.org/drawingml/2006/table">
            <a:tbl>
              <a:tblPr/>
              <a:tblGrid>
                <a:gridCol w="2297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07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38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027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30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Yếu tố</a:t>
                      </a:r>
                    </a:p>
                  </a:txBody>
                  <a:tcPr marL="97367" marR="973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30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Vị</a:t>
                      </a:r>
                      <a:r>
                        <a:rPr lang="en-US" sz="3000" b="1" baseline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 trí</a:t>
                      </a:r>
                      <a:endParaRPr lang="en-US" sz="30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30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Đặc điểm</a:t>
                      </a:r>
                      <a:endParaRPr lang="en-US" sz="30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049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Xích đạo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3000" b="1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7367" marR="973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3000" b="1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7367" marR="973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Cận xích đạo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3000" b="1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7367" marR="973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3000" b="1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7367" marR="973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413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Nhiệt đới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3000" b="1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7367" marR="973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3000" b="1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7367" marR="973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Cận nhiệt đới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3000" b="1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7367" marR="973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3000" b="1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7367" marR="973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07817" y="3634661"/>
            <a:ext cx="4544292" cy="6586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900" b="1">
                <a:solidFill>
                  <a:srgbClr val="FF0000"/>
                </a:solidFill>
              </a:rPr>
              <a:t>Nhóm 3: Khí hậu nhiệt đới.</a:t>
            </a:r>
            <a:endParaRPr lang="en-US" sz="2900" b="1">
              <a:solidFill>
                <a:srgbClr val="FF0000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93964" y="4611270"/>
            <a:ext cx="4558146" cy="6586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900" b="1">
                <a:solidFill>
                  <a:srgbClr val="0000FF"/>
                </a:solidFill>
              </a:rPr>
              <a:t>Nhóm 4: Khí hậu cận nhiệt.</a:t>
            </a:r>
            <a:endParaRPr lang="en-US" sz="29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  <p:bldP spid="19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6203"/>
            <a:ext cx="12192000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3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9. THIÊN NHIÊN CHÂU PHI (tiết 2)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6595" y="805937"/>
            <a:ext cx="3316930" cy="95410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800" b="1" u="sng">
                <a:solidFill>
                  <a:srgbClr val="002060"/>
                </a:solidFill>
                <a:cs typeface="Arial" pitchFamily="34" charset="0"/>
              </a:rPr>
              <a:t>2. Đặc điểm tự nhiên</a:t>
            </a:r>
          </a:p>
          <a:p>
            <a:r>
              <a:rPr lang="en-US" sz="2800" b="1" i="1" u="sng">
                <a:solidFill>
                  <a:srgbClr val="002060"/>
                </a:solidFill>
                <a:cs typeface="Arial" pitchFamily="34" charset="0"/>
              </a:rPr>
              <a:t>b. Khí hậu</a:t>
            </a:r>
            <a:endParaRPr lang="en-US" sz="2800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24686" y="157616"/>
          <a:ext cx="11901060" cy="6327394"/>
        </p:xfrm>
        <a:graphic>
          <a:graphicData uri="http://schemas.openxmlformats.org/drawingml/2006/table">
            <a:tbl>
              <a:tblPr/>
              <a:tblGrid>
                <a:gridCol w="1815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8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69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Đặc điểm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Vị trí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Đặc điểm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Xích đạo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Ven vịnh Ghi-nê và phía đông Ma-đa-ga-xca.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- Nhiệt độ trung bình năm cao, khoảng 25</a:t>
                      </a:r>
                      <a:r>
                        <a:rPr lang="en-US" sz="2600" b="1" baseline="3000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0</a:t>
                      </a: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C.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- Mưa quanh năm, lượng mưa lớn, có nơi trên 3000mm/năm.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Cận xích đạo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Phần lớn lãnh thổ châu Phi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- Nhiệt độ trung bình năm trên 20</a:t>
                      </a:r>
                      <a:r>
                        <a:rPr lang="en-US" sz="2600" b="1" baseline="3000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0</a:t>
                      </a: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C.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- Lượng mưa khá lớn, càng về hai chí tuyến lượng mưa càng giảm.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Nhiệt đới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Khu vực hai đường chí tuyến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- Nóng, khô và thay đổi theo mùa.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- Hoang mạc: nhiệt độ trung mùa hè trên 40</a:t>
                      </a:r>
                      <a:r>
                        <a:rPr lang="en-US" sz="2600" b="1" baseline="3000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0</a:t>
                      </a: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C, trời ít may, lượng mưa dưới 25 mm/năm.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Cận nhiệt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Cực bắc và cực nam châu Phi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- Chênh lệch nhiệt độ mùa đông</a:t>
                      </a:r>
                      <a:r>
                        <a:rPr lang="en-US" sz="2600" b="1" baseline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 và</a:t>
                      </a: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 mùa hạ lớn.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- Lượng mưa trung bình khoảng 500mm/năm, số ngày mưa ít.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1" y="76203"/>
            <a:ext cx="12025745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3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9. THIÊN NHIÊN CHÂU PHI (tiết 2)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46301" y="756858"/>
            <a:ext cx="3270767" cy="93102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800" b="1" u="sng">
                <a:solidFill>
                  <a:srgbClr val="002060"/>
                </a:solidFill>
                <a:cs typeface="Arial" pitchFamily="34" charset="0"/>
              </a:rPr>
              <a:t>2. Đặc điểm tự nhiên</a:t>
            </a:r>
          </a:p>
          <a:p>
            <a:r>
              <a:rPr lang="en-US" sz="2800" b="1" i="1" u="sng">
                <a:solidFill>
                  <a:srgbClr val="002060"/>
                </a:solidFill>
                <a:cs typeface="Arial" pitchFamily="34" charset="0"/>
              </a:rPr>
              <a:t>b. Khí hậu</a:t>
            </a:r>
            <a:endParaRPr lang="en-US" sz="2800" u="sng"/>
          </a:p>
        </p:txBody>
      </p:sp>
      <p:sp>
        <p:nvSpPr>
          <p:cNvPr id="15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310589" y="1622715"/>
            <a:ext cx="6173337" cy="18288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  </a:t>
            </a:r>
            <a:r>
              <a:rPr lang="it-IT" sz="2800" b="1" i="1">
                <a:solidFill>
                  <a:srgbClr val="0000FF"/>
                </a:solidFill>
                <a:cs typeface="Arial" pitchFamily="34" charset="0"/>
              </a:rPr>
              <a:t>Cho biết các dòng biển nóng, lạnh có ảnh hưởng tới lượng mưa các vùng ven biển châu Phi như thế nào?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311730" y="1317915"/>
            <a:ext cx="750409" cy="814956"/>
          </a:xfrm>
          <a:prstGeom prst="rect">
            <a:avLst/>
          </a:prstGeom>
        </p:spPr>
      </p:pic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296729" y="1622710"/>
            <a:ext cx="6173337" cy="18288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  Khí hậu ảnh hưởng đến việc sử dụng và bảo vệ tự nhiên </a:t>
            </a:r>
            <a:r>
              <a:rPr lang="it-IT" sz="2800" b="1" i="1">
                <a:solidFill>
                  <a:srgbClr val="0000FF"/>
                </a:solidFill>
                <a:cs typeface="Arial" pitchFamily="34" charset="0"/>
              </a:rPr>
              <a:t>châu Phi như thế nào?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297870" y="1304055"/>
            <a:ext cx="750409" cy="8149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867235" y="6223208"/>
            <a:ext cx="5155211" cy="43088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200" b="1">
                <a:solidFill>
                  <a:srgbClr val="0000FF"/>
                </a:solidFill>
              </a:rPr>
              <a:t>H.9.2. Bản đồ khí hậu ở châu Phi</a:t>
            </a:r>
            <a:endParaRPr lang="en-US" sz="2200">
              <a:solidFill>
                <a:srgbClr val="0000FF"/>
              </a:solidFill>
            </a:endParaRPr>
          </a:p>
        </p:txBody>
      </p:sp>
      <p:pic>
        <p:nvPicPr>
          <p:cNvPr id="14" name="Picture 2" descr="C:\Users\PTS\Desktop\Ảnh\3196045b1e7ad124886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1854" y="914397"/>
            <a:ext cx="5153887" cy="537892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1" y="76203"/>
            <a:ext cx="12025745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3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9. THIÊN NHIÊN CHÂU PHI (tiết 2)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46301" y="756858"/>
            <a:ext cx="3270767" cy="93102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800" b="1" u="sng">
                <a:solidFill>
                  <a:srgbClr val="002060"/>
                </a:solidFill>
                <a:cs typeface="Arial" pitchFamily="34" charset="0"/>
              </a:rPr>
              <a:t>2. Đặc điểm tự nhiên</a:t>
            </a:r>
          </a:p>
          <a:p>
            <a:r>
              <a:rPr lang="en-US" sz="2800" b="1" i="1" u="sng">
                <a:solidFill>
                  <a:srgbClr val="002060"/>
                </a:solidFill>
                <a:cs typeface="Arial" pitchFamily="34" charset="0"/>
              </a:rPr>
              <a:t>d. Sông, hồ</a:t>
            </a:r>
            <a:endParaRPr lang="en-US" sz="2800" u="sng"/>
          </a:p>
        </p:txBody>
      </p:sp>
      <p:sp>
        <p:nvSpPr>
          <p:cNvPr id="15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338297" y="2216736"/>
            <a:ext cx="6491993" cy="162272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 </a:t>
            </a:r>
            <a:r>
              <a:rPr lang="vi-VN" sz="2800" b="1" i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Xác định trên </a:t>
            </a: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H.9.1. SGK các sông: Nin, Ni-giê, Công-gô; hồ: Tan-da-ni-a, Sát,  Vic-to-ria.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284020" y="1747420"/>
            <a:ext cx="750409" cy="814956"/>
          </a:xfrm>
          <a:prstGeom prst="rect">
            <a:avLst/>
          </a:prstGeom>
        </p:spPr>
      </p:pic>
      <p:sp>
        <p:nvSpPr>
          <p:cNvPr id="16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346375" y="2216585"/>
            <a:ext cx="6491993" cy="162272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 Trình bày đặc điểm sông và hồ ở châu Phi và cho biết giá trị của sông ngòi châu Phi.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297869" y="1761198"/>
            <a:ext cx="750409" cy="814956"/>
          </a:xfrm>
          <a:prstGeom prst="rect">
            <a:avLst/>
          </a:prstGeom>
        </p:spPr>
      </p:pic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235752" y="1599072"/>
            <a:ext cx="667745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800" b="1">
                <a:solidFill>
                  <a:srgbClr val="002060"/>
                </a:solidFill>
              </a:rPr>
              <a:t>- Mạng lưới sông ngòi phân bố không đều, tuỳ thuộc vào lượng mưa.</a:t>
            </a:r>
            <a:endParaRPr lang="en-US" sz="2800" b="1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pt-BR" sz="2800" b="1">
                <a:solidFill>
                  <a:srgbClr val="002060"/>
                </a:solidFill>
              </a:rPr>
              <a:t>- Một số sông lớn: sông Nin, sông Ni-giê, sông Công-gô, Dăm-be-di...</a:t>
            </a:r>
            <a:endParaRPr lang="en-US" sz="2800" b="1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pt-BR" sz="2800" b="1">
                <a:solidFill>
                  <a:srgbClr val="002060"/>
                </a:solidFill>
              </a:rPr>
              <a:t>- Các hồ lớn: Tan-da-ni-a, Vic-to-ri-a, Sát...</a:t>
            </a:r>
          </a:p>
          <a:p>
            <a:pPr algn="just">
              <a:lnSpc>
                <a:spcPct val="150000"/>
              </a:lnSpc>
            </a:pPr>
            <a:r>
              <a:rPr lang="pt-BR" sz="2800" b="1">
                <a:solidFill>
                  <a:srgbClr val="002060"/>
                </a:solidFill>
              </a:rPr>
              <a:t>=&gt; tập trung chủ yếu ở Đông Phi.</a:t>
            </a:r>
            <a:endParaRPr kumimoji="0" lang="pt-BR" sz="2800" b="1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pic>
        <p:nvPicPr>
          <p:cNvPr id="19" name="Picture 2" descr="C:\Users\PTS\Desktop\Ảnh\8dfeefbd219beec5b78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21236" y="868651"/>
            <a:ext cx="4883733" cy="544902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20" name="Rectangle 19"/>
          <p:cNvSpPr/>
          <p:nvPr/>
        </p:nvSpPr>
        <p:spPr>
          <a:xfrm>
            <a:off x="7121237" y="6331887"/>
            <a:ext cx="4905506" cy="39241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b="1">
                <a:solidFill>
                  <a:srgbClr val="0000FF"/>
                </a:solidFill>
              </a:rPr>
              <a:t>H.9.1. Bản đồ tự nhiên châu Phi</a:t>
            </a:r>
            <a:endParaRPr lang="en-US" sz="21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9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89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1" dur="1000"/>
                                        <p:tgtEl>
                                          <p:spTgt spid="389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89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89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389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1" y="76203"/>
            <a:ext cx="12025745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3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9. THIÊN NHIÊN CHÂU PHI (tiết 2)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46301" y="756858"/>
            <a:ext cx="3270767" cy="93102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800" b="1" u="sng">
                <a:solidFill>
                  <a:srgbClr val="002060"/>
                </a:solidFill>
                <a:cs typeface="Arial" pitchFamily="34" charset="0"/>
              </a:rPr>
              <a:t>2. Đặc điểm tự nhiên</a:t>
            </a:r>
          </a:p>
          <a:p>
            <a:r>
              <a:rPr lang="en-US" sz="2800" b="1" i="1" u="sng">
                <a:solidFill>
                  <a:srgbClr val="002060"/>
                </a:solidFill>
                <a:cs typeface="Arial" pitchFamily="34" charset="0"/>
              </a:rPr>
              <a:t>d. Sông, hồ</a:t>
            </a:r>
            <a:endParaRPr lang="en-US" sz="2800" u="sng"/>
          </a:p>
        </p:txBody>
      </p:sp>
      <p:sp>
        <p:nvSpPr>
          <p:cNvPr id="15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352152" y="2008909"/>
            <a:ext cx="6491993" cy="162272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 Vì sao lượng mưa lại là nguyên nhân chính khiến mạng lưới sông, hồ ở châu Phi phân bố không đều?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297875" y="1484175"/>
            <a:ext cx="750409" cy="814956"/>
          </a:xfrm>
          <a:prstGeom prst="rect">
            <a:avLst/>
          </a:prstGeom>
        </p:spPr>
      </p:pic>
      <p:sp>
        <p:nvSpPr>
          <p:cNvPr id="19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325582" y="2086908"/>
            <a:ext cx="6477000" cy="14478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30000"/>
              </a:lnSpc>
              <a:defRPr/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 	Sông, hồ ở châu Phi có ảnh hưởng như thế nào đối với việc sử dụng và bảo vệ tự nhiên?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uLnTx/>
              <a:uFillTx/>
              <a:cs typeface="Arial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337173" y="1777647"/>
            <a:ext cx="924417" cy="814956"/>
          </a:xfrm>
          <a:prstGeom prst="rect">
            <a:avLst/>
          </a:prstGeom>
        </p:spPr>
      </p:pic>
      <p:pic>
        <p:nvPicPr>
          <p:cNvPr id="16" name="Picture 2" descr="C:\Users\PTS\Desktop\Ảnh\8dfeefbd219beec5b78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21236" y="868651"/>
            <a:ext cx="4883733" cy="544902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7121237" y="6331887"/>
            <a:ext cx="4905506" cy="39241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b="1">
                <a:solidFill>
                  <a:srgbClr val="0000FF"/>
                </a:solidFill>
              </a:rPr>
              <a:t>H.9.1. Bản đồ tự nhiên châu Phi</a:t>
            </a:r>
            <a:endParaRPr lang="en-US" sz="21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PTS\Desktop\GADT ĐL7 (KNTTCS, kì 1)\21600627143_16ff8f6394_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5999" y="3512829"/>
            <a:ext cx="6054437" cy="32897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5059" name="Picture 3" descr="C:\Users\PTS\Desktop\GADT ĐL7 (KNTTCS, kì 1)\downlo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420" y="41565"/>
            <a:ext cx="5915889" cy="33389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5060" name="Picture 4" descr="C:\Users\PTS\Desktop\GADT ĐL7 (KNTTCS, kì 1)\imag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5214" y="55419"/>
            <a:ext cx="6061366" cy="33943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5061" name="Picture 5" descr="C:\Users\PTS\Desktop\GADT ĐL7 (KNTTCS, kì 1)\113z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76" y="3477490"/>
            <a:ext cx="5943598" cy="33112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7827817" y="6419689"/>
            <a:ext cx="2327565" cy="36163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900" b="1">
                <a:solidFill>
                  <a:srgbClr val="0000FF"/>
                </a:solidFill>
              </a:rPr>
              <a:t>Hồ Vic-to-ria</a:t>
            </a:r>
            <a:endParaRPr lang="en-US" sz="190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9819" y="3039184"/>
            <a:ext cx="3671454" cy="36163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900" b="1">
                <a:solidFill>
                  <a:srgbClr val="0000FF"/>
                </a:solidFill>
              </a:rPr>
              <a:t>Sông Nin (đoạn chảy qua Ai Cập)</a:t>
            </a:r>
            <a:endParaRPr lang="en-US" sz="190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40872" y="6496363"/>
            <a:ext cx="2327565" cy="36163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900" b="1">
                <a:solidFill>
                  <a:srgbClr val="0000FF"/>
                </a:solidFill>
              </a:rPr>
              <a:t>Hồ Ta-ga-ni-ca</a:t>
            </a:r>
            <a:endParaRPr lang="en-US" sz="190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19999" y="3094600"/>
            <a:ext cx="2327565" cy="36163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900" b="1">
                <a:solidFill>
                  <a:srgbClr val="0000FF"/>
                </a:solidFill>
              </a:rPr>
              <a:t>Sông Công-gô</a:t>
            </a:r>
            <a:endParaRPr lang="en-US" sz="19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6146" name="Picture 2" descr="Kết quả hình ảnh cho stock.xch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8000"/>
                </a:solidFill>
              </a:rPr>
              <a:t>A. Á và Âu</a:t>
            </a:r>
            <a:endParaRPr lang="en-US" sz="3000" b="1" dirty="0">
              <a:solidFill>
                <a:srgbClr val="008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437673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8000"/>
                </a:solidFill>
              </a:rPr>
              <a:t>B</a:t>
            </a:r>
            <a:r>
              <a:rPr lang="en-US" sz="3000" b="1">
                <a:solidFill>
                  <a:srgbClr val="008000"/>
                </a:solidFill>
              </a:rPr>
              <a:t>. Á và Mỹ</a:t>
            </a:r>
            <a:endParaRPr lang="en-US" sz="3000" b="1" dirty="0">
              <a:solidFill>
                <a:srgbClr val="008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0100" y="55853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8000"/>
                </a:solidFill>
              </a:rPr>
              <a:t>C</a:t>
            </a:r>
            <a:r>
              <a:rPr lang="en-US" sz="3000" b="1">
                <a:solidFill>
                  <a:srgbClr val="008000"/>
                </a:solidFill>
              </a:rPr>
              <a:t>. Mỹ và Đại Dương</a:t>
            </a:r>
            <a:endParaRPr lang="en-US" sz="3000" b="1" dirty="0">
              <a:solidFill>
                <a:srgbClr val="008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19600" y="557703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8000"/>
                </a:solidFill>
              </a:rPr>
              <a:t>D</a:t>
            </a:r>
            <a:r>
              <a:rPr lang="en-US" sz="3000" b="1">
                <a:solidFill>
                  <a:srgbClr val="008000"/>
                </a:solidFill>
              </a:rPr>
              <a:t>. Âu và Mỹ</a:t>
            </a:r>
            <a:endParaRPr lang="en-US" sz="3000" b="1" dirty="0">
              <a:solidFill>
                <a:srgbClr val="008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4922" y="891446"/>
            <a:ext cx="6081544" cy="24283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b="1" dirty="0">
                <a:solidFill>
                  <a:srgbClr val="008000"/>
                </a:solidFill>
              </a:rPr>
              <a:t>Câu 1</a:t>
            </a:r>
            <a:r>
              <a:rPr lang="en-US" sz="4000" b="1">
                <a:solidFill>
                  <a:srgbClr val="008000"/>
                </a:solidFill>
              </a:rPr>
              <a:t>. Diện tích châu Phi lớn thứ ba thế giới, sau các châu nào?</a:t>
            </a:r>
            <a:endParaRPr lang="en-US" sz="4000" b="1" dirty="0">
              <a:solidFill>
                <a:srgbClr val="008000"/>
              </a:solidFill>
            </a:endParaRP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2" name="Rounded Rectangle 2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" name="Explosion 2 49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9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1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4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2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2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7273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3333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3939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9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1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2424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3" grpId="0" animBg="1"/>
      <p:bldP spid="50" grpId="0" animBg="1"/>
      <p:bldP spid="5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1F2071E-DF8C-495C-8676-8F839E06F04F}"/>
              </a:ext>
            </a:extLst>
          </p:cNvPr>
          <p:cNvSpPr/>
          <p:nvPr/>
        </p:nvSpPr>
        <p:spPr>
          <a:xfrm>
            <a:off x="3689264" y="47500"/>
            <a:ext cx="4202443" cy="84125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700" b="1" u="sng">
                <a:ln w="11430"/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LUYỆN </a:t>
            </a:r>
            <a:r>
              <a:rPr lang="en-US" sz="4700" b="1" u="sng" dirty="0">
                <a:ln w="11430"/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TẬP</a:t>
            </a:r>
          </a:p>
        </p:txBody>
      </p:sp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535708" y="1230744"/>
            <a:ext cx="10326255" cy="1373911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/>
            <a:r>
              <a:rPr lang="en-US" sz="2800" b="1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pt-BR" sz="2800" b="1">
                <a:solidFill>
                  <a:srgbClr val="002060"/>
                </a:solidFill>
                <a:cs typeface="Arial" pitchFamily="34" charset="0"/>
              </a:rPr>
              <a:t>Bài tập nhỏ: Cho bảng số liệu:</a:t>
            </a:r>
            <a:endParaRPr lang="en-US" sz="2800" b="1">
              <a:solidFill>
                <a:srgbClr val="002060"/>
              </a:solidFill>
              <a:cs typeface="Arial" pitchFamily="34" charset="0"/>
            </a:endParaRPr>
          </a:p>
          <a:p>
            <a:pPr algn="ctr"/>
            <a:r>
              <a:rPr lang="pt-BR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NHIỆT ĐỘ </a:t>
            </a:r>
            <a:r>
              <a:rPr lang="en-US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200" b="1" baseline="30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pt-BR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 LƯỢNG MƯA </a:t>
            </a:r>
            <a:r>
              <a:rPr lang="en-US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(mm)</a:t>
            </a:r>
            <a:r>
              <a:rPr lang="pt-BR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r>
              <a:rPr lang="pt-BR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TRUNG BÌNH THÁNG CỦA TRẠM KHÍ TƯỢNG AN-GIÊ 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98765" y="3012947"/>
          <a:ext cx="11222178" cy="1714500"/>
        </p:xfrm>
        <a:graphic>
          <a:graphicData uri="http://schemas.openxmlformats.org/drawingml/2006/table">
            <a:tbl>
              <a:tblPr/>
              <a:tblGrid>
                <a:gridCol w="15067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2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98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88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8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20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20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1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801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801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801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8012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8012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Tháng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6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7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8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9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10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11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12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Nhiệt độ</a:t>
                      </a:r>
                    </a:p>
                  </a:txBody>
                  <a:tcPr marL="9525" marR="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24202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12,2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24202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12,6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24202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13,8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24202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16,0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24202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18,5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24202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22,1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24202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24,3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24202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25,2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24202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23,2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24202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20,0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24202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16,7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24202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13,9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Lượng mưa </a:t>
                      </a:r>
                    </a:p>
                  </a:txBody>
                  <a:tcPr marL="9525" marR="9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24202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111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24202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78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24202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69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24202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52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24202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38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24202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14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24202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24202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24202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32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24202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80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24202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110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24202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121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674253" y="5054600"/>
            <a:ext cx="10894292" cy="1249218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50000"/>
              </a:lnSpc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en-US" sz="2800" b="1" i="1">
                <a:solidFill>
                  <a:srgbClr val="0000FF"/>
                </a:solidFill>
              </a:rPr>
              <a:t>Nhận xét đặc điểm nhiệt độ và lượng mưa của trạm khí tượng An-giê. Cho biết trạm khí tượng này thuộc kiểu khí hậu nào của châu Phi?</a:t>
            </a: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40326" y="236035"/>
          <a:ext cx="11291455" cy="6467856"/>
        </p:xfrm>
        <a:graphic>
          <a:graphicData uri="http://schemas.openxmlformats.org/drawingml/2006/table">
            <a:tbl>
              <a:tblPr/>
              <a:tblGrid>
                <a:gridCol w="11291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Nhận xét đặc điểm nhiệt độ và lượng mưa của trạm khí tượng An-giê. Cho biết trạm khí tượng này thuộc kiểu khí hậu nào của châu Phi?</a:t>
                      </a:r>
                      <a:endParaRPr lang="en-US" sz="26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indent="263525"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- Vị trí của trạm khí tượng An-giê: thuộc kiểu khí hậu cận nhiệt.</a:t>
                      </a:r>
                    </a:p>
                    <a:p>
                      <a:pPr indent="263525"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- Nhận xét đặc điểm nhiệt độ và lượng mưa:</a:t>
                      </a:r>
                    </a:p>
                    <a:p>
                      <a:pPr indent="263525"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i="1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*Nhiệt độ:</a:t>
                      </a:r>
                      <a:endParaRPr lang="en-US" sz="26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indent="263525"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+ Nhiệt độ tháng cao nhất: 25,2</a:t>
                      </a:r>
                      <a:r>
                        <a:rPr lang="en-US" sz="2600" baseline="300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0</a:t>
                      </a:r>
                      <a:r>
                        <a:rPr lang="en-US" sz="26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 (tháng 8).</a:t>
                      </a:r>
                    </a:p>
                    <a:p>
                      <a:pPr indent="263525"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+ Nhiệt độ tháng thấp nhất: 12,2</a:t>
                      </a:r>
                      <a:r>
                        <a:rPr lang="en-US" sz="2600" baseline="300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0</a:t>
                      </a:r>
                      <a:r>
                        <a:rPr lang="en-US" sz="26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 (tháng 1).</a:t>
                      </a:r>
                    </a:p>
                    <a:p>
                      <a:pPr indent="263525"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=&gt; Biên độ nhiệt năm lớn (13</a:t>
                      </a:r>
                      <a:r>
                        <a:rPr lang="en-US" sz="2600" baseline="300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0</a:t>
                      </a:r>
                      <a:r>
                        <a:rPr lang="en-US" sz="26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C).</a:t>
                      </a:r>
                    </a:p>
                    <a:p>
                      <a:pPr indent="263525"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i="1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*Lượng mưa:</a:t>
                      </a:r>
                      <a:endParaRPr lang="en-US" sz="26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indent="263525"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+ Tổng lượng mưa trong năm: 712 mm.</a:t>
                      </a:r>
                    </a:p>
                    <a:p>
                      <a:pPr indent="263525"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+ Các tháng có mưa: tháng 10 - 3.</a:t>
                      </a:r>
                    </a:p>
                    <a:p>
                      <a:pPr indent="263525"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+ Các tháng không có mưa: tháng 4 - 9.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320632" y="1498601"/>
            <a:ext cx="5415150" cy="303183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30000"/>
              </a:lnSpc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	HS về nhà tìm hiểu và trình bày những thuận lợ và khó khăn của sông, hồ ở châu Phi bằng cách hoàn thành sơ đồ theo mẫu sau:</a:t>
            </a:r>
          </a:p>
        </p:txBody>
      </p:sp>
      <p:pic>
        <p:nvPicPr>
          <p:cNvPr id="4" name="Picture 11" descr="question_pop_up_from_box_rotate_hg_cl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802" y="915764"/>
            <a:ext cx="1332251" cy="1210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5657" y="4886717"/>
            <a:ext cx="1250868" cy="19712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F2071E-DF8C-495C-8676-8F839E06F04F}"/>
              </a:ext>
            </a:extLst>
          </p:cNvPr>
          <p:cNvSpPr/>
          <p:nvPr/>
        </p:nvSpPr>
        <p:spPr>
          <a:xfrm>
            <a:off x="3689264" y="47500"/>
            <a:ext cx="4202443" cy="84125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700" b="1" u="sng">
                <a:ln w="11430"/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VỀ NHÀ</a:t>
            </a:r>
            <a:endParaRPr lang="en-US" sz="4700" b="1" u="sng" dirty="0">
              <a:ln w="11430"/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C:\Users\PTS\Desktop\Ảnh\z3521519557084_ea194fd909dc3f0c7e7e699b27156488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0510" y="1066800"/>
            <a:ext cx="5812797" cy="5098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3">
            <a:extLst>
              <a:ext uri="{FF2B5EF4-FFF2-40B4-BE49-F238E27FC236}">
                <a16:creationId xmlns:a16="http://schemas.microsoft.com/office/drawing/2014/main" id="{070F9AC1-A134-4015-890E-BCE47C0E71BD}"/>
              </a:ext>
            </a:extLst>
          </p:cNvPr>
          <p:cNvCxnSpPr/>
          <p:nvPr/>
        </p:nvCxnSpPr>
        <p:spPr>
          <a:xfrm>
            <a:off x="1658104" y="2415261"/>
            <a:ext cx="9445781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cxnSp>
        <p:nvCxnSpPr>
          <p:cNvPr id="4" name="直接连接符 4">
            <a:extLst>
              <a:ext uri="{FF2B5EF4-FFF2-40B4-BE49-F238E27FC236}">
                <a16:creationId xmlns:a16="http://schemas.microsoft.com/office/drawing/2014/main" id="{58FA28A4-92B4-4719-B30A-C60BD62C75B6}"/>
              </a:ext>
            </a:extLst>
          </p:cNvPr>
          <p:cNvCxnSpPr/>
          <p:nvPr/>
        </p:nvCxnSpPr>
        <p:spPr>
          <a:xfrm>
            <a:off x="1658104" y="2472452"/>
            <a:ext cx="9445781" cy="0"/>
          </a:xfrm>
          <a:prstGeom prst="line">
            <a:avLst/>
          </a:prstGeom>
          <a:noFill/>
          <a:ln w="571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sp>
        <p:nvSpPr>
          <p:cNvPr id="5" name="矩形 69">
            <a:extLst>
              <a:ext uri="{FF2B5EF4-FFF2-40B4-BE49-F238E27FC236}">
                <a16:creationId xmlns:a16="http://schemas.microsoft.com/office/drawing/2014/main" id="{51DAC5B5-D1F2-4AF2-B9DE-7C9FD4DEC017}"/>
              </a:ext>
            </a:extLst>
          </p:cNvPr>
          <p:cNvSpPr/>
          <p:nvPr/>
        </p:nvSpPr>
        <p:spPr>
          <a:xfrm>
            <a:off x="1326878" y="2647132"/>
            <a:ext cx="10072913" cy="185691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en-US" altLang="zh-CN" sz="11500" b="1">
                <a:solidFill>
                  <a:srgbClr val="2DB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HelveBold" panose="02040603050506020204" pitchFamily="18" charset="0"/>
                <a:ea typeface="微软雅黑" panose="020B0503020204020204" charset="-122"/>
                <a:sym typeface="微软雅黑" panose="020B0503020204020204" charset="-122"/>
              </a:rPr>
              <a:t>THANKYOU</a:t>
            </a:r>
            <a:endParaRPr lang="zh-CN" altLang="en-US" sz="11500" b="1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HelveBold" panose="02040603050506020204" pitchFamily="18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CDE5F29A-6A3D-41AC-AA05-6D8A47A59ABE}"/>
              </a:ext>
            </a:extLst>
          </p:cNvPr>
          <p:cNvCxnSpPr/>
          <p:nvPr/>
        </p:nvCxnSpPr>
        <p:spPr>
          <a:xfrm>
            <a:off x="1640443" y="5005551"/>
            <a:ext cx="9445781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68015D8C-5956-4EA0-BDC2-63B80968E610}"/>
              </a:ext>
            </a:extLst>
          </p:cNvPr>
          <p:cNvCxnSpPr/>
          <p:nvPr/>
        </p:nvCxnSpPr>
        <p:spPr>
          <a:xfrm>
            <a:off x="1640443" y="5062739"/>
            <a:ext cx="9445781" cy="0"/>
          </a:xfrm>
          <a:prstGeom prst="line">
            <a:avLst/>
          </a:prstGeom>
          <a:noFill/>
          <a:ln w="571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grpSp>
        <p:nvGrpSpPr>
          <p:cNvPr id="2" name="组合 7">
            <a:extLst>
              <a:ext uri="{FF2B5EF4-FFF2-40B4-BE49-F238E27FC236}">
                <a16:creationId xmlns:a16="http://schemas.microsoft.com/office/drawing/2014/main" id="{8C4CF950-2111-4A2D-B821-8FCBB101C030}"/>
              </a:ext>
            </a:extLst>
          </p:cNvPr>
          <p:cNvGrpSpPr/>
          <p:nvPr/>
        </p:nvGrpSpPr>
        <p:grpSpPr>
          <a:xfrm>
            <a:off x="1658104" y="4807847"/>
            <a:ext cx="9413149" cy="338554"/>
            <a:chOff x="2992618" y="3469364"/>
            <a:chExt cx="6358413" cy="178980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D582E20-C076-411F-B834-5DA32047A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8035" y="3469364"/>
              <a:ext cx="4395930" cy="178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dist">
                <a:defRPr/>
              </a:pPr>
              <a:endParaRPr lang="zh-CN" altLang="en-US" sz="1600" kern="0" dirty="0">
                <a:solidFill>
                  <a:srgbClr val="00B050"/>
                </a:solidFill>
                <a:latin typeface="Impact MT Std" pitchFamily="34" charset="0"/>
              </a:endParaRPr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A26F6027-9197-455E-82BC-F17D342916F3}"/>
                </a:ext>
              </a:extLst>
            </p:cNvPr>
            <p:cNvCxnSpPr/>
            <p:nvPr/>
          </p:nvCxnSpPr>
          <p:spPr bwMode="auto">
            <a:xfrm>
              <a:off x="2992618" y="3609064"/>
              <a:ext cx="1769599" cy="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C4DA958C-619A-4EDD-86E9-6AC60A3CC64B}"/>
                </a:ext>
              </a:extLst>
            </p:cNvPr>
            <p:cNvCxnSpPr/>
            <p:nvPr/>
          </p:nvCxnSpPr>
          <p:spPr bwMode="auto">
            <a:xfrm>
              <a:off x="7581433" y="3609064"/>
              <a:ext cx="1769598" cy="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</p:grpSp>
      <p:grpSp>
        <p:nvGrpSpPr>
          <p:cNvPr id="8" name="组合 126">
            <a:extLst>
              <a:ext uri="{FF2B5EF4-FFF2-40B4-BE49-F238E27FC236}">
                <a16:creationId xmlns:a16="http://schemas.microsoft.com/office/drawing/2014/main" id="{3FF08DA2-E210-4732-9C41-8FF48024E0C0}"/>
              </a:ext>
            </a:extLst>
          </p:cNvPr>
          <p:cNvGrpSpPr/>
          <p:nvPr/>
        </p:nvGrpSpPr>
        <p:grpSpPr>
          <a:xfrm>
            <a:off x="9121739" y="367999"/>
            <a:ext cx="769231" cy="895773"/>
            <a:chOff x="4570413" y="1616075"/>
            <a:chExt cx="3059113" cy="3562350"/>
          </a:xfrm>
        </p:grpSpPr>
        <p:sp>
          <p:nvSpPr>
            <p:cNvPr id="22" name="Freeform 89">
              <a:extLst>
                <a:ext uri="{FF2B5EF4-FFF2-40B4-BE49-F238E27FC236}">
                  <a16:creationId xmlns:a16="http://schemas.microsoft.com/office/drawing/2014/main" id="{FDB401E1-98FD-4952-95F1-82E8CEF10B9A}"/>
                </a:ext>
              </a:extLst>
            </p:cNvPr>
            <p:cNvSpPr/>
            <p:nvPr/>
          </p:nvSpPr>
          <p:spPr bwMode="auto">
            <a:xfrm>
              <a:off x="4570413" y="1616075"/>
              <a:ext cx="1530350" cy="2957513"/>
            </a:xfrm>
            <a:custGeom>
              <a:avLst/>
              <a:gdLst>
                <a:gd name="T0" fmla="*/ 360 w 360"/>
                <a:gd name="T1" fmla="*/ 14 h 695"/>
                <a:gd name="T2" fmla="*/ 360 w 360"/>
                <a:gd name="T3" fmla="*/ 14 h 695"/>
                <a:gd name="T4" fmla="*/ 37 w 360"/>
                <a:gd name="T5" fmla="*/ 243 h 695"/>
                <a:gd name="T6" fmla="*/ 266 w 360"/>
                <a:gd name="T7" fmla="*/ 670 h 695"/>
                <a:gd name="T8" fmla="*/ 280 w 360"/>
                <a:gd name="T9" fmla="*/ 686 h 695"/>
                <a:gd name="T10" fmla="*/ 289 w 360"/>
                <a:gd name="T11" fmla="*/ 695 h 695"/>
                <a:gd name="T12" fmla="*/ 340 w 360"/>
                <a:gd name="T13" fmla="*/ 695 h 695"/>
                <a:gd name="T14" fmla="*/ 360 w 360"/>
                <a:gd name="T15" fmla="*/ 14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0" h="695">
                  <a:moveTo>
                    <a:pt x="360" y="14"/>
                  </a:moveTo>
                  <a:cubicBezTo>
                    <a:pt x="360" y="14"/>
                    <a:pt x="360" y="14"/>
                    <a:pt x="360" y="14"/>
                  </a:cubicBezTo>
                  <a:cubicBezTo>
                    <a:pt x="360" y="14"/>
                    <a:pt x="89" y="0"/>
                    <a:pt x="37" y="243"/>
                  </a:cubicBezTo>
                  <a:cubicBezTo>
                    <a:pt x="37" y="243"/>
                    <a:pt x="0" y="413"/>
                    <a:pt x="266" y="670"/>
                  </a:cubicBezTo>
                  <a:cubicBezTo>
                    <a:pt x="280" y="686"/>
                    <a:pt x="280" y="686"/>
                    <a:pt x="280" y="686"/>
                  </a:cubicBezTo>
                  <a:cubicBezTo>
                    <a:pt x="280" y="686"/>
                    <a:pt x="284" y="689"/>
                    <a:pt x="289" y="695"/>
                  </a:cubicBezTo>
                  <a:cubicBezTo>
                    <a:pt x="340" y="695"/>
                    <a:pt x="340" y="695"/>
                    <a:pt x="340" y="695"/>
                  </a:cubicBezTo>
                  <a:cubicBezTo>
                    <a:pt x="126" y="91"/>
                    <a:pt x="360" y="14"/>
                    <a:pt x="360" y="14"/>
                  </a:cubicBezTo>
                  <a:close/>
                </a:path>
              </a:pathLst>
            </a:custGeom>
            <a:solidFill>
              <a:srgbClr val="009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" name="Freeform 90">
              <a:extLst>
                <a:ext uri="{FF2B5EF4-FFF2-40B4-BE49-F238E27FC236}">
                  <a16:creationId xmlns:a16="http://schemas.microsoft.com/office/drawing/2014/main" id="{494AAFB9-2D52-448E-B63B-3CA06138873F}"/>
                </a:ext>
              </a:extLst>
            </p:cNvPr>
            <p:cNvSpPr/>
            <p:nvPr/>
          </p:nvSpPr>
          <p:spPr bwMode="auto">
            <a:xfrm>
              <a:off x="5105401" y="1674813"/>
              <a:ext cx="2120900" cy="2984500"/>
            </a:xfrm>
            <a:custGeom>
              <a:avLst/>
              <a:gdLst>
                <a:gd name="T0" fmla="*/ 234 w 499"/>
                <a:gd name="T1" fmla="*/ 0 h 701"/>
                <a:gd name="T2" fmla="*/ 234 w 499"/>
                <a:gd name="T3" fmla="*/ 0 h 701"/>
                <a:gd name="T4" fmla="*/ 234 w 499"/>
                <a:gd name="T5" fmla="*/ 0 h 701"/>
                <a:gd name="T6" fmla="*/ 214 w 499"/>
                <a:gd name="T7" fmla="*/ 681 h 701"/>
                <a:gd name="T8" fmla="*/ 163 w 499"/>
                <a:gd name="T9" fmla="*/ 681 h 701"/>
                <a:gd name="T10" fmla="*/ 172 w 499"/>
                <a:gd name="T11" fmla="*/ 701 h 701"/>
                <a:gd name="T12" fmla="*/ 208 w 499"/>
                <a:gd name="T13" fmla="*/ 701 h 701"/>
                <a:gd name="T14" fmla="*/ 234 w 499"/>
                <a:gd name="T15" fmla="*/ 701 h 701"/>
                <a:gd name="T16" fmla="*/ 296 w 499"/>
                <a:gd name="T17" fmla="*/ 701 h 701"/>
                <a:gd name="T18" fmla="*/ 305 w 499"/>
                <a:gd name="T19" fmla="*/ 681 h 701"/>
                <a:gd name="T20" fmla="*/ 269 w 499"/>
                <a:gd name="T21" fmla="*/ 681 h 701"/>
                <a:gd name="T22" fmla="*/ 234 w 499"/>
                <a:gd name="T23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9" h="701">
                  <a:moveTo>
                    <a:pt x="234" y="0"/>
                  </a:moveTo>
                  <a:cubicBezTo>
                    <a:pt x="234" y="0"/>
                    <a:pt x="234" y="0"/>
                    <a:pt x="234" y="0"/>
                  </a:cubicBezTo>
                  <a:cubicBezTo>
                    <a:pt x="234" y="0"/>
                    <a:pt x="234" y="0"/>
                    <a:pt x="234" y="0"/>
                  </a:cubicBezTo>
                  <a:cubicBezTo>
                    <a:pt x="234" y="0"/>
                    <a:pt x="0" y="77"/>
                    <a:pt x="214" y="681"/>
                  </a:cubicBezTo>
                  <a:cubicBezTo>
                    <a:pt x="163" y="681"/>
                    <a:pt x="163" y="681"/>
                    <a:pt x="163" y="681"/>
                  </a:cubicBezTo>
                  <a:cubicBezTo>
                    <a:pt x="167" y="686"/>
                    <a:pt x="171" y="693"/>
                    <a:pt x="172" y="701"/>
                  </a:cubicBezTo>
                  <a:cubicBezTo>
                    <a:pt x="208" y="701"/>
                    <a:pt x="208" y="701"/>
                    <a:pt x="208" y="701"/>
                  </a:cubicBezTo>
                  <a:cubicBezTo>
                    <a:pt x="234" y="701"/>
                    <a:pt x="234" y="701"/>
                    <a:pt x="234" y="701"/>
                  </a:cubicBezTo>
                  <a:cubicBezTo>
                    <a:pt x="296" y="701"/>
                    <a:pt x="296" y="701"/>
                    <a:pt x="296" y="701"/>
                  </a:cubicBezTo>
                  <a:cubicBezTo>
                    <a:pt x="297" y="693"/>
                    <a:pt x="301" y="686"/>
                    <a:pt x="305" y="681"/>
                  </a:cubicBezTo>
                  <a:cubicBezTo>
                    <a:pt x="269" y="681"/>
                    <a:pt x="269" y="681"/>
                    <a:pt x="269" y="681"/>
                  </a:cubicBezTo>
                  <a:cubicBezTo>
                    <a:pt x="499" y="108"/>
                    <a:pt x="234" y="0"/>
                    <a:pt x="234" y="0"/>
                  </a:cubicBezTo>
                  <a:close/>
                </a:path>
              </a:pathLst>
            </a:cu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" name="Rectangle 91">
              <a:extLst>
                <a:ext uri="{FF2B5EF4-FFF2-40B4-BE49-F238E27FC236}">
                  <a16:creationId xmlns:a16="http://schemas.microsoft.com/office/drawing/2014/main" id="{CBBC9C28-E654-46F8-8D2C-E40CA98C25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0763" y="1674813"/>
              <a:ext cx="1588" cy="1588"/>
            </a:xfrm>
            <a:prstGeom prst="rect">
              <a:avLst/>
            </a:pr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" name="Rectangle 92">
              <a:extLst>
                <a:ext uri="{FF2B5EF4-FFF2-40B4-BE49-F238E27FC236}">
                  <a16:creationId xmlns:a16="http://schemas.microsoft.com/office/drawing/2014/main" id="{087A2235-EB78-4A5C-A41C-790C5276C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0763" y="1674813"/>
              <a:ext cx="1588" cy="1588"/>
            </a:xfrm>
            <a:prstGeom prst="rect">
              <a:avLst/>
            </a:pr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" name="Freeform 93">
              <a:extLst>
                <a:ext uri="{FF2B5EF4-FFF2-40B4-BE49-F238E27FC236}">
                  <a16:creationId xmlns:a16="http://schemas.microsoft.com/office/drawing/2014/main" id="{32A5D30C-EDD1-4DB2-B2BE-80D707A52B97}"/>
                </a:ext>
              </a:extLst>
            </p:cNvPr>
            <p:cNvSpPr/>
            <p:nvPr/>
          </p:nvSpPr>
          <p:spPr bwMode="auto">
            <a:xfrm>
              <a:off x="6100763" y="1616075"/>
              <a:ext cx="1528763" cy="2957513"/>
            </a:xfrm>
            <a:custGeom>
              <a:avLst/>
              <a:gdLst>
                <a:gd name="T0" fmla="*/ 79 w 360"/>
                <a:gd name="T1" fmla="*/ 686 h 695"/>
                <a:gd name="T2" fmla="*/ 93 w 360"/>
                <a:gd name="T3" fmla="*/ 670 h 695"/>
                <a:gd name="T4" fmla="*/ 322 w 360"/>
                <a:gd name="T5" fmla="*/ 243 h 695"/>
                <a:gd name="T6" fmla="*/ 0 w 360"/>
                <a:gd name="T7" fmla="*/ 14 h 695"/>
                <a:gd name="T8" fmla="*/ 0 w 360"/>
                <a:gd name="T9" fmla="*/ 14 h 695"/>
                <a:gd name="T10" fmla="*/ 0 w 360"/>
                <a:gd name="T11" fmla="*/ 14 h 695"/>
                <a:gd name="T12" fmla="*/ 35 w 360"/>
                <a:gd name="T13" fmla="*/ 695 h 695"/>
                <a:gd name="T14" fmla="*/ 71 w 360"/>
                <a:gd name="T15" fmla="*/ 695 h 695"/>
                <a:gd name="T16" fmla="*/ 79 w 360"/>
                <a:gd name="T17" fmla="*/ 686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0" h="695">
                  <a:moveTo>
                    <a:pt x="79" y="686"/>
                  </a:moveTo>
                  <a:cubicBezTo>
                    <a:pt x="93" y="670"/>
                    <a:pt x="93" y="670"/>
                    <a:pt x="93" y="670"/>
                  </a:cubicBezTo>
                  <a:cubicBezTo>
                    <a:pt x="360" y="413"/>
                    <a:pt x="322" y="243"/>
                    <a:pt x="322" y="243"/>
                  </a:cubicBezTo>
                  <a:cubicBezTo>
                    <a:pt x="271" y="0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265" y="122"/>
                    <a:pt x="35" y="695"/>
                  </a:cubicBezTo>
                  <a:cubicBezTo>
                    <a:pt x="71" y="695"/>
                    <a:pt x="71" y="695"/>
                    <a:pt x="71" y="695"/>
                  </a:cubicBezTo>
                  <a:cubicBezTo>
                    <a:pt x="75" y="689"/>
                    <a:pt x="79" y="686"/>
                    <a:pt x="79" y="686"/>
                  </a:cubicBezTo>
                  <a:close/>
                </a:path>
              </a:pathLst>
            </a:custGeom>
            <a:solidFill>
              <a:srgbClr val="009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" name="Freeform 94">
              <a:extLst>
                <a:ext uri="{FF2B5EF4-FFF2-40B4-BE49-F238E27FC236}">
                  <a16:creationId xmlns:a16="http://schemas.microsoft.com/office/drawing/2014/main" id="{4113280E-6925-42EA-A163-3AF752E62B84}"/>
                </a:ext>
              </a:extLst>
            </p:cNvPr>
            <p:cNvSpPr/>
            <p:nvPr/>
          </p:nvSpPr>
          <p:spPr bwMode="auto">
            <a:xfrm>
              <a:off x="5840413" y="4638675"/>
              <a:ext cx="209550" cy="238125"/>
            </a:xfrm>
            <a:custGeom>
              <a:avLst/>
              <a:gdLst>
                <a:gd name="T0" fmla="*/ 0 w 132"/>
                <a:gd name="T1" fmla="*/ 5 h 150"/>
                <a:gd name="T2" fmla="*/ 124 w 132"/>
                <a:gd name="T3" fmla="*/ 150 h 150"/>
                <a:gd name="T4" fmla="*/ 132 w 132"/>
                <a:gd name="T5" fmla="*/ 142 h 150"/>
                <a:gd name="T6" fmla="*/ 11 w 132"/>
                <a:gd name="T7" fmla="*/ 0 h 150"/>
                <a:gd name="T8" fmla="*/ 0 w 132"/>
                <a:gd name="T9" fmla="*/ 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50">
                  <a:moveTo>
                    <a:pt x="0" y="5"/>
                  </a:moveTo>
                  <a:lnTo>
                    <a:pt x="124" y="150"/>
                  </a:lnTo>
                  <a:lnTo>
                    <a:pt x="132" y="142"/>
                  </a:lnTo>
                  <a:lnTo>
                    <a:pt x="11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" name="Freeform 95">
              <a:extLst>
                <a:ext uri="{FF2B5EF4-FFF2-40B4-BE49-F238E27FC236}">
                  <a16:creationId xmlns:a16="http://schemas.microsoft.com/office/drawing/2014/main" id="{7869A67F-C69C-453D-B20D-CD819D6D01AF}"/>
                </a:ext>
              </a:extLst>
            </p:cNvPr>
            <p:cNvSpPr/>
            <p:nvPr/>
          </p:nvSpPr>
          <p:spPr bwMode="auto">
            <a:xfrm>
              <a:off x="5943601" y="4638675"/>
              <a:ext cx="127000" cy="238125"/>
            </a:xfrm>
            <a:custGeom>
              <a:avLst/>
              <a:gdLst>
                <a:gd name="T0" fmla="*/ 0 w 80"/>
                <a:gd name="T1" fmla="*/ 5 h 150"/>
                <a:gd name="T2" fmla="*/ 72 w 80"/>
                <a:gd name="T3" fmla="*/ 150 h 150"/>
                <a:gd name="T4" fmla="*/ 80 w 80"/>
                <a:gd name="T5" fmla="*/ 144 h 150"/>
                <a:gd name="T6" fmla="*/ 8 w 80"/>
                <a:gd name="T7" fmla="*/ 0 h 150"/>
                <a:gd name="T8" fmla="*/ 0 w 80"/>
                <a:gd name="T9" fmla="*/ 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50">
                  <a:moveTo>
                    <a:pt x="0" y="5"/>
                  </a:moveTo>
                  <a:lnTo>
                    <a:pt x="72" y="150"/>
                  </a:lnTo>
                  <a:lnTo>
                    <a:pt x="80" y="144"/>
                  </a:lnTo>
                  <a:lnTo>
                    <a:pt x="8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" name="Freeform 96">
              <a:extLst>
                <a:ext uri="{FF2B5EF4-FFF2-40B4-BE49-F238E27FC236}">
                  <a16:creationId xmlns:a16="http://schemas.microsoft.com/office/drawing/2014/main" id="{1CBD9A42-0E21-437C-8DC5-4D8F13EF7703}"/>
                </a:ext>
              </a:extLst>
            </p:cNvPr>
            <p:cNvSpPr/>
            <p:nvPr/>
          </p:nvSpPr>
          <p:spPr bwMode="auto">
            <a:xfrm>
              <a:off x="6040438" y="4638675"/>
              <a:ext cx="55563" cy="233363"/>
            </a:xfrm>
            <a:custGeom>
              <a:avLst/>
              <a:gdLst>
                <a:gd name="T0" fmla="*/ 0 w 35"/>
                <a:gd name="T1" fmla="*/ 2 h 147"/>
                <a:gd name="T2" fmla="*/ 24 w 35"/>
                <a:gd name="T3" fmla="*/ 147 h 147"/>
                <a:gd name="T4" fmla="*/ 35 w 35"/>
                <a:gd name="T5" fmla="*/ 144 h 147"/>
                <a:gd name="T6" fmla="*/ 11 w 35"/>
                <a:gd name="T7" fmla="*/ 0 h 147"/>
                <a:gd name="T8" fmla="*/ 0 w 35"/>
                <a:gd name="T9" fmla="*/ 2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47">
                  <a:moveTo>
                    <a:pt x="0" y="2"/>
                  </a:moveTo>
                  <a:lnTo>
                    <a:pt x="24" y="147"/>
                  </a:lnTo>
                  <a:lnTo>
                    <a:pt x="35" y="144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" name="Freeform 97">
              <a:extLst>
                <a:ext uri="{FF2B5EF4-FFF2-40B4-BE49-F238E27FC236}">
                  <a16:creationId xmlns:a16="http://schemas.microsoft.com/office/drawing/2014/main" id="{97D6333D-F247-4359-82F3-191FED404A82}"/>
                </a:ext>
              </a:extLst>
            </p:cNvPr>
            <p:cNvSpPr/>
            <p:nvPr/>
          </p:nvSpPr>
          <p:spPr bwMode="auto">
            <a:xfrm>
              <a:off x="6100763" y="4638675"/>
              <a:ext cx="53975" cy="233363"/>
            </a:xfrm>
            <a:custGeom>
              <a:avLst/>
              <a:gdLst>
                <a:gd name="T0" fmla="*/ 24 w 34"/>
                <a:gd name="T1" fmla="*/ 0 h 147"/>
                <a:gd name="T2" fmla="*/ 0 w 34"/>
                <a:gd name="T3" fmla="*/ 144 h 147"/>
                <a:gd name="T4" fmla="*/ 10 w 34"/>
                <a:gd name="T5" fmla="*/ 147 h 147"/>
                <a:gd name="T6" fmla="*/ 34 w 34"/>
                <a:gd name="T7" fmla="*/ 2 h 147"/>
                <a:gd name="T8" fmla="*/ 24 w 34"/>
                <a:gd name="T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47">
                  <a:moveTo>
                    <a:pt x="24" y="0"/>
                  </a:moveTo>
                  <a:lnTo>
                    <a:pt x="0" y="144"/>
                  </a:lnTo>
                  <a:lnTo>
                    <a:pt x="10" y="147"/>
                  </a:lnTo>
                  <a:lnTo>
                    <a:pt x="34" y="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" name="Freeform 98">
              <a:extLst>
                <a:ext uri="{FF2B5EF4-FFF2-40B4-BE49-F238E27FC236}">
                  <a16:creationId xmlns:a16="http://schemas.microsoft.com/office/drawing/2014/main" id="{A9D43D9B-8CE8-4DCC-9ED0-BA9F95027C22}"/>
                </a:ext>
              </a:extLst>
            </p:cNvPr>
            <p:cNvSpPr/>
            <p:nvPr/>
          </p:nvSpPr>
          <p:spPr bwMode="auto">
            <a:xfrm>
              <a:off x="6121401" y="4638675"/>
              <a:ext cx="131763" cy="238125"/>
            </a:xfrm>
            <a:custGeom>
              <a:avLst/>
              <a:gdLst>
                <a:gd name="T0" fmla="*/ 75 w 83"/>
                <a:gd name="T1" fmla="*/ 0 h 150"/>
                <a:gd name="T2" fmla="*/ 0 w 83"/>
                <a:gd name="T3" fmla="*/ 144 h 150"/>
                <a:gd name="T4" fmla="*/ 11 w 83"/>
                <a:gd name="T5" fmla="*/ 150 h 150"/>
                <a:gd name="T6" fmla="*/ 83 w 83"/>
                <a:gd name="T7" fmla="*/ 5 h 150"/>
                <a:gd name="T8" fmla="*/ 75 w 83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50">
                  <a:moveTo>
                    <a:pt x="75" y="0"/>
                  </a:moveTo>
                  <a:lnTo>
                    <a:pt x="0" y="144"/>
                  </a:lnTo>
                  <a:lnTo>
                    <a:pt x="11" y="150"/>
                  </a:lnTo>
                  <a:lnTo>
                    <a:pt x="83" y="5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" name="Freeform 99">
              <a:extLst>
                <a:ext uri="{FF2B5EF4-FFF2-40B4-BE49-F238E27FC236}">
                  <a16:creationId xmlns:a16="http://schemas.microsoft.com/office/drawing/2014/main" id="{17F1DB68-677E-481D-9901-9BA55809F532}"/>
                </a:ext>
              </a:extLst>
            </p:cNvPr>
            <p:cNvSpPr/>
            <p:nvPr/>
          </p:nvSpPr>
          <p:spPr bwMode="auto">
            <a:xfrm>
              <a:off x="6146801" y="4638675"/>
              <a:ext cx="204788" cy="238125"/>
            </a:xfrm>
            <a:custGeom>
              <a:avLst/>
              <a:gdLst>
                <a:gd name="T0" fmla="*/ 121 w 129"/>
                <a:gd name="T1" fmla="*/ 0 h 150"/>
                <a:gd name="T2" fmla="*/ 0 w 129"/>
                <a:gd name="T3" fmla="*/ 142 h 150"/>
                <a:gd name="T4" fmla="*/ 8 w 129"/>
                <a:gd name="T5" fmla="*/ 150 h 150"/>
                <a:gd name="T6" fmla="*/ 129 w 129"/>
                <a:gd name="T7" fmla="*/ 5 h 150"/>
                <a:gd name="T8" fmla="*/ 121 w 129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0">
                  <a:moveTo>
                    <a:pt x="121" y="0"/>
                  </a:moveTo>
                  <a:lnTo>
                    <a:pt x="0" y="142"/>
                  </a:lnTo>
                  <a:lnTo>
                    <a:pt x="8" y="150"/>
                  </a:lnTo>
                  <a:lnTo>
                    <a:pt x="129" y="5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" name="Freeform 100">
              <a:extLst>
                <a:ext uri="{FF2B5EF4-FFF2-40B4-BE49-F238E27FC236}">
                  <a16:creationId xmlns:a16="http://schemas.microsoft.com/office/drawing/2014/main" id="{3DB34298-2D45-470F-AA9C-6444CEA61E14}"/>
                </a:ext>
              </a:extLst>
            </p:cNvPr>
            <p:cNvSpPr/>
            <p:nvPr/>
          </p:nvSpPr>
          <p:spPr bwMode="auto">
            <a:xfrm>
              <a:off x="5799138" y="4573588"/>
              <a:ext cx="603250" cy="85725"/>
            </a:xfrm>
            <a:custGeom>
              <a:avLst/>
              <a:gdLst>
                <a:gd name="T0" fmla="*/ 380 w 380"/>
                <a:gd name="T1" fmla="*/ 0 h 54"/>
                <a:gd name="T2" fmla="*/ 0 w 380"/>
                <a:gd name="T3" fmla="*/ 0 h 54"/>
                <a:gd name="T4" fmla="*/ 24 w 380"/>
                <a:gd name="T5" fmla="*/ 54 h 54"/>
                <a:gd name="T6" fmla="*/ 358 w 380"/>
                <a:gd name="T7" fmla="*/ 54 h 54"/>
                <a:gd name="T8" fmla="*/ 380 w 38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0" h="54">
                  <a:moveTo>
                    <a:pt x="380" y="0"/>
                  </a:moveTo>
                  <a:lnTo>
                    <a:pt x="0" y="0"/>
                  </a:lnTo>
                  <a:lnTo>
                    <a:pt x="24" y="54"/>
                  </a:lnTo>
                  <a:lnTo>
                    <a:pt x="358" y="54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0064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" name="Rectangle 101">
              <a:extLst>
                <a:ext uri="{FF2B5EF4-FFF2-40B4-BE49-F238E27FC236}">
                  <a16:creationId xmlns:a16="http://schemas.microsoft.com/office/drawing/2014/main" id="{F38E534F-E137-4E44-9169-82322CF7A9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5038" y="4841875"/>
              <a:ext cx="169863" cy="47625"/>
            </a:xfrm>
            <a:prstGeom prst="rect">
              <a:avLst/>
            </a:pr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" name="Freeform 102">
              <a:extLst>
                <a:ext uri="{FF2B5EF4-FFF2-40B4-BE49-F238E27FC236}">
                  <a16:creationId xmlns:a16="http://schemas.microsoft.com/office/drawing/2014/main" id="{4B59AAC2-DE66-4CA7-8A0E-F49B3FB60689}"/>
                </a:ext>
              </a:extLst>
            </p:cNvPr>
            <p:cNvSpPr/>
            <p:nvPr/>
          </p:nvSpPr>
          <p:spPr bwMode="auto">
            <a:xfrm>
              <a:off x="6007101" y="4876800"/>
              <a:ext cx="38100" cy="139700"/>
            </a:xfrm>
            <a:custGeom>
              <a:avLst/>
              <a:gdLst>
                <a:gd name="T0" fmla="*/ 24 w 24"/>
                <a:gd name="T1" fmla="*/ 0 h 88"/>
                <a:gd name="T2" fmla="*/ 13 w 24"/>
                <a:gd name="T3" fmla="*/ 0 h 88"/>
                <a:gd name="T4" fmla="*/ 0 w 24"/>
                <a:gd name="T5" fmla="*/ 88 h 88"/>
                <a:gd name="T6" fmla="*/ 10 w 24"/>
                <a:gd name="T7" fmla="*/ 88 h 88"/>
                <a:gd name="T8" fmla="*/ 24 w 24"/>
                <a:gd name="T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8">
                  <a:moveTo>
                    <a:pt x="24" y="0"/>
                  </a:moveTo>
                  <a:lnTo>
                    <a:pt x="13" y="0"/>
                  </a:lnTo>
                  <a:lnTo>
                    <a:pt x="0" y="88"/>
                  </a:lnTo>
                  <a:lnTo>
                    <a:pt x="10" y="8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6" name="Freeform 103">
              <a:extLst>
                <a:ext uri="{FF2B5EF4-FFF2-40B4-BE49-F238E27FC236}">
                  <a16:creationId xmlns:a16="http://schemas.microsoft.com/office/drawing/2014/main" id="{3F5F4601-C1A2-468C-9BD8-ACA99A541184}"/>
                </a:ext>
              </a:extLst>
            </p:cNvPr>
            <p:cNvSpPr/>
            <p:nvPr/>
          </p:nvSpPr>
          <p:spPr bwMode="auto">
            <a:xfrm>
              <a:off x="6154738" y="4876800"/>
              <a:ext cx="34925" cy="139700"/>
            </a:xfrm>
            <a:custGeom>
              <a:avLst/>
              <a:gdLst>
                <a:gd name="T0" fmla="*/ 11 w 22"/>
                <a:gd name="T1" fmla="*/ 0 h 88"/>
                <a:gd name="T2" fmla="*/ 0 w 22"/>
                <a:gd name="T3" fmla="*/ 0 h 88"/>
                <a:gd name="T4" fmla="*/ 11 w 22"/>
                <a:gd name="T5" fmla="*/ 88 h 88"/>
                <a:gd name="T6" fmla="*/ 22 w 22"/>
                <a:gd name="T7" fmla="*/ 88 h 88"/>
                <a:gd name="T8" fmla="*/ 11 w 22"/>
                <a:gd name="T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88">
                  <a:moveTo>
                    <a:pt x="11" y="0"/>
                  </a:moveTo>
                  <a:lnTo>
                    <a:pt x="0" y="0"/>
                  </a:lnTo>
                  <a:lnTo>
                    <a:pt x="11" y="88"/>
                  </a:lnTo>
                  <a:lnTo>
                    <a:pt x="22" y="8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7" name="Freeform 104">
              <a:extLst>
                <a:ext uri="{FF2B5EF4-FFF2-40B4-BE49-F238E27FC236}">
                  <a16:creationId xmlns:a16="http://schemas.microsoft.com/office/drawing/2014/main" id="{5E5B9A3A-7603-4E0C-BC6E-668319F375AE}"/>
                </a:ext>
              </a:extLst>
            </p:cNvPr>
            <p:cNvSpPr/>
            <p:nvPr/>
          </p:nvSpPr>
          <p:spPr bwMode="auto">
            <a:xfrm>
              <a:off x="5994401" y="5016500"/>
              <a:ext cx="203200" cy="161925"/>
            </a:xfrm>
            <a:custGeom>
              <a:avLst/>
              <a:gdLst>
                <a:gd name="T0" fmla="*/ 123 w 128"/>
                <a:gd name="T1" fmla="*/ 0 h 102"/>
                <a:gd name="T2" fmla="*/ 112 w 128"/>
                <a:gd name="T3" fmla="*/ 0 h 102"/>
                <a:gd name="T4" fmla="*/ 18 w 128"/>
                <a:gd name="T5" fmla="*/ 0 h 102"/>
                <a:gd name="T6" fmla="*/ 8 w 128"/>
                <a:gd name="T7" fmla="*/ 0 h 102"/>
                <a:gd name="T8" fmla="*/ 0 w 128"/>
                <a:gd name="T9" fmla="*/ 0 h 102"/>
                <a:gd name="T10" fmla="*/ 0 w 128"/>
                <a:gd name="T11" fmla="*/ 102 h 102"/>
                <a:gd name="T12" fmla="*/ 128 w 128"/>
                <a:gd name="T13" fmla="*/ 102 h 102"/>
                <a:gd name="T14" fmla="*/ 128 w 128"/>
                <a:gd name="T15" fmla="*/ 0 h 102"/>
                <a:gd name="T16" fmla="*/ 123 w 128"/>
                <a:gd name="T1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02">
                  <a:moveTo>
                    <a:pt x="123" y="0"/>
                  </a:moveTo>
                  <a:lnTo>
                    <a:pt x="112" y="0"/>
                  </a:lnTo>
                  <a:lnTo>
                    <a:pt x="18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8" y="102"/>
                  </a:lnTo>
                  <a:lnTo>
                    <a:pt x="128" y="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64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12" name="组合 146">
            <a:extLst>
              <a:ext uri="{FF2B5EF4-FFF2-40B4-BE49-F238E27FC236}">
                <a16:creationId xmlns:a16="http://schemas.microsoft.com/office/drawing/2014/main" id="{62C68ED9-2BF4-48D8-86A2-F349B0C0DBD2}"/>
              </a:ext>
            </a:extLst>
          </p:cNvPr>
          <p:cNvGrpSpPr/>
          <p:nvPr/>
        </p:nvGrpSpPr>
        <p:grpSpPr>
          <a:xfrm>
            <a:off x="2699427" y="504737"/>
            <a:ext cx="1358560" cy="1414152"/>
            <a:chOff x="5295900" y="2478088"/>
            <a:chExt cx="1609726" cy="1871663"/>
          </a:xfrm>
        </p:grpSpPr>
        <p:sp>
          <p:nvSpPr>
            <p:cNvPr id="39" name="Freeform 108">
              <a:extLst>
                <a:ext uri="{FF2B5EF4-FFF2-40B4-BE49-F238E27FC236}">
                  <a16:creationId xmlns:a16="http://schemas.microsoft.com/office/drawing/2014/main" id="{4C104980-26EC-45E3-AF7C-16B82C5059EF}"/>
                </a:ext>
              </a:extLst>
            </p:cNvPr>
            <p:cNvSpPr/>
            <p:nvPr/>
          </p:nvSpPr>
          <p:spPr bwMode="auto">
            <a:xfrm>
              <a:off x="5295900" y="2478088"/>
              <a:ext cx="801688" cy="1555750"/>
            </a:xfrm>
            <a:custGeom>
              <a:avLst/>
              <a:gdLst>
                <a:gd name="T0" fmla="*/ 188 w 188"/>
                <a:gd name="T1" fmla="*/ 7 h 364"/>
                <a:gd name="T2" fmla="*/ 188 w 188"/>
                <a:gd name="T3" fmla="*/ 7 h 364"/>
                <a:gd name="T4" fmla="*/ 19 w 188"/>
                <a:gd name="T5" fmla="*/ 127 h 364"/>
                <a:gd name="T6" fmla="*/ 139 w 188"/>
                <a:gd name="T7" fmla="*/ 351 h 364"/>
                <a:gd name="T8" fmla="*/ 147 w 188"/>
                <a:gd name="T9" fmla="*/ 359 h 364"/>
                <a:gd name="T10" fmla="*/ 151 w 188"/>
                <a:gd name="T11" fmla="*/ 364 h 364"/>
                <a:gd name="T12" fmla="*/ 178 w 188"/>
                <a:gd name="T13" fmla="*/ 364 h 364"/>
                <a:gd name="T14" fmla="*/ 188 w 188"/>
                <a:gd name="T15" fmla="*/ 7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8" h="364">
                  <a:moveTo>
                    <a:pt x="188" y="7"/>
                  </a:moveTo>
                  <a:cubicBezTo>
                    <a:pt x="188" y="7"/>
                    <a:pt x="188" y="7"/>
                    <a:pt x="188" y="7"/>
                  </a:cubicBezTo>
                  <a:cubicBezTo>
                    <a:pt x="188" y="7"/>
                    <a:pt x="46" y="0"/>
                    <a:pt x="19" y="127"/>
                  </a:cubicBezTo>
                  <a:cubicBezTo>
                    <a:pt x="19" y="127"/>
                    <a:pt x="0" y="216"/>
                    <a:pt x="139" y="351"/>
                  </a:cubicBezTo>
                  <a:cubicBezTo>
                    <a:pt x="147" y="359"/>
                    <a:pt x="147" y="359"/>
                    <a:pt x="147" y="359"/>
                  </a:cubicBezTo>
                  <a:cubicBezTo>
                    <a:pt x="147" y="359"/>
                    <a:pt x="149" y="361"/>
                    <a:pt x="151" y="364"/>
                  </a:cubicBezTo>
                  <a:cubicBezTo>
                    <a:pt x="178" y="364"/>
                    <a:pt x="178" y="364"/>
                    <a:pt x="178" y="364"/>
                  </a:cubicBezTo>
                  <a:cubicBezTo>
                    <a:pt x="66" y="47"/>
                    <a:pt x="188" y="7"/>
                    <a:pt x="188" y="7"/>
                  </a:cubicBezTo>
                  <a:close/>
                </a:path>
              </a:pathLst>
            </a:custGeom>
            <a:solidFill>
              <a:srgbClr val="FFE6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0" name="Freeform 109">
              <a:extLst>
                <a:ext uri="{FF2B5EF4-FFF2-40B4-BE49-F238E27FC236}">
                  <a16:creationId xmlns:a16="http://schemas.microsoft.com/office/drawing/2014/main" id="{98BCC565-F8F5-4A33-BDD5-95ECDA7353CE}"/>
                </a:ext>
              </a:extLst>
            </p:cNvPr>
            <p:cNvSpPr/>
            <p:nvPr/>
          </p:nvSpPr>
          <p:spPr bwMode="auto">
            <a:xfrm>
              <a:off x="5576888" y="2508251"/>
              <a:ext cx="1114425" cy="1566863"/>
            </a:xfrm>
            <a:custGeom>
              <a:avLst/>
              <a:gdLst>
                <a:gd name="T0" fmla="*/ 122 w 261"/>
                <a:gd name="T1" fmla="*/ 0 h 367"/>
                <a:gd name="T2" fmla="*/ 122 w 261"/>
                <a:gd name="T3" fmla="*/ 0 h 367"/>
                <a:gd name="T4" fmla="*/ 122 w 261"/>
                <a:gd name="T5" fmla="*/ 0 h 367"/>
                <a:gd name="T6" fmla="*/ 112 w 261"/>
                <a:gd name="T7" fmla="*/ 357 h 367"/>
                <a:gd name="T8" fmla="*/ 85 w 261"/>
                <a:gd name="T9" fmla="*/ 357 h 367"/>
                <a:gd name="T10" fmla="*/ 90 w 261"/>
                <a:gd name="T11" fmla="*/ 367 h 367"/>
                <a:gd name="T12" fmla="*/ 109 w 261"/>
                <a:gd name="T13" fmla="*/ 367 h 367"/>
                <a:gd name="T14" fmla="*/ 122 w 261"/>
                <a:gd name="T15" fmla="*/ 367 h 367"/>
                <a:gd name="T16" fmla="*/ 155 w 261"/>
                <a:gd name="T17" fmla="*/ 367 h 367"/>
                <a:gd name="T18" fmla="*/ 160 w 261"/>
                <a:gd name="T19" fmla="*/ 357 h 367"/>
                <a:gd name="T20" fmla="*/ 141 w 261"/>
                <a:gd name="T21" fmla="*/ 357 h 367"/>
                <a:gd name="T22" fmla="*/ 122 w 261"/>
                <a:gd name="T23" fmla="*/ 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1" h="367">
                  <a:moveTo>
                    <a:pt x="122" y="0"/>
                  </a:moveTo>
                  <a:cubicBezTo>
                    <a:pt x="122" y="0"/>
                    <a:pt x="122" y="0"/>
                    <a:pt x="12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2" y="0"/>
                    <a:pt x="0" y="40"/>
                    <a:pt x="112" y="357"/>
                  </a:cubicBezTo>
                  <a:cubicBezTo>
                    <a:pt x="85" y="357"/>
                    <a:pt x="85" y="357"/>
                    <a:pt x="85" y="357"/>
                  </a:cubicBezTo>
                  <a:cubicBezTo>
                    <a:pt x="87" y="360"/>
                    <a:pt x="89" y="363"/>
                    <a:pt x="90" y="367"/>
                  </a:cubicBezTo>
                  <a:cubicBezTo>
                    <a:pt x="109" y="367"/>
                    <a:pt x="109" y="367"/>
                    <a:pt x="109" y="367"/>
                  </a:cubicBezTo>
                  <a:cubicBezTo>
                    <a:pt x="122" y="367"/>
                    <a:pt x="122" y="367"/>
                    <a:pt x="122" y="367"/>
                  </a:cubicBezTo>
                  <a:cubicBezTo>
                    <a:pt x="155" y="367"/>
                    <a:pt x="155" y="367"/>
                    <a:pt x="155" y="367"/>
                  </a:cubicBezTo>
                  <a:cubicBezTo>
                    <a:pt x="155" y="363"/>
                    <a:pt x="157" y="360"/>
                    <a:pt x="160" y="357"/>
                  </a:cubicBezTo>
                  <a:cubicBezTo>
                    <a:pt x="141" y="357"/>
                    <a:pt x="141" y="357"/>
                    <a:pt x="141" y="357"/>
                  </a:cubicBezTo>
                  <a:cubicBezTo>
                    <a:pt x="261" y="57"/>
                    <a:pt x="122" y="0"/>
                    <a:pt x="122" y="0"/>
                  </a:cubicBezTo>
                  <a:close/>
                </a:path>
              </a:pathLst>
            </a:custGeom>
            <a:solidFill>
              <a:srgbClr val="EBC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1" name="Rectangle 110">
              <a:extLst>
                <a:ext uri="{FF2B5EF4-FFF2-40B4-BE49-F238E27FC236}">
                  <a16:creationId xmlns:a16="http://schemas.microsoft.com/office/drawing/2014/main" id="{5FC4B856-814F-45D4-854D-42C32A686E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7588" y="2508251"/>
              <a:ext cx="1588" cy="1588"/>
            </a:xfrm>
            <a:prstGeom prst="rect">
              <a:avLst/>
            </a:pr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2" name="Rectangle 111">
              <a:extLst>
                <a:ext uri="{FF2B5EF4-FFF2-40B4-BE49-F238E27FC236}">
                  <a16:creationId xmlns:a16="http://schemas.microsoft.com/office/drawing/2014/main" id="{AB793700-9473-406F-BD7A-6DFE3214C5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7588" y="2508251"/>
              <a:ext cx="1588" cy="1588"/>
            </a:xfrm>
            <a:prstGeom prst="rect">
              <a:avLst/>
            </a:pr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3" name="Freeform 112">
              <a:extLst>
                <a:ext uri="{FF2B5EF4-FFF2-40B4-BE49-F238E27FC236}">
                  <a16:creationId xmlns:a16="http://schemas.microsoft.com/office/drawing/2014/main" id="{6A5D2C0B-BF41-401E-B450-78188065D0BD}"/>
                </a:ext>
              </a:extLst>
            </p:cNvPr>
            <p:cNvSpPr/>
            <p:nvPr/>
          </p:nvSpPr>
          <p:spPr bwMode="auto">
            <a:xfrm>
              <a:off x="6097588" y="2478088"/>
              <a:ext cx="808038" cy="1555750"/>
            </a:xfrm>
            <a:custGeom>
              <a:avLst/>
              <a:gdLst>
                <a:gd name="T0" fmla="*/ 42 w 189"/>
                <a:gd name="T1" fmla="*/ 359 h 364"/>
                <a:gd name="T2" fmla="*/ 49 w 189"/>
                <a:gd name="T3" fmla="*/ 351 h 364"/>
                <a:gd name="T4" fmla="*/ 169 w 189"/>
                <a:gd name="T5" fmla="*/ 127 h 364"/>
                <a:gd name="T6" fmla="*/ 0 w 189"/>
                <a:gd name="T7" fmla="*/ 7 h 364"/>
                <a:gd name="T8" fmla="*/ 0 w 189"/>
                <a:gd name="T9" fmla="*/ 7 h 364"/>
                <a:gd name="T10" fmla="*/ 0 w 189"/>
                <a:gd name="T11" fmla="*/ 7 h 364"/>
                <a:gd name="T12" fmla="*/ 19 w 189"/>
                <a:gd name="T13" fmla="*/ 364 h 364"/>
                <a:gd name="T14" fmla="*/ 38 w 189"/>
                <a:gd name="T15" fmla="*/ 364 h 364"/>
                <a:gd name="T16" fmla="*/ 42 w 189"/>
                <a:gd name="T17" fmla="*/ 359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364">
                  <a:moveTo>
                    <a:pt x="42" y="359"/>
                  </a:moveTo>
                  <a:cubicBezTo>
                    <a:pt x="49" y="351"/>
                    <a:pt x="49" y="351"/>
                    <a:pt x="49" y="351"/>
                  </a:cubicBezTo>
                  <a:cubicBezTo>
                    <a:pt x="189" y="216"/>
                    <a:pt x="169" y="127"/>
                    <a:pt x="169" y="127"/>
                  </a:cubicBezTo>
                  <a:cubicBezTo>
                    <a:pt x="142" y="0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39" y="64"/>
                    <a:pt x="19" y="364"/>
                  </a:cubicBezTo>
                  <a:cubicBezTo>
                    <a:pt x="38" y="364"/>
                    <a:pt x="38" y="364"/>
                    <a:pt x="38" y="364"/>
                  </a:cubicBezTo>
                  <a:cubicBezTo>
                    <a:pt x="40" y="361"/>
                    <a:pt x="42" y="359"/>
                    <a:pt x="42" y="359"/>
                  </a:cubicBezTo>
                  <a:close/>
                </a:path>
              </a:pathLst>
            </a:custGeom>
            <a:solidFill>
              <a:srgbClr val="FFE6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4" name="Freeform 113">
              <a:extLst>
                <a:ext uri="{FF2B5EF4-FFF2-40B4-BE49-F238E27FC236}">
                  <a16:creationId xmlns:a16="http://schemas.microsoft.com/office/drawing/2014/main" id="{76EA8A99-1493-410B-81D4-B34D056007E7}"/>
                </a:ext>
              </a:extLst>
            </p:cNvPr>
            <p:cNvSpPr/>
            <p:nvPr/>
          </p:nvSpPr>
          <p:spPr bwMode="auto">
            <a:xfrm>
              <a:off x="5961063" y="4067176"/>
              <a:ext cx="111125" cy="123825"/>
            </a:xfrm>
            <a:custGeom>
              <a:avLst/>
              <a:gdLst>
                <a:gd name="T0" fmla="*/ 0 w 70"/>
                <a:gd name="T1" fmla="*/ 3 h 78"/>
                <a:gd name="T2" fmla="*/ 65 w 70"/>
                <a:gd name="T3" fmla="*/ 78 h 78"/>
                <a:gd name="T4" fmla="*/ 70 w 70"/>
                <a:gd name="T5" fmla="*/ 75 h 78"/>
                <a:gd name="T6" fmla="*/ 6 w 70"/>
                <a:gd name="T7" fmla="*/ 0 h 78"/>
                <a:gd name="T8" fmla="*/ 0 w 70"/>
                <a:gd name="T9" fmla="*/ 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78">
                  <a:moveTo>
                    <a:pt x="0" y="3"/>
                  </a:moveTo>
                  <a:lnTo>
                    <a:pt x="65" y="78"/>
                  </a:lnTo>
                  <a:lnTo>
                    <a:pt x="70" y="75"/>
                  </a:lnTo>
                  <a:lnTo>
                    <a:pt x="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5" name="Freeform 114">
              <a:extLst>
                <a:ext uri="{FF2B5EF4-FFF2-40B4-BE49-F238E27FC236}">
                  <a16:creationId xmlns:a16="http://schemas.microsoft.com/office/drawing/2014/main" id="{E61D62E0-122B-42C7-9FA5-F869F2C69C99}"/>
                </a:ext>
              </a:extLst>
            </p:cNvPr>
            <p:cNvSpPr/>
            <p:nvPr/>
          </p:nvSpPr>
          <p:spPr bwMode="auto">
            <a:xfrm>
              <a:off x="6016625" y="4067176"/>
              <a:ext cx="68263" cy="123825"/>
            </a:xfrm>
            <a:custGeom>
              <a:avLst/>
              <a:gdLst>
                <a:gd name="T0" fmla="*/ 0 w 43"/>
                <a:gd name="T1" fmla="*/ 3 h 78"/>
                <a:gd name="T2" fmla="*/ 38 w 43"/>
                <a:gd name="T3" fmla="*/ 78 h 78"/>
                <a:gd name="T4" fmla="*/ 43 w 43"/>
                <a:gd name="T5" fmla="*/ 75 h 78"/>
                <a:gd name="T6" fmla="*/ 6 w 43"/>
                <a:gd name="T7" fmla="*/ 0 h 78"/>
                <a:gd name="T8" fmla="*/ 0 w 43"/>
                <a:gd name="T9" fmla="*/ 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78">
                  <a:moveTo>
                    <a:pt x="0" y="3"/>
                  </a:moveTo>
                  <a:lnTo>
                    <a:pt x="38" y="78"/>
                  </a:lnTo>
                  <a:lnTo>
                    <a:pt x="43" y="75"/>
                  </a:lnTo>
                  <a:lnTo>
                    <a:pt x="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6" name="Freeform 115">
              <a:extLst>
                <a:ext uri="{FF2B5EF4-FFF2-40B4-BE49-F238E27FC236}">
                  <a16:creationId xmlns:a16="http://schemas.microsoft.com/office/drawing/2014/main" id="{D5AB0DCA-EC7B-4BAC-A027-CABBEDEF0FF4}"/>
                </a:ext>
              </a:extLst>
            </p:cNvPr>
            <p:cNvSpPr/>
            <p:nvPr/>
          </p:nvSpPr>
          <p:spPr bwMode="auto">
            <a:xfrm>
              <a:off x="6067425" y="4067176"/>
              <a:ext cx="30163" cy="123825"/>
            </a:xfrm>
            <a:custGeom>
              <a:avLst/>
              <a:gdLst>
                <a:gd name="T0" fmla="*/ 0 w 19"/>
                <a:gd name="T1" fmla="*/ 0 h 78"/>
                <a:gd name="T2" fmla="*/ 11 w 19"/>
                <a:gd name="T3" fmla="*/ 78 h 78"/>
                <a:gd name="T4" fmla="*/ 19 w 19"/>
                <a:gd name="T5" fmla="*/ 75 h 78"/>
                <a:gd name="T6" fmla="*/ 6 w 19"/>
                <a:gd name="T7" fmla="*/ 0 h 78"/>
                <a:gd name="T8" fmla="*/ 0 w 19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8">
                  <a:moveTo>
                    <a:pt x="0" y="0"/>
                  </a:moveTo>
                  <a:lnTo>
                    <a:pt x="11" y="78"/>
                  </a:lnTo>
                  <a:lnTo>
                    <a:pt x="19" y="75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7" name="Freeform 116">
              <a:extLst>
                <a:ext uri="{FF2B5EF4-FFF2-40B4-BE49-F238E27FC236}">
                  <a16:creationId xmlns:a16="http://schemas.microsoft.com/office/drawing/2014/main" id="{59065784-4178-4731-892D-686A01C0FEA2}"/>
                </a:ext>
              </a:extLst>
            </p:cNvPr>
            <p:cNvSpPr/>
            <p:nvPr/>
          </p:nvSpPr>
          <p:spPr bwMode="auto">
            <a:xfrm>
              <a:off x="6097588" y="4067176"/>
              <a:ext cx="30163" cy="123825"/>
            </a:xfrm>
            <a:custGeom>
              <a:avLst/>
              <a:gdLst>
                <a:gd name="T0" fmla="*/ 14 w 19"/>
                <a:gd name="T1" fmla="*/ 0 h 78"/>
                <a:gd name="T2" fmla="*/ 0 w 19"/>
                <a:gd name="T3" fmla="*/ 75 h 78"/>
                <a:gd name="T4" fmla="*/ 6 w 19"/>
                <a:gd name="T5" fmla="*/ 78 h 78"/>
                <a:gd name="T6" fmla="*/ 19 w 19"/>
                <a:gd name="T7" fmla="*/ 0 h 78"/>
                <a:gd name="T8" fmla="*/ 14 w 19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8">
                  <a:moveTo>
                    <a:pt x="14" y="0"/>
                  </a:moveTo>
                  <a:lnTo>
                    <a:pt x="0" y="75"/>
                  </a:lnTo>
                  <a:lnTo>
                    <a:pt x="6" y="78"/>
                  </a:lnTo>
                  <a:lnTo>
                    <a:pt x="19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8" name="Freeform 117">
              <a:extLst>
                <a:ext uri="{FF2B5EF4-FFF2-40B4-BE49-F238E27FC236}">
                  <a16:creationId xmlns:a16="http://schemas.microsoft.com/office/drawing/2014/main" id="{B953765F-86BD-4338-AF36-94AA8711B179}"/>
                </a:ext>
              </a:extLst>
            </p:cNvPr>
            <p:cNvSpPr/>
            <p:nvPr/>
          </p:nvSpPr>
          <p:spPr bwMode="auto">
            <a:xfrm>
              <a:off x="6110288" y="4067176"/>
              <a:ext cx="68263" cy="123825"/>
            </a:xfrm>
            <a:custGeom>
              <a:avLst/>
              <a:gdLst>
                <a:gd name="T0" fmla="*/ 38 w 43"/>
                <a:gd name="T1" fmla="*/ 0 h 78"/>
                <a:gd name="T2" fmla="*/ 0 w 43"/>
                <a:gd name="T3" fmla="*/ 75 h 78"/>
                <a:gd name="T4" fmla="*/ 6 w 43"/>
                <a:gd name="T5" fmla="*/ 78 h 78"/>
                <a:gd name="T6" fmla="*/ 43 w 43"/>
                <a:gd name="T7" fmla="*/ 3 h 78"/>
                <a:gd name="T8" fmla="*/ 38 w 43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78">
                  <a:moveTo>
                    <a:pt x="38" y="0"/>
                  </a:moveTo>
                  <a:lnTo>
                    <a:pt x="0" y="75"/>
                  </a:lnTo>
                  <a:lnTo>
                    <a:pt x="6" y="78"/>
                  </a:lnTo>
                  <a:lnTo>
                    <a:pt x="43" y="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9" name="Freeform 118">
              <a:extLst>
                <a:ext uri="{FF2B5EF4-FFF2-40B4-BE49-F238E27FC236}">
                  <a16:creationId xmlns:a16="http://schemas.microsoft.com/office/drawing/2014/main" id="{9880D674-D6F3-45B1-B5FB-ED0D4BF59CD2}"/>
                </a:ext>
              </a:extLst>
            </p:cNvPr>
            <p:cNvSpPr/>
            <p:nvPr/>
          </p:nvSpPr>
          <p:spPr bwMode="auto">
            <a:xfrm>
              <a:off x="6122988" y="4067176"/>
              <a:ext cx="107950" cy="123825"/>
            </a:xfrm>
            <a:custGeom>
              <a:avLst/>
              <a:gdLst>
                <a:gd name="T0" fmla="*/ 65 w 68"/>
                <a:gd name="T1" fmla="*/ 0 h 78"/>
                <a:gd name="T2" fmla="*/ 0 w 68"/>
                <a:gd name="T3" fmla="*/ 75 h 78"/>
                <a:gd name="T4" fmla="*/ 6 w 68"/>
                <a:gd name="T5" fmla="*/ 78 h 78"/>
                <a:gd name="T6" fmla="*/ 68 w 68"/>
                <a:gd name="T7" fmla="*/ 3 h 78"/>
                <a:gd name="T8" fmla="*/ 65 w 68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8">
                  <a:moveTo>
                    <a:pt x="65" y="0"/>
                  </a:moveTo>
                  <a:lnTo>
                    <a:pt x="0" y="75"/>
                  </a:lnTo>
                  <a:lnTo>
                    <a:pt x="6" y="78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0" name="Freeform 119">
              <a:extLst>
                <a:ext uri="{FF2B5EF4-FFF2-40B4-BE49-F238E27FC236}">
                  <a16:creationId xmlns:a16="http://schemas.microsoft.com/office/drawing/2014/main" id="{32F75396-C1DE-4074-A3FD-DE86150768D0}"/>
                </a:ext>
              </a:extLst>
            </p:cNvPr>
            <p:cNvSpPr/>
            <p:nvPr/>
          </p:nvSpPr>
          <p:spPr bwMode="auto">
            <a:xfrm>
              <a:off x="5940425" y="4033838"/>
              <a:ext cx="315913" cy="41275"/>
            </a:xfrm>
            <a:custGeom>
              <a:avLst/>
              <a:gdLst>
                <a:gd name="T0" fmla="*/ 199 w 199"/>
                <a:gd name="T1" fmla="*/ 0 h 26"/>
                <a:gd name="T2" fmla="*/ 0 w 199"/>
                <a:gd name="T3" fmla="*/ 0 h 26"/>
                <a:gd name="T4" fmla="*/ 13 w 199"/>
                <a:gd name="T5" fmla="*/ 26 h 26"/>
                <a:gd name="T6" fmla="*/ 188 w 199"/>
                <a:gd name="T7" fmla="*/ 26 h 26"/>
                <a:gd name="T8" fmla="*/ 199 w 199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26">
                  <a:moveTo>
                    <a:pt x="199" y="0"/>
                  </a:moveTo>
                  <a:lnTo>
                    <a:pt x="0" y="0"/>
                  </a:lnTo>
                  <a:lnTo>
                    <a:pt x="13" y="26"/>
                  </a:lnTo>
                  <a:lnTo>
                    <a:pt x="188" y="26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CCA5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1" name="Rectangle 120">
              <a:extLst>
                <a:ext uri="{FF2B5EF4-FFF2-40B4-BE49-F238E27FC236}">
                  <a16:creationId xmlns:a16="http://schemas.microsoft.com/office/drawing/2014/main" id="{2AFF539A-5CEE-4B8B-BC22-607D23874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4725" y="4173538"/>
              <a:ext cx="90488" cy="25400"/>
            </a:xfrm>
            <a:prstGeom prst="rect">
              <a:avLst/>
            </a:pr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2" name="Freeform 121">
              <a:extLst>
                <a:ext uri="{FF2B5EF4-FFF2-40B4-BE49-F238E27FC236}">
                  <a16:creationId xmlns:a16="http://schemas.microsoft.com/office/drawing/2014/main" id="{2FB10702-2797-44E0-859D-069D62C98A19}"/>
                </a:ext>
              </a:extLst>
            </p:cNvPr>
            <p:cNvSpPr/>
            <p:nvPr/>
          </p:nvSpPr>
          <p:spPr bwMode="auto">
            <a:xfrm>
              <a:off x="6051550" y="4191001"/>
              <a:ext cx="20638" cy="77788"/>
            </a:xfrm>
            <a:custGeom>
              <a:avLst/>
              <a:gdLst>
                <a:gd name="T0" fmla="*/ 13 w 13"/>
                <a:gd name="T1" fmla="*/ 0 h 49"/>
                <a:gd name="T2" fmla="*/ 5 w 13"/>
                <a:gd name="T3" fmla="*/ 0 h 49"/>
                <a:gd name="T4" fmla="*/ 0 w 13"/>
                <a:gd name="T5" fmla="*/ 49 h 49"/>
                <a:gd name="T6" fmla="*/ 5 w 13"/>
                <a:gd name="T7" fmla="*/ 49 h 49"/>
                <a:gd name="T8" fmla="*/ 13 w 13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9">
                  <a:moveTo>
                    <a:pt x="13" y="0"/>
                  </a:moveTo>
                  <a:lnTo>
                    <a:pt x="5" y="0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3" name="Freeform 122">
              <a:extLst>
                <a:ext uri="{FF2B5EF4-FFF2-40B4-BE49-F238E27FC236}">
                  <a16:creationId xmlns:a16="http://schemas.microsoft.com/office/drawing/2014/main" id="{CBA63B01-0E13-4E29-AEEC-3EAC869C21C1}"/>
                </a:ext>
              </a:extLst>
            </p:cNvPr>
            <p:cNvSpPr/>
            <p:nvPr/>
          </p:nvSpPr>
          <p:spPr bwMode="auto">
            <a:xfrm>
              <a:off x="6127750" y="4191001"/>
              <a:ext cx="17463" cy="77788"/>
            </a:xfrm>
            <a:custGeom>
              <a:avLst/>
              <a:gdLst>
                <a:gd name="T0" fmla="*/ 5 w 11"/>
                <a:gd name="T1" fmla="*/ 0 h 49"/>
                <a:gd name="T2" fmla="*/ 0 w 11"/>
                <a:gd name="T3" fmla="*/ 0 h 49"/>
                <a:gd name="T4" fmla="*/ 5 w 11"/>
                <a:gd name="T5" fmla="*/ 49 h 49"/>
                <a:gd name="T6" fmla="*/ 11 w 11"/>
                <a:gd name="T7" fmla="*/ 49 h 49"/>
                <a:gd name="T8" fmla="*/ 5 w 11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49">
                  <a:moveTo>
                    <a:pt x="5" y="0"/>
                  </a:moveTo>
                  <a:lnTo>
                    <a:pt x="0" y="0"/>
                  </a:lnTo>
                  <a:lnTo>
                    <a:pt x="5" y="49"/>
                  </a:lnTo>
                  <a:lnTo>
                    <a:pt x="11" y="4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4" name="Freeform 123">
              <a:extLst>
                <a:ext uri="{FF2B5EF4-FFF2-40B4-BE49-F238E27FC236}">
                  <a16:creationId xmlns:a16="http://schemas.microsoft.com/office/drawing/2014/main" id="{87827C31-BD91-4DA6-B348-A76E3AE4064F}"/>
                </a:ext>
              </a:extLst>
            </p:cNvPr>
            <p:cNvSpPr/>
            <p:nvPr/>
          </p:nvSpPr>
          <p:spPr bwMode="auto">
            <a:xfrm>
              <a:off x="6042025" y="4268788"/>
              <a:ext cx="107950" cy="80963"/>
            </a:xfrm>
            <a:custGeom>
              <a:avLst/>
              <a:gdLst>
                <a:gd name="T0" fmla="*/ 65 w 68"/>
                <a:gd name="T1" fmla="*/ 0 h 51"/>
                <a:gd name="T2" fmla="*/ 59 w 68"/>
                <a:gd name="T3" fmla="*/ 0 h 51"/>
                <a:gd name="T4" fmla="*/ 11 w 68"/>
                <a:gd name="T5" fmla="*/ 0 h 51"/>
                <a:gd name="T6" fmla="*/ 6 w 68"/>
                <a:gd name="T7" fmla="*/ 0 h 51"/>
                <a:gd name="T8" fmla="*/ 0 w 68"/>
                <a:gd name="T9" fmla="*/ 0 h 51"/>
                <a:gd name="T10" fmla="*/ 0 w 68"/>
                <a:gd name="T11" fmla="*/ 51 h 51"/>
                <a:gd name="T12" fmla="*/ 68 w 68"/>
                <a:gd name="T13" fmla="*/ 51 h 51"/>
                <a:gd name="T14" fmla="*/ 68 w 68"/>
                <a:gd name="T15" fmla="*/ 0 h 51"/>
                <a:gd name="T16" fmla="*/ 65 w 68"/>
                <a:gd name="T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51">
                  <a:moveTo>
                    <a:pt x="65" y="0"/>
                  </a:moveTo>
                  <a:lnTo>
                    <a:pt x="59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68" y="51"/>
                  </a:lnTo>
                  <a:lnTo>
                    <a:pt x="68" y="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CCA5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55" name="PA_图片 28">
            <a:extLst>
              <a:ext uri="{FF2B5EF4-FFF2-40B4-BE49-F238E27FC236}">
                <a16:creationId xmlns:a16="http://schemas.microsoft.com/office/drawing/2014/main" id="{F26C7C1C-38BF-4A21-BF3D-EC74F07104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7"/>
          <a:stretch/>
        </p:blipFill>
        <p:spPr>
          <a:xfrm>
            <a:off x="45721" y="5165463"/>
            <a:ext cx="1110039" cy="1692541"/>
          </a:xfrm>
          <a:prstGeom prst="rect">
            <a:avLst/>
          </a:prstGeom>
        </p:spPr>
      </p:pic>
      <p:pic>
        <p:nvPicPr>
          <p:cNvPr id="56" name="PA_图片 25">
            <a:extLst>
              <a:ext uri="{FF2B5EF4-FFF2-40B4-BE49-F238E27FC236}">
                <a16:creationId xmlns:a16="http://schemas.microsoft.com/office/drawing/2014/main" id="{313DA177-6CE2-4DAB-A705-A8F37F6F553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008" y="4807861"/>
            <a:ext cx="1020141" cy="120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30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8000"/>
                </a:solidFill>
              </a:rPr>
              <a:t>A. </a:t>
            </a:r>
          </a:p>
          <a:p>
            <a:pPr algn="ctr"/>
            <a:r>
              <a:rPr lang="en-US" sz="3000" b="1" dirty="0">
                <a:solidFill>
                  <a:srgbClr val="008000"/>
                </a:solidFill>
              </a:rPr>
              <a:t>Địa Trung Hải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419600" y="553878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8000"/>
                </a:solidFill>
              </a:rPr>
              <a:t>D. </a:t>
            </a:r>
          </a:p>
          <a:p>
            <a:pPr algn="ctr"/>
            <a:r>
              <a:rPr lang="en-US" sz="3000" b="1" dirty="0">
                <a:solidFill>
                  <a:srgbClr val="008000"/>
                </a:solidFill>
              </a:rPr>
              <a:t>Đại Tây D</a:t>
            </a:r>
            <a:r>
              <a:rPr lang="vi-VN" sz="3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ươ</a:t>
            </a:r>
            <a:r>
              <a:rPr lang="en-US" sz="3000" b="1" dirty="0">
                <a:solidFill>
                  <a:srgbClr val="008000"/>
                </a:solidFill>
              </a:rPr>
              <a:t>ng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8000"/>
                </a:solidFill>
              </a:rPr>
              <a:t>C. </a:t>
            </a:r>
          </a:p>
          <a:p>
            <a:pPr algn="ctr"/>
            <a:r>
              <a:rPr lang="en-US" sz="3000" b="1" dirty="0">
                <a:solidFill>
                  <a:srgbClr val="008000"/>
                </a:solidFill>
              </a:rPr>
              <a:t>Ấn Độ D</a:t>
            </a:r>
            <a:r>
              <a:rPr lang="vi-VN" sz="3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ươ</a:t>
            </a:r>
            <a:r>
              <a:rPr lang="en-US" sz="3000" b="1" dirty="0">
                <a:solidFill>
                  <a:srgbClr val="008000"/>
                </a:solidFill>
              </a:rPr>
              <a:t>ng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419600" y="437688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8000"/>
                </a:solidFill>
              </a:rPr>
              <a:t>B. </a:t>
            </a:r>
          </a:p>
          <a:p>
            <a:pPr algn="ctr"/>
            <a:r>
              <a:rPr lang="en-US" sz="3000" b="1">
                <a:solidFill>
                  <a:srgbClr val="008000"/>
                </a:solidFill>
              </a:rPr>
              <a:t>Biển Đỏ</a:t>
            </a:r>
            <a:endParaRPr lang="en-US" sz="3000" b="1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76328" y="948591"/>
            <a:ext cx="6353184" cy="24283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000" b="1" dirty="0">
                <a:solidFill>
                  <a:srgbClr val="008000"/>
                </a:solidFill>
              </a:rPr>
              <a:t>Câu 2. Phía </a:t>
            </a:r>
            <a:r>
              <a:rPr lang="en-US" sz="4000" b="1">
                <a:solidFill>
                  <a:srgbClr val="008000"/>
                </a:solidFill>
              </a:rPr>
              <a:t>tây châu </a:t>
            </a:r>
            <a:r>
              <a:rPr lang="en-US" sz="4000" b="1" dirty="0">
                <a:solidFill>
                  <a:srgbClr val="008000"/>
                </a:solidFill>
              </a:rPr>
              <a:t>Phi tiếp giáp </a:t>
            </a:r>
            <a:r>
              <a:rPr lang="en-US" sz="4000" b="1">
                <a:solidFill>
                  <a:srgbClr val="008000"/>
                </a:solidFill>
              </a:rPr>
              <a:t>với biển và </a:t>
            </a:r>
            <a:r>
              <a:rPr lang="vi-VN" sz="4000" b="1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đại</a:t>
            </a:r>
            <a:r>
              <a:rPr lang="en-US" sz="4000" b="1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</a:t>
            </a:r>
            <a:r>
              <a:rPr lang="vi-VN" sz="4000" b="1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ươ</a:t>
            </a:r>
            <a:r>
              <a:rPr lang="en-US" sz="4000" b="1">
                <a:solidFill>
                  <a:srgbClr val="008000"/>
                </a:solidFill>
              </a:rPr>
              <a:t>ng nào?</a:t>
            </a:r>
            <a:endParaRPr lang="en-US" sz="4000" b="1" dirty="0">
              <a:solidFill>
                <a:srgbClr val="008000"/>
              </a:solidFill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" name="Explosion 2 48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0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2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0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33333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0909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4848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9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24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49" grpId="0" animBg="1"/>
      <p:bldP spid="4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419600" y="5566258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8000"/>
                </a:solidFill>
              </a:rPr>
              <a:t>D.</a:t>
            </a:r>
          </a:p>
          <a:p>
            <a:pPr algn="ctr"/>
            <a:r>
              <a:rPr lang="en-US" sz="3000" b="1" dirty="0">
                <a:solidFill>
                  <a:srgbClr val="008000"/>
                </a:solidFill>
              </a:rPr>
              <a:t>bồn </a:t>
            </a:r>
            <a:r>
              <a:rPr lang="vi-VN" sz="3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đị</a:t>
            </a:r>
            <a:r>
              <a:rPr lang="en-US" sz="3000" b="1" dirty="0">
                <a:solidFill>
                  <a:srgbClr val="008000"/>
                </a:solidFill>
              </a:rPr>
              <a:t>a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00098" y="4357007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8000"/>
                </a:solidFill>
              </a:rPr>
              <a:t>A.</a:t>
            </a:r>
          </a:p>
          <a:p>
            <a:pPr algn="ctr"/>
            <a:r>
              <a:rPr lang="en-US" sz="3000" b="1" dirty="0">
                <a:solidFill>
                  <a:srgbClr val="008000"/>
                </a:solidFill>
              </a:rPr>
              <a:t>cao nguyên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8000"/>
                </a:solidFill>
              </a:rPr>
              <a:t>C.</a:t>
            </a:r>
          </a:p>
          <a:p>
            <a:pPr algn="ctr"/>
            <a:r>
              <a:rPr lang="vi-VN" sz="3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đồi</a:t>
            </a:r>
            <a:r>
              <a:rPr lang="en-US" sz="3000" b="1" dirty="0">
                <a:solidFill>
                  <a:srgbClr val="008000"/>
                </a:solidFill>
              </a:rPr>
              <a:t> núi cao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419599" y="437688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rgbClr val="008000"/>
              </a:solidFill>
            </a:endParaRPr>
          </a:p>
          <a:p>
            <a:pPr algn="ctr"/>
            <a:r>
              <a:rPr lang="en-US" sz="3000" b="1" dirty="0">
                <a:solidFill>
                  <a:srgbClr val="008000"/>
                </a:solidFill>
              </a:rPr>
              <a:t>B.</a:t>
            </a:r>
          </a:p>
          <a:p>
            <a:pPr algn="ctr"/>
            <a:r>
              <a:rPr lang="vi-VN" sz="3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đồ</a:t>
            </a:r>
            <a:r>
              <a:rPr lang="en-US" sz="3000" b="1" dirty="0">
                <a:solidFill>
                  <a:srgbClr val="008000"/>
                </a:solidFill>
              </a:rPr>
              <a:t>ng bằng</a:t>
            </a:r>
          </a:p>
          <a:p>
            <a:pPr algn="ctr"/>
            <a:endParaRPr lang="en-US" sz="3000" b="1" dirty="0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33500" y="1291501"/>
            <a:ext cx="6081544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8000"/>
                </a:solidFill>
              </a:rPr>
              <a:t>Câu 3. Đại bộ phận lãnh thổ châu Phi có </a:t>
            </a:r>
            <a:r>
              <a:rPr lang="vi-VN" sz="4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địa</a:t>
            </a:r>
            <a:r>
              <a:rPr lang="en-US" sz="4000" b="1" dirty="0">
                <a:solidFill>
                  <a:srgbClr val="008000"/>
                </a:solidFill>
              </a:rPr>
              <a:t> hình là</a:t>
            </a: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0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3" name="Rounded Rectangle 22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" name="Explosion 2 5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2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9394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6364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3333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9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177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42424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51" grpId="0" animBg="1"/>
      <p:bldP spid="5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có liên qua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37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8000"/>
                </a:solidFill>
              </a:rPr>
              <a:t>A.</a:t>
            </a:r>
          </a:p>
          <a:p>
            <a:pPr algn="ctr"/>
            <a:r>
              <a:rPr lang="en-US" sz="3000" b="1" dirty="0">
                <a:solidFill>
                  <a:srgbClr val="008000"/>
                </a:solidFill>
              </a:rPr>
              <a:t>eo Gi-bran-ta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4419600" y="437673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8000"/>
                </a:solidFill>
              </a:rPr>
              <a:t>B. </a:t>
            </a:r>
          </a:p>
          <a:p>
            <a:pPr algn="ctr"/>
            <a:r>
              <a:rPr lang="en-US" sz="3000" b="1" dirty="0">
                <a:solidFill>
                  <a:srgbClr val="008000"/>
                </a:solidFill>
              </a:rPr>
              <a:t>kênh </a:t>
            </a:r>
            <a:r>
              <a:rPr lang="vi-VN" sz="3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đào</a:t>
            </a:r>
            <a:r>
              <a:rPr lang="en-US" sz="3000" b="1" dirty="0">
                <a:solidFill>
                  <a:srgbClr val="008000"/>
                </a:solidFill>
              </a:rPr>
              <a:t> Xuy-ê 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800100" y="55853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8000"/>
                </a:solidFill>
              </a:rPr>
              <a:t>C.</a:t>
            </a:r>
          </a:p>
          <a:p>
            <a:pPr algn="ctr"/>
            <a:r>
              <a:rPr lang="en-US" sz="3000" b="1" dirty="0">
                <a:solidFill>
                  <a:srgbClr val="008000"/>
                </a:solidFill>
              </a:rPr>
              <a:t>Biển Đỏ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4419600" y="557703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8000"/>
                </a:solidFill>
              </a:rPr>
              <a:t>D.</a:t>
            </a:r>
          </a:p>
          <a:p>
            <a:pPr algn="ctr"/>
            <a:r>
              <a:rPr lang="en-US" sz="3000" b="1">
                <a:solidFill>
                  <a:srgbClr val="008000"/>
                </a:solidFill>
              </a:rPr>
              <a:t>bán đảo Xô-ma-li</a:t>
            </a:r>
            <a:endParaRPr lang="en-US" sz="3000" b="1" dirty="0">
              <a:solidFill>
                <a:srgbClr val="008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362075" y="1148626"/>
            <a:ext cx="6081544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8000"/>
                </a:solidFill>
              </a:rPr>
              <a:t>Câu 4. Châu </a:t>
            </a:r>
            <a:r>
              <a:rPr lang="en-US" sz="4000" b="1">
                <a:solidFill>
                  <a:srgbClr val="008000"/>
                </a:solidFill>
              </a:rPr>
              <a:t>Phi được nối </a:t>
            </a:r>
            <a:r>
              <a:rPr lang="en-US" sz="4000" b="1" dirty="0">
                <a:solidFill>
                  <a:srgbClr val="008000"/>
                </a:solidFill>
              </a:rPr>
              <a:t>với châu Á bởi</a:t>
            </a:r>
          </a:p>
        </p:txBody>
      </p:sp>
      <p:pic>
        <p:nvPicPr>
          <p:cNvPr id="43" name="Picture 4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5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1" name="Explosion 2 6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62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6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9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2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042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10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9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1773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42424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61" grpId="0" animBg="1"/>
      <p:bldP spid="6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672" y="-937691"/>
            <a:ext cx="183163" cy="1993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428" y="5085443"/>
            <a:ext cx="1448707" cy="1448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207" y="674256"/>
            <a:ext cx="868494" cy="879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592" y="4821917"/>
            <a:ext cx="1831582" cy="1831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308" y="4821917"/>
            <a:ext cx="1831582" cy="1831582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4419600" y="5566258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8000"/>
                </a:solidFill>
              </a:rPr>
              <a:t>D. </a:t>
            </a:r>
          </a:p>
          <a:p>
            <a:pPr algn="ctr"/>
            <a:r>
              <a:rPr lang="en-US" sz="3000" b="1" dirty="0">
                <a:solidFill>
                  <a:srgbClr val="008000"/>
                </a:solidFill>
              </a:rPr>
              <a:t>Ben-ghê-la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00098" y="5557157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8000"/>
                </a:solidFill>
              </a:rPr>
              <a:t>C. </a:t>
            </a:r>
          </a:p>
          <a:p>
            <a:pPr algn="ctr"/>
            <a:r>
              <a:rPr lang="en-US" sz="3000" b="1" dirty="0">
                <a:solidFill>
                  <a:srgbClr val="008000"/>
                </a:solidFill>
              </a:rPr>
              <a:t>Ca-na-ri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00099" y="4348667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8000"/>
                </a:solidFill>
              </a:rPr>
              <a:t>A.</a:t>
            </a:r>
          </a:p>
          <a:p>
            <a:pPr algn="ctr"/>
            <a:r>
              <a:rPr lang="en-US" sz="3000" b="1" dirty="0">
                <a:solidFill>
                  <a:srgbClr val="008000"/>
                </a:solidFill>
              </a:rPr>
              <a:t>Ghi-nê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419599" y="437688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8000"/>
                </a:solidFill>
              </a:rPr>
              <a:t>B. </a:t>
            </a:r>
          </a:p>
          <a:p>
            <a:pPr algn="ctr"/>
            <a:r>
              <a:rPr lang="en-US" sz="3000" b="1" dirty="0">
                <a:solidFill>
                  <a:srgbClr val="008000"/>
                </a:solidFill>
              </a:rPr>
              <a:t>Xô-ma-li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71575" y="877161"/>
            <a:ext cx="6300788" cy="25976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4000" b="1" dirty="0">
                <a:solidFill>
                  <a:srgbClr val="008000"/>
                </a:solidFill>
              </a:rPr>
              <a:t>Câu 5. Dòng biển lạnh chạy dọc ven biển tây bắc châu Phi có </a:t>
            </a:r>
            <a:r>
              <a:rPr lang="en-US" sz="4000" b="1">
                <a:solidFill>
                  <a:srgbClr val="008000"/>
                </a:solidFill>
              </a:rPr>
              <a:t>tên là gì?</a:t>
            </a:r>
            <a:endParaRPr lang="en-US" sz="4000" b="1" dirty="0">
              <a:solidFill>
                <a:srgbClr val="008000"/>
              </a:solidFill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" name="Explosion 2 48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51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2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0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9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24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49" grpId="0" animBg="1"/>
      <p:bldP spid="4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Kết quả hình ảnh cho art design clipart background wal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0"/>
            <a:ext cx="12192000" cy="734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art design clipart background wall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63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8962"/>
            <a:ext cx="12344400" cy="473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5" name="Picture 2" descr="Kết quả hình ảnh cho stock.xchn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4419600" y="5566258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8000"/>
                </a:solidFill>
              </a:rPr>
              <a:t>D. </a:t>
            </a:r>
          </a:p>
          <a:p>
            <a:pPr algn="ctr"/>
            <a:r>
              <a:rPr lang="en-US" sz="3000" b="1" dirty="0">
                <a:solidFill>
                  <a:srgbClr val="008000"/>
                </a:solidFill>
              </a:rPr>
              <a:t>Công-gô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00098" y="4357007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8000"/>
                </a:solidFill>
              </a:rPr>
              <a:t>A. </a:t>
            </a:r>
          </a:p>
          <a:p>
            <a:pPr algn="ctr"/>
            <a:r>
              <a:rPr lang="en-US" sz="3000" b="1" dirty="0">
                <a:solidFill>
                  <a:srgbClr val="008000"/>
                </a:solidFill>
              </a:rPr>
              <a:t>Ta-rim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8000"/>
                </a:solidFill>
              </a:rPr>
              <a:t>C. </a:t>
            </a:r>
          </a:p>
          <a:p>
            <a:pPr algn="ctr"/>
            <a:r>
              <a:rPr lang="en-US" sz="3000" b="1" dirty="0">
                <a:solidFill>
                  <a:srgbClr val="008000"/>
                </a:solidFill>
              </a:rPr>
              <a:t>Nin Th</a:t>
            </a:r>
            <a:r>
              <a:rPr lang="vi-VN" sz="3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ượ</a:t>
            </a:r>
            <a:r>
              <a:rPr lang="en-US" sz="3000" b="1" dirty="0">
                <a:solidFill>
                  <a:srgbClr val="008000"/>
                </a:solidFill>
              </a:rPr>
              <a:t>ng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419599" y="437688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8000"/>
                </a:solidFill>
              </a:rPr>
              <a:t>B. </a:t>
            </a:r>
          </a:p>
          <a:p>
            <a:pPr algn="ctr"/>
            <a:r>
              <a:rPr lang="en-US" sz="3000" b="1" dirty="0">
                <a:solidFill>
                  <a:srgbClr val="008000"/>
                </a:solidFill>
              </a:rPr>
              <a:t>Sát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33488" y="1020039"/>
            <a:ext cx="6081544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8000"/>
                </a:solidFill>
              </a:rPr>
              <a:t>Câu 6</a:t>
            </a:r>
            <a:r>
              <a:rPr lang="en-US" sz="4000" b="1">
                <a:solidFill>
                  <a:srgbClr val="008000"/>
                </a:solidFill>
              </a:rPr>
              <a:t>. Bồn </a:t>
            </a:r>
            <a:r>
              <a:rPr lang="vi-VN" sz="4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địa</a:t>
            </a:r>
            <a:r>
              <a:rPr lang="en-US" sz="4000" b="1" dirty="0">
                <a:solidFill>
                  <a:srgbClr val="008000"/>
                </a:solidFill>
              </a:rPr>
              <a:t> nào sau </a:t>
            </a:r>
            <a:r>
              <a:rPr lang="vi-VN" sz="4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đâ</a:t>
            </a:r>
            <a:r>
              <a:rPr lang="en-US" sz="4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y </a:t>
            </a:r>
            <a:r>
              <a:rPr lang="en-US" sz="4000" b="1" u="sng" dirty="0">
                <a:solidFill>
                  <a:srgbClr val="FF0000"/>
                </a:solidFill>
              </a:rPr>
              <a:t>không</a:t>
            </a:r>
            <a:r>
              <a:rPr lang="en-US" sz="4000" b="1" dirty="0">
                <a:solidFill>
                  <a:srgbClr val="008000"/>
                </a:solidFill>
              </a:rPr>
              <a:t> thuộc châu Phi?</a:t>
            </a:r>
          </a:p>
        </p:txBody>
      </p:sp>
      <p:pic>
        <p:nvPicPr>
          <p:cNvPr id="21" name="Picture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22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23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24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5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8" name="Rounded Rectangle 2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0" name="Picture 3" descr="C:\Users\ADMIN\Desktop\Picture2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5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6" name="Explosion 2 55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7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8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7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2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042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20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6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6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9" dur="1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1773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42424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56" grpId="0" animBg="1"/>
      <p:bldP spid="5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3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8000"/>
                </a:solidFill>
              </a:rPr>
              <a:t>A. Vàng</a:t>
            </a:r>
            <a:endParaRPr lang="en-US" sz="3000" b="1" dirty="0">
              <a:solidFill>
                <a:srgbClr val="008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419600" y="437673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8000"/>
                </a:solidFill>
              </a:rPr>
              <a:t>B. Kim cương</a:t>
            </a:r>
            <a:endParaRPr lang="en-US" sz="3000" b="1" dirty="0">
              <a:solidFill>
                <a:srgbClr val="008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00100" y="55853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8000"/>
                </a:solidFill>
              </a:rPr>
              <a:t>C. Than</a:t>
            </a:r>
            <a:endParaRPr lang="en-US" sz="3000" b="1" dirty="0">
              <a:solidFill>
                <a:srgbClr val="008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419600" y="557703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8000"/>
                </a:solidFill>
              </a:rPr>
              <a:t>D. Dầu mỏ</a:t>
            </a:r>
            <a:endParaRPr lang="en-US" sz="3000" b="1" dirty="0">
              <a:solidFill>
                <a:srgbClr val="008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47782" y="934282"/>
            <a:ext cx="6081544" cy="25976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n-US" sz="4000" b="1">
                <a:solidFill>
                  <a:srgbClr val="008000"/>
                </a:solidFill>
              </a:rPr>
              <a:t>Câu 7. Khoáng sản nào tập trung chủ yếu ở khu vực Nam Phi? </a:t>
            </a:r>
            <a:endParaRPr lang="en-US" sz="4000" b="1" dirty="0">
              <a:solidFill>
                <a:srgbClr val="008000"/>
              </a:solidFill>
            </a:endParaRPr>
          </a:p>
        </p:txBody>
      </p:sp>
      <p:pic>
        <p:nvPicPr>
          <p:cNvPr id="19" name="Picture 1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20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21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22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3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6" name="Rounded Rectangle 2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8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3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4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3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4" name="Explosion 2 53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5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6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0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25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2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042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206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9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1773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42424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54" grpId="0" animBg="1"/>
      <p:bldP spid="5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ết quả hình ảnh cho art design clipart background wal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5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8000"/>
                </a:solidFill>
              </a:rPr>
              <a:t>A. Đông bắc</a:t>
            </a:r>
            <a:endParaRPr lang="en-US" sz="3000" b="1" dirty="0">
              <a:solidFill>
                <a:srgbClr val="008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419600" y="553878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8000"/>
                </a:solidFill>
              </a:rPr>
              <a:t>D</a:t>
            </a:r>
            <a:r>
              <a:rPr lang="en-US" sz="3000" b="1">
                <a:solidFill>
                  <a:srgbClr val="008000"/>
                </a:solidFill>
              </a:rPr>
              <a:t>. Tây bắc</a:t>
            </a:r>
            <a:endParaRPr lang="en-US" sz="3000" b="1" dirty="0">
              <a:solidFill>
                <a:srgbClr val="008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8000"/>
                </a:solidFill>
              </a:rPr>
              <a:t>C. Tây nam</a:t>
            </a:r>
            <a:endParaRPr lang="en-US" sz="3000" b="1" dirty="0">
              <a:solidFill>
                <a:srgbClr val="008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419600" y="437688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8000"/>
                </a:solidFill>
              </a:rPr>
              <a:t>B. Đông nam</a:t>
            </a:r>
            <a:endParaRPr lang="en-US" sz="3000" b="1" dirty="0">
              <a:solidFill>
                <a:srgbClr val="008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19206" y="1177178"/>
            <a:ext cx="6081544" cy="18435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8000"/>
                </a:solidFill>
              </a:rPr>
              <a:t>Câu 8. Dãy núi At-lat nằm ở phía nào của châu Phi?</a:t>
            </a:r>
            <a:endParaRPr lang="en-US" sz="4000" b="1" dirty="0">
              <a:solidFill>
                <a:srgbClr val="008000"/>
              </a:solidFill>
            </a:endParaRPr>
          </a:p>
        </p:txBody>
      </p:sp>
      <p:pic>
        <p:nvPicPr>
          <p:cNvPr id="21" name="Picture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22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23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24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5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8" name="Rounded Rectangle 2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0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5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6" name="Explosion 2 55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7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8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4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2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042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20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6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6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9" dur="1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1773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42424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56" grpId="0" animBg="1"/>
      <p:bldP spid="5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1354</Words>
  <Application>Microsoft Office PowerPoint</Application>
  <PresentationFormat>Widescreen</PresentationFormat>
  <Paragraphs>230</Paragraphs>
  <Slides>23</Slides>
  <Notes>8</Notes>
  <HiddenSlides>0</HiddenSlides>
  <MMClips>61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#9Slide03 HelveBold</vt:lpstr>
      <vt:lpstr>Arial</vt:lpstr>
      <vt:lpstr>Calibri</vt:lpstr>
      <vt:lpstr>Calibri Light</vt:lpstr>
      <vt:lpstr>Impact MT Std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Hồ Thị Thanh Tâm</cp:lastModifiedBy>
  <cp:revision>116</cp:revision>
  <dcterms:created xsi:type="dcterms:W3CDTF">2018-04-03T09:21:02Z</dcterms:created>
  <dcterms:modified xsi:type="dcterms:W3CDTF">2022-09-03T13:51:30Z</dcterms:modified>
</cp:coreProperties>
</file>