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24" r:id="rId3"/>
    <p:sldId id="256" r:id="rId4"/>
    <p:sldId id="294" r:id="rId5"/>
    <p:sldId id="257" r:id="rId6"/>
    <p:sldId id="295" r:id="rId7"/>
    <p:sldId id="261" r:id="rId8"/>
    <p:sldId id="297" r:id="rId9"/>
    <p:sldId id="296" r:id="rId10"/>
    <p:sldId id="298" r:id="rId11"/>
    <p:sldId id="278" r:id="rId12"/>
    <p:sldId id="308" r:id="rId13"/>
    <p:sldId id="325" r:id="rId14"/>
    <p:sldId id="326" r:id="rId15"/>
    <p:sldId id="301" r:id="rId16"/>
    <p:sldId id="3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BCBCBC"/>
    <a:srgbClr val="C8C8C8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svg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svg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41659" y="2213647"/>
            <a:ext cx="9548261" cy="4499973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808" y="3690198"/>
            <a:ext cx="4572383" cy="263608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437744" y="3382954"/>
            <a:ext cx="3328128" cy="2117"/>
            <a:chOff x="3328308" y="2537215"/>
            <a:chExt cx="2496096" cy="15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328308" y="2537215"/>
              <a:ext cx="1828800" cy="1588"/>
            </a:xfrm>
            <a:prstGeom prst="line">
              <a:avLst/>
            </a:prstGeom>
            <a:ln w="19050" cmpd="sng">
              <a:solidFill>
                <a:srgbClr val="ECE5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4324" y="2537215"/>
              <a:ext cx="640080" cy="1588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114679" y="2494051"/>
            <a:ext cx="194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5155" y="4549877"/>
            <a:ext cx="3567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4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9400"/>
            <a:ext cx="755969" cy="772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1019" y="279400"/>
            <a:ext cx="8609965" cy="2030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VÂN ĐỒN</a:t>
            </a:r>
            <a:endParaRPr lang="en-US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cap="none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TỔ: SỬ - ĐỊA – GDCD</a:t>
            </a:r>
            <a:endParaRPr lang="en-US" sz="3600" b="1" i="1" cap="none" spc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cap="none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MÔN:  GDCD 7</a:t>
            </a:r>
            <a:endParaRPr lang="en-US" sz="3600" b="1" i="1" cap="none" spc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0">
        <p:fade/>
      </p:transition>
    </mc:Choice>
    <mc:Fallback>
      <p:transition spd="med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82672" y="923437"/>
            <a:ext cx="11504102" cy="5402293"/>
          </a:xfrm>
          <a:prstGeom prst="roundRect">
            <a:avLst>
              <a:gd name="adj" fmla="val 4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3" name="Hộp Văn bản 32"/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tx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.</a:t>
            </a:r>
            <a:endParaRPr lang="vi-VN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6" y="2257868"/>
            <a:ext cx="11279931" cy="303603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587693" y="97155"/>
            <a:ext cx="5973445" cy="82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altLang="zh-CN" sz="48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3" name="Hộp Văn bản 32"/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Hình ảnh 3" descr="Ảnh có chứa văn bản, vài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" y="2116455"/>
            <a:ext cx="5591810" cy="3310890"/>
          </a:xfrm>
          <a:prstGeom prst="rect">
            <a:avLst/>
          </a:prstGeom>
        </p:spPr>
      </p:pic>
      <p:pic>
        <p:nvPicPr>
          <p:cNvPr id="8" name="Hình ảnh 7" descr="Ảnh có chứa văn bản, ký hiệu, tạo dáng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2116455"/>
            <a:ext cx="5577840" cy="3310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582660" y="4525010"/>
            <a:ext cx="2901315" cy="2047875"/>
          </a:xfrm>
          <a:prstGeom prst="roundRect">
            <a:avLst/>
          </a:prstGeom>
          <a:solidFill>
            <a:srgbClr val="FFCCFF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>
              <a:defRPr/>
            </a:pPr>
            <a:endParaRPr lang="en-US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gray">
          <a:xfrm>
            <a:off x="5197374" y="173523"/>
            <a:ext cx="3384551" cy="57467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</a:t>
            </a:r>
            <a:endParaRPr lang="en-US" altLang="en-US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58PIC58PIC58PIC58PICHsaGKG559akDq_PIC2018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071" r="5357" b="14285"/>
          <a:stretch>
            <a:fillRect/>
          </a:stretch>
        </p:blipFill>
        <p:spPr bwMode="auto">
          <a:xfrm>
            <a:off x="3096959" y="92308"/>
            <a:ext cx="7797134" cy="80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69595" y="4737735"/>
            <a:ext cx="2901315" cy="2047875"/>
          </a:xfrm>
          <a:prstGeom prst="roundRect">
            <a:avLst/>
          </a:prstGeom>
          <a:solidFill>
            <a:srgbClr val="FFCCFF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p>
            <a:pPr>
              <a:defRPr/>
            </a:pPr>
            <a:endParaRPr lang="en-US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57565" y="748030"/>
            <a:ext cx="2901315" cy="2047875"/>
          </a:xfrm>
          <a:prstGeom prst="roundRect">
            <a:avLst/>
          </a:prstGeom>
          <a:solidFill>
            <a:srgbClr val="FFCCFF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>
              <a:defRPr/>
            </a:pPr>
            <a:endParaRPr lang="en-US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4065" y="262890"/>
            <a:ext cx="2901315" cy="2047875"/>
          </a:xfrm>
          <a:prstGeom prst="roundRect">
            <a:avLst/>
          </a:prstGeom>
          <a:solidFill>
            <a:srgbClr val="FFCCFF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>
              <a:defRPr/>
            </a:pPr>
            <a:endParaRPr lang="en-US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701358" y="1056640"/>
            <a:ext cx="304736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 1 -  TRANH 1</a:t>
            </a:r>
            <a:endParaRPr lang="en-US" altLang="zh-CN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425450" y="5531485"/>
            <a:ext cx="3053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 2 -  </a:t>
            </a:r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zh-CN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8382000" y="1517015"/>
            <a:ext cx="3053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 3 -  </a:t>
            </a:r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zh-CN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8582025" y="5318760"/>
            <a:ext cx="290195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 4 -  </a:t>
            </a:r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zh-CN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2"/>
          <p:cNvSpPr txBox="1"/>
          <p:nvPr/>
        </p:nvSpPr>
        <p:spPr>
          <a:xfrm>
            <a:off x="436647" y="2767473"/>
            <a:ext cx="11490121" cy="13220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altLang="vi-VN" sz="2000" dirty="0" err="1">
                <a:solidFill>
                  <a:schemeClr val="bg1"/>
                </a:solidFill>
                <a:latin typeface="+mj-lt"/>
              </a:rPr>
              <a:t>1/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altLang="vi-VN" sz="2000" dirty="0">
                <a:solidFill>
                  <a:schemeClr val="bg1"/>
                </a:solidFill>
                <a:latin typeface="+mj-lt"/>
              </a:rPr>
              <a:t>2/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xung quanh?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43937" y="88914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thể hiện giữ chữ tín là:</a:t>
            </a:r>
            <a:endParaRPr lang="vi-V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 Bạn nam đã trả lại quyển vở tiếng anh đúng hẹn như đã hứa.</a:t>
            </a:r>
            <a:endParaRPr lang="vi-V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 Cửa hàng uy tín, chất lượng hơn 40 năm.</a:t>
            </a:r>
            <a:endParaRPr lang="vi-V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 Thầy đã giữ chữ tín tuyên dương những bạn học tốt, giúp đỡ nhau trong học tập.</a:t>
            </a:r>
            <a:endParaRPr lang="vi-V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thể hiện chưa giữ chữ tín là:</a:t>
            </a:r>
            <a:endParaRPr lang="vi-VN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 Bạn nữ đã không tập luyện đầy đủ, không hoàn thành tốt nhiệm vụ được giao và làm ảnh hưởng đến các bạn khác.</a:t>
            </a:r>
            <a:endParaRPr lang="vi-VN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43302" y="88914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511042" y="1509840"/>
            <a:ext cx="82828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Biểu hiện của giữ chữ tín</a:t>
            </a:r>
            <a:endParaRPr lang="en-US" altLang="vi-VN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ộn: Ngang 1"/>
          <p:cNvSpPr/>
          <p:nvPr/>
        </p:nvSpPr>
        <p:spPr>
          <a:xfrm>
            <a:off x="1357581" y="2116221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accent2"/>
                </a:solidFill>
                <a:latin typeface="+mj-lt"/>
              </a:rPr>
              <a:t>Biểu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hiện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của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việc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giữ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chữ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tín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là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biết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giữ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lời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hứa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đúng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hẹn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, trung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thực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hoàn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thành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nhiệm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accent2"/>
                </a:solidFill>
                <a:latin typeface="+mj-lt"/>
              </a:rPr>
              <a:t>vụ</a:t>
            </a:r>
            <a:r>
              <a:rPr lang="vi-VN" sz="2800" dirty="0">
                <a:solidFill>
                  <a:schemeClr val="accent2"/>
                </a:solidFill>
                <a:latin typeface="+mj-lt"/>
              </a:rPr>
              <a:t>,... </a:t>
            </a:r>
            <a:endParaRPr lang="vi-VN" sz="28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8"/>
      </p:transition>
    </mc:Choice>
    <mc:Fallback>
      <p:transition spd="slow">
        <p:wheel spokes="8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4"/>
            <a:ext cx="12192000" cy="28907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4165"/>
            <a:ext cx="5783036" cy="37035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" y="83185"/>
            <a:ext cx="3648075" cy="18383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473" y="530911"/>
            <a:ext cx="800100" cy="762000"/>
          </a:xfrm>
          <a:prstGeom prst="rect">
            <a:avLst/>
          </a:prstGeom>
        </p:spPr>
      </p:pic>
      <p:grpSp>
        <p:nvGrpSpPr>
          <p:cNvPr id="20" name="组合 1"/>
          <p:cNvGrpSpPr/>
          <p:nvPr/>
        </p:nvGrpSpPr>
        <p:grpSpPr>
          <a:xfrm>
            <a:off x="413113" y="2796784"/>
            <a:ext cx="2820977" cy="3967244"/>
            <a:chOff x="6505575" y="551362"/>
            <a:chExt cx="2711589" cy="4129595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3" t="25555" r="40729" b="29630"/>
            <a:stretch>
              <a:fillRect/>
            </a:stretch>
          </p:blipFill>
          <p:spPr>
            <a:xfrm rot="21268688">
              <a:off x="7159538" y="551362"/>
              <a:ext cx="2057626" cy="2735963"/>
            </a:xfrm>
            <a:prstGeom prst="rect">
              <a:avLst/>
            </a:prstGeom>
          </p:spPr>
        </p:pic>
        <p:pic>
          <p:nvPicPr>
            <p:cNvPr id="22" name="图片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2" t="28148" r="36250" b="31111"/>
            <a:stretch>
              <a:fillRect/>
            </a:stretch>
          </p:blipFill>
          <p:spPr>
            <a:xfrm>
              <a:off x="6572250" y="2277763"/>
              <a:ext cx="2486025" cy="2056111"/>
            </a:xfrm>
            <a:prstGeom prst="rect">
              <a:avLst/>
            </a:prstGeom>
          </p:spPr>
        </p:pic>
        <p:pic>
          <p:nvPicPr>
            <p:cNvPr id="23" name="图片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8" t="22557" r="8288" b="21948"/>
            <a:stretch>
              <a:fillRect/>
            </a:stretch>
          </p:blipFill>
          <p:spPr>
            <a:xfrm>
              <a:off x="6505575" y="3873867"/>
              <a:ext cx="1609725" cy="707657"/>
            </a:xfrm>
            <a:prstGeom prst="rect">
              <a:avLst/>
            </a:prstGeom>
          </p:spPr>
        </p:pic>
        <p:pic>
          <p:nvPicPr>
            <p:cNvPr id="24" name="图片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0" t="19395" r="8308" b="17707"/>
            <a:stretch>
              <a:fillRect/>
            </a:stretch>
          </p:blipFill>
          <p:spPr>
            <a:xfrm rot="892371">
              <a:off x="7650419" y="4065257"/>
              <a:ext cx="1235096" cy="6157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330234" y="1316452"/>
            <a:ext cx="9890216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Tạm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biệt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và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hẹn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gặp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lại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các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em </a:t>
            </a:r>
            <a:r>
              <a:rPr lang="en-US" altLang="vi-VN" sz="5400" dirty="0">
                <a:solidFill>
                  <a:srgbClr val="EF63A2"/>
                </a:solidFill>
                <a:latin typeface="SVN-Caprica Script" pitchFamily="2" charset="0"/>
              </a:rPr>
              <a:t>ở Tiết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học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</a:t>
            </a:r>
            <a:r>
              <a:rPr lang="vi-VN" sz="5400" dirty="0" err="1">
                <a:solidFill>
                  <a:srgbClr val="EF63A2"/>
                </a:solidFill>
                <a:latin typeface="SVN-Caprica Script" pitchFamily="2" charset="0"/>
              </a:rPr>
              <a:t>tiếp</a:t>
            </a:r>
            <a:r>
              <a:rPr lang="vi-VN" sz="5400" dirty="0">
                <a:solidFill>
                  <a:srgbClr val="EF63A2"/>
                </a:solidFill>
                <a:latin typeface="SVN-Caprica Script" pitchFamily="2" charset="0"/>
              </a:rPr>
              <a:t> theo</a:t>
            </a:r>
            <a:r>
              <a:rPr lang="en-US" altLang="vi-VN" sz="5400" dirty="0">
                <a:solidFill>
                  <a:srgbClr val="EF63A2"/>
                </a:solidFill>
                <a:latin typeface="SVN-Caprica Script" pitchFamily="2" charset="0"/>
              </a:rPr>
              <a:t>!</a:t>
            </a:r>
            <a:endParaRPr lang="en-US" altLang="vi-VN" sz="5400" dirty="0">
              <a:solidFill>
                <a:srgbClr val="EF63A2"/>
              </a:solidFill>
              <a:latin typeface="SVN-Caprica Scrip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/>
          <p:cNvSpPr txBox="1"/>
          <p:nvPr/>
        </p:nvSpPr>
        <p:spPr>
          <a:xfrm>
            <a:off x="148590" y="1092199"/>
            <a:ext cx="12192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CHỮ TÍN</a:t>
            </a:r>
            <a:endParaRPr lang="en-US" sz="7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7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altLang="vi-VN" sz="7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28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/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/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/>
          <p:cNvSpPr/>
          <p:nvPr/>
        </p:nvSpPr>
        <p:spPr>
          <a:xfrm>
            <a:off x="3292557" y="2943749"/>
            <a:ext cx="5919289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8000" b="1" i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/>
          <p:cNvSpPr/>
          <p:nvPr/>
        </p:nvSpPr>
        <p:spPr>
          <a:xfrm>
            <a:off x="6076597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/>
          <p:cNvPicPr>
            <a:picLocks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5" y="2613025"/>
            <a:ext cx="1983740" cy="1983740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edge/>
      </p:transition>
    </mc:Choice>
    <mc:Fallback>
      <p:transition spd="slow">
        <p:wedg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7219428" y="1292766"/>
            <a:ext cx="948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05056"/>
            <a:ext cx="1041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8" name="Hộp Văn bản 37"/>
          <p:cNvSpPr txBox="1"/>
          <p:nvPr/>
        </p:nvSpPr>
        <p:spPr>
          <a:xfrm>
            <a:off x="6133791" y="3418245"/>
            <a:ext cx="5513897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vi-VN" sz="24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dạy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bà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cập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đức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vi-VN" sz="24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?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Hình ảnh 3" descr="Ảnh có chứa văn bản, chỗ ngồi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2" y="2036190"/>
            <a:ext cx="5150211" cy="3905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8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43302" y="81548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/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/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/>
          <p:cNvSpPr/>
          <p:nvPr/>
        </p:nvSpPr>
        <p:spPr>
          <a:xfrm>
            <a:off x="4468577" y="3372374"/>
            <a:ext cx="609098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A455B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 i="1" dirty="0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/>
          <p:cNvSpPr/>
          <p:nvPr/>
        </p:nvSpPr>
        <p:spPr>
          <a:xfrm>
            <a:off x="7404705" y="1277744"/>
            <a:ext cx="1097457" cy="4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1" y="2840069"/>
            <a:ext cx="1726075" cy="1721156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/>
          <p:cNvSpPr txBox="1"/>
          <p:nvPr/>
        </p:nvSpPr>
        <p:spPr>
          <a:xfrm>
            <a:off x="304800" y="5307705"/>
            <a:ext cx="1149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  <a:endParaRPr lang="vi-VN" b="1" dirty="0">
              <a:solidFill>
                <a:schemeClr val="bg1"/>
              </a:solidFill>
              <a:latin typeface="+mj-lt"/>
            </a:endParaRP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  <a:endParaRPr lang="vi-VN" dirty="0">
              <a:solidFill>
                <a:schemeClr val="bg1"/>
              </a:solidFill>
              <a:latin typeface="+mj-lt"/>
            </a:endParaRP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  <a:endParaRPr lang="vi-V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  <a:endParaRPr lang="vi-VN" dirty="0">
              <a:solidFill>
                <a:srgbClr val="FF00FF"/>
              </a:solidFill>
              <a:latin typeface="+mj-lt"/>
            </a:endParaRP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  <a:endParaRPr lang="vi-VN" dirty="0">
              <a:latin typeface="+mj-lt"/>
            </a:endParaRP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Hộp Văn bản 2"/>
          <p:cNvSpPr txBox="1"/>
          <p:nvPr/>
        </p:nvSpPr>
        <p:spPr>
          <a:xfrm>
            <a:off x="304800" y="5397063"/>
            <a:ext cx="114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  <a:endParaRPr lang="vi-VN" b="1" dirty="0">
              <a:solidFill>
                <a:schemeClr val="bg1"/>
              </a:solidFill>
              <a:latin typeface="+mj-lt"/>
            </a:endParaRP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:</a:t>
            </a:r>
            <a:endParaRPr lang="vi-V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endParaRPr lang="vi-VN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Nhóm 19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21" name="Hình chữ nhật 20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Đồ họa 24" descr="Trò chuyệ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5" name="Hình chữ nhật: Góc Tròn 34"/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  <a:endParaRPr lang="vi-VN" dirty="0">
              <a:solidFill>
                <a:srgbClr val="FF00FF"/>
              </a:solidFill>
              <a:latin typeface="+mj-lt"/>
            </a:endParaRP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  <a:endParaRPr lang="vi-VN" dirty="0">
              <a:latin typeface="+mj-lt"/>
            </a:endParaRP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  <a:endParaRPr lang="vi-VN" dirty="0">
              <a:latin typeface="+mj-lt"/>
            </a:endParaRPr>
          </a:p>
        </p:txBody>
      </p:sp>
      <p:cxnSp>
        <p:nvCxnSpPr>
          <p:cNvPr id="61" name="Đường nối Thẳng 60"/>
          <p:cNvCxnSpPr/>
          <p:nvPr/>
        </p:nvCxnSpPr>
        <p:spPr>
          <a:xfrm>
            <a:off x="4834855" y="3075096"/>
            <a:ext cx="67019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Đường nối Thẳng 35"/>
          <p:cNvCxnSpPr/>
          <p:nvPr/>
        </p:nvCxnSpPr>
        <p:spPr>
          <a:xfrm>
            <a:off x="423644" y="3353331"/>
            <a:ext cx="89272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Đường nối Thẳng 39"/>
          <p:cNvCxnSpPr/>
          <p:nvPr/>
        </p:nvCxnSpPr>
        <p:spPr>
          <a:xfrm>
            <a:off x="8732727" y="3917355"/>
            <a:ext cx="28040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nối Thẳng 40"/>
          <p:cNvCxnSpPr/>
          <p:nvPr/>
        </p:nvCxnSpPr>
        <p:spPr>
          <a:xfrm>
            <a:off x="423644" y="4195589"/>
            <a:ext cx="111783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Đường nối Thẳng 56"/>
          <p:cNvCxnSpPr/>
          <p:nvPr/>
        </p:nvCxnSpPr>
        <p:spPr>
          <a:xfrm>
            <a:off x="423644" y="4461241"/>
            <a:ext cx="5672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906011" y="1530795"/>
            <a:ext cx="84449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en-US" altLang="vi-VN" sz="2000" dirty="0" err="1">
                <a:solidFill>
                  <a:schemeClr val="bg1"/>
                </a:solidFill>
                <a:latin typeface="+mj-lt"/>
              </a:rPr>
              <a:t>?</a:t>
            </a:r>
            <a:endParaRPr lang="en-US" altLang="vi-VN" sz="2000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504176" y="4864302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/>
          <p:cNvSpPr txBox="1"/>
          <p:nvPr/>
        </p:nvSpPr>
        <p:spPr>
          <a:xfrm>
            <a:off x="3286685" y="4860750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/>
          <p:cNvSpPr txBox="1"/>
          <p:nvPr/>
        </p:nvSpPr>
        <p:spPr>
          <a:xfrm>
            <a:off x="6069194" y="4864302"/>
            <a:ext cx="260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/>
          <p:cNvSpPr txBox="1"/>
          <p:nvPr/>
        </p:nvSpPr>
        <p:spPr>
          <a:xfrm>
            <a:off x="9001802" y="4864302"/>
            <a:ext cx="250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4. Giữ chữ tín SBT GDCD lớp 8: Nêu một số biểu hiện của giữ chữ tí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6" y="2086119"/>
            <a:ext cx="2608301" cy="2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đúng giờ khi ứng xử trong doanh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22" y="2086120"/>
            <a:ext cx="2612764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ách nhiệm và lòng tự trọ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31" y="2086119"/>
            <a:ext cx="2608300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yết Tâm Mạnh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02" y="2097614"/>
            <a:ext cx="2507959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/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/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Nhóm 36"/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/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/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altLang="vi-VN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THÔNG TIN</a:t>
            </a:r>
            <a:endParaRPr lang="en-US" altLang="vi-VN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NỘI DUNG BÀI HỌC</a:t>
            </a:r>
            <a:endParaRPr lang="en-US" altLang="vi-VN" sz="2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Thế nào là giữ chữ tín? </a:t>
            </a:r>
            <a:endParaRPr lang="en-US" altLang="vi-VN" sz="24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0</TotalTime>
  <Words>4318</Words>
  <Application>WPS Presentation</Application>
  <PresentationFormat>Màn hình rộng</PresentationFormat>
  <Paragraphs>180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Arial</vt:lpstr>
      <vt:lpstr>Times New Roman</vt:lpstr>
      <vt:lpstr>Tahoma</vt:lpstr>
      <vt:lpstr>SVN-Caprica Script</vt:lpstr>
      <vt:lpstr>Segoe Print</vt:lpstr>
      <vt:lpstr>Microsoft YaHei</vt:lpstr>
      <vt:lpstr>Arial Unicode MS</vt:lpstr>
      <vt:lpstr>Calibri Light</vt:lpstr>
      <vt:lpstr>Calibri</vt:lpstr>
      <vt:lpstr>Thiên thể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LAPTOP ASUS</cp:lastModifiedBy>
  <cp:revision>166</cp:revision>
  <dcterms:created xsi:type="dcterms:W3CDTF">2022-05-07T08:47:00Z</dcterms:created>
  <dcterms:modified xsi:type="dcterms:W3CDTF">2022-09-06T11:13:43Z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