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308" r:id="rId3"/>
    <p:sldId id="270" r:id="rId4"/>
    <p:sldId id="268" r:id="rId5"/>
    <p:sldId id="274" r:id="rId6"/>
    <p:sldId id="275" r:id="rId7"/>
    <p:sldId id="360" r:id="rId8"/>
    <p:sldId id="271" r:id="rId9"/>
    <p:sldId id="276" r:id="rId10"/>
    <p:sldId id="277" r:id="rId11"/>
    <p:sldId id="334" r:id="rId12"/>
    <p:sldId id="335" r:id="rId13"/>
    <p:sldId id="336" r:id="rId14"/>
    <p:sldId id="337" r:id="rId15"/>
    <p:sldId id="279" r:id="rId16"/>
    <p:sldId id="293" r:id="rId17"/>
    <p:sldId id="409" r:id="rId18"/>
    <p:sldId id="410" r:id="rId19"/>
    <p:sldId id="411" r:id="rId20"/>
  </p:sldIdLst>
  <p:sldSz cx="12192000" cy="6858000"/>
  <p:notesSz cx="6858000" cy="9144000"/>
  <p:embeddedFontLst>
    <p:embeddedFont>
      <p:font typeface="Calibri" panose="020F0502020204030204" charset="0"/>
      <p:regular r:id="rId25"/>
      <p:bold r:id="rId26"/>
      <p:italic r:id="rId27"/>
      <p:boldItalic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6"/>
    <a:srgbClr val="FA3B52"/>
    <a:srgbClr val="00AF7F"/>
    <a:srgbClr val="954ECA"/>
    <a:srgbClr val="CFFDE8"/>
    <a:srgbClr val="F3CEFE"/>
    <a:srgbClr val="FFF8DB"/>
    <a:srgbClr val="B24F73"/>
    <a:srgbClr val="F83F38"/>
    <a:srgbClr val="3325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4" autoAdjust="0"/>
    <p:restoredTop sz="94660"/>
  </p:normalViewPr>
  <p:slideViewPr>
    <p:cSldViewPr snapToGrid="0">
      <p:cViewPr varScale="1">
        <p:scale>
          <a:sx n="83" d="100"/>
          <a:sy n="83" d="100"/>
        </p:scale>
        <p:origin x="648" y="77"/>
      </p:cViewPr>
      <p:guideLst>
        <p:guide orient="horz" pos="2095"/>
        <p:guide pos="3840"/>
      </p:guideLst>
    </p:cSldViewPr>
  </p:slideViewPr>
  <p:notesTextViewPr>
    <p:cViewPr>
      <p:scale>
        <a:sx n="1" d="1"/>
        <a:sy n="1" d="1"/>
      </p:scale>
      <p:origin x="0" y="0"/>
    </p:cViewPr>
  </p:notesTextViewPr>
  <p:sorterViewPr>
    <p:cViewPr>
      <p:scale>
        <a:sx n="100" d="100"/>
        <a:sy n="100" d="100"/>
      </p:scale>
      <p:origin x="0" y="-6163"/>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p:cNvGrpSpPr/>
          <p:nvPr userDrawn="1"/>
        </p:nvGrpSpPr>
        <p:grpSpPr>
          <a:xfrm>
            <a:off x="-1" y="0"/>
            <a:ext cx="12192001" cy="698500"/>
            <a:chOff x="310412" y="0"/>
            <a:chExt cx="12416520" cy="6985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1" name="组合 10"/>
          <p:cNvGrpSpPr/>
          <p:nvPr userDrawn="1"/>
        </p:nvGrpSpPr>
        <p:grpSpPr>
          <a:xfrm flipV="1">
            <a:off x="-2" y="6083299"/>
            <a:ext cx="12192001" cy="774699"/>
            <a:chOff x="310412" y="0"/>
            <a:chExt cx="12416520" cy="6985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p:cNvGrpSpPr/>
          <p:nvPr userDrawn="1"/>
        </p:nvGrpSpPr>
        <p:grpSpPr>
          <a:xfrm>
            <a:off x="-1" y="0"/>
            <a:ext cx="12192001" cy="698500"/>
            <a:chOff x="310412" y="0"/>
            <a:chExt cx="12416520" cy="6985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1" name="组合 10"/>
          <p:cNvGrpSpPr/>
          <p:nvPr userDrawn="1"/>
        </p:nvGrpSpPr>
        <p:grpSpPr>
          <a:xfrm flipV="1">
            <a:off x="-2" y="6083299"/>
            <a:ext cx="12192001" cy="774699"/>
            <a:chOff x="310412" y="0"/>
            <a:chExt cx="12416520" cy="6985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26D891A-3542-48F5-8488-555B99507AF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79ABF7-15B2-445E-A2B9-1E06EF41F89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726D891A-3542-48F5-8488-555B99507AF3}"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C79ABF7-15B2-445E-A2B9-1E06EF41F89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19.emf"/></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 Id="rId3" Type="http://schemas.openxmlformats.org/officeDocument/2006/relationships/image" Target="../media/image6.png"/><Relationship Id="rId2" Type="http://schemas.openxmlformats.org/officeDocument/2006/relationships/image" Target="../media/image2.png"/><Relationship Id="rId12" Type="http://schemas.openxmlformats.org/officeDocument/2006/relationships/slideLayout" Target="../slideLayouts/slideLayout1.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8.wdp"/><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3.png"/><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5.wdp"/><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7.wdp"/><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1" cstate="print"/>
          <a:stretch>
            <a:fillRect/>
          </a:stretch>
        </p:blipFill>
        <p:spPr>
          <a:xfrm>
            <a:off x="1241659" y="2213647"/>
            <a:ext cx="9548261" cy="4499973"/>
          </a:xfrm>
          <a:prstGeom prst="rect">
            <a:avLst/>
          </a:prstGeom>
        </p:spPr>
      </p:pic>
      <p:pic>
        <p:nvPicPr>
          <p:cNvPr id="5" name="Picture 4" descr="cloud.png"/>
          <p:cNvPicPr>
            <a:picLocks noChangeAspect="1"/>
          </p:cNvPicPr>
          <p:nvPr/>
        </p:nvPicPr>
        <p:blipFill>
          <a:blip r:embed="rId2" cstate="print"/>
          <a:stretch>
            <a:fillRect/>
          </a:stretch>
        </p:blipFill>
        <p:spPr>
          <a:xfrm>
            <a:off x="3809808" y="3690198"/>
            <a:ext cx="4572383" cy="2636084"/>
          </a:xfrm>
          <a:prstGeom prst="rect">
            <a:avLst/>
          </a:prstGeom>
        </p:spPr>
      </p:pic>
      <p:grpSp>
        <p:nvGrpSpPr>
          <p:cNvPr id="3" name="组合 2"/>
          <p:cNvGrpSpPr/>
          <p:nvPr/>
        </p:nvGrpSpPr>
        <p:grpSpPr>
          <a:xfrm>
            <a:off x="4437744" y="3382954"/>
            <a:ext cx="3328128" cy="2117"/>
            <a:chOff x="3328308" y="2537215"/>
            <a:chExt cx="2496096" cy="1588"/>
          </a:xfrm>
        </p:grpSpPr>
        <p:cxnSp>
          <p:nvCxnSpPr>
            <p:cNvPr id="10" name="Straight Connector 9"/>
            <p:cNvCxnSpPr/>
            <p:nvPr/>
          </p:nvCxnSpPr>
          <p:spPr>
            <a:xfrm>
              <a:off x="3328308" y="2537215"/>
              <a:ext cx="1828800" cy="1588"/>
            </a:xfrm>
            <a:prstGeom prst="line">
              <a:avLst/>
            </a:prstGeom>
            <a:ln w="19050" cmpd="sng">
              <a:solidFill>
                <a:srgbClr val="ECE54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4324" y="2537215"/>
              <a:ext cx="640080" cy="1588"/>
            </a:xfrm>
            <a:prstGeom prst="line">
              <a:avLst/>
            </a:prstGeom>
            <a:ln w="1905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5114679" y="2494051"/>
            <a:ext cx="1943504" cy="830997"/>
          </a:xfrm>
          <a:prstGeom prst="rect">
            <a:avLst/>
          </a:prstGeom>
          <a:noFill/>
        </p:spPr>
        <p:txBody>
          <a:bodyPr wrap="square" rtlCol="0">
            <a:spAutoFit/>
          </a:bodyPr>
          <a:lstStyle/>
          <a:p>
            <a:pPr algn="ctr"/>
            <a:endParaRPr lang="en-US" sz="4800" b="1" i="1">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35155" y="4549877"/>
            <a:ext cx="3567267" cy="769441"/>
          </a:xfrm>
          <a:prstGeom prst="rect">
            <a:avLst/>
          </a:prstGeom>
          <a:noFill/>
        </p:spPr>
        <p:txBody>
          <a:bodyPr wrap="square" rtlCol="0">
            <a:spAutoFit/>
          </a:bodyPr>
          <a:lstStyle/>
          <a:p>
            <a:pPr algn="ctr"/>
            <a:r>
              <a:rPr lang="en-US" sz="4400" b="1" i="1">
                <a:solidFill>
                  <a:schemeClr val="bg1"/>
                </a:solidFill>
                <a:latin typeface="Times New Roman" panose="02020603050405020304" pitchFamily="18" charset="0"/>
                <a:cs typeface="Times New Roman" panose="02020603050405020304" pitchFamily="18" charset="0"/>
              </a:rPr>
              <a:t>WELCOME</a:t>
            </a:r>
            <a:endParaRPr lang="en-US" sz="4400" b="1" i="1">
              <a:solidFill>
                <a:schemeClr val="bg1"/>
              </a:solidFill>
              <a:latin typeface="Times New Roman" panose="02020603050405020304" pitchFamily="18" charset="0"/>
              <a:cs typeface="Times New Roman" panose="02020603050405020304" pitchFamily="18" charset="0"/>
            </a:endParaRPr>
          </a:p>
        </p:txBody>
      </p:sp>
      <p:pic>
        <p:nvPicPr>
          <p:cNvPr id="9" name="图片 17"/>
          <p:cNvPicPr>
            <a:picLocks noChangeAspect="1"/>
          </p:cNvPicPr>
          <p:nvPr/>
        </p:nvPicPr>
        <p:blipFill>
          <a:blip r:embed="rId3"/>
          <a:stretch>
            <a:fillRect/>
          </a:stretch>
        </p:blipFill>
        <p:spPr>
          <a:xfrm>
            <a:off x="1" y="279400"/>
            <a:ext cx="755969" cy="772227"/>
          </a:xfrm>
          <a:prstGeom prst="rect">
            <a:avLst/>
          </a:prstGeom>
        </p:spPr>
      </p:pic>
      <p:sp>
        <p:nvSpPr>
          <p:cNvPr id="2" name="Rectangle 1"/>
          <p:cNvSpPr/>
          <p:nvPr/>
        </p:nvSpPr>
        <p:spPr>
          <a:xfrm>
            <a:off x="1791019" y="279400"/>
            <a:ext cx="8609965" cy="2030095"/>
          </a:xfrm>
          <a:prstGeom prst="rect">
            <a:avLst/>
          </a:prstGeom>
          <a:noFill/>
        </p:spPr>
        <p:txBody>
          <a:bodyPr wrap="none" lIns="91440" tIns="45720" rIns="91440" bIns="45720">
            <a:spAutoFit/>
          </a:bodyPr>
          <a:lstStyle/>
          <a:p>
            <a:pPr algn="ctr"/>
            <a:r>
              <a:rPr lang="en-US" sz="54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 THCS VÂN ĐỒN</a:t>
            </a:r>
            <a:endParaRPr lang="en-US" sz="54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b="1" i="1" cap="none" spc="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 SỬ - ĐỊA – GDCD</a:t>
            </a:r>
            <a:endParaRPr lang="en-US" sz="3600" b="1" i="1" cap="none" spc="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b="1" i="1" cap="none" spc="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MÔN:  GDCD 7</a:t>
            </a:r>
            <a:endParaRPr lang="en-US" sz="3600" b="1" i="1" cap="none" spc="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90000">
        <p:fade/>
      </p:transition>
    </mc:Choice>
    <mc:Fallback>
      <p:transition spd="med" advTm="9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2" presetClass="entr" presetSubtype="8"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down)">
                                      <p:cBhvr>
                                        <p:cTn id="25" dur="500"/>
                                        <p:tgtEl>
                                          <p:spTgt spid="2">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down)">
                                      <p:cBhvr>
                                        <p:cTn id="3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77335" y="221615"/>
            <a:ext cx="5313045" cy="829945"/>
          </a:xfrm>
          <a:prstGeom prst="rect">
            <a:avLst/>
          </a:prstGeom>
          <a:solidFill>
            <a:schemeClr val="accent4">
              <a:lumMod val="40000"/>
              <a:lumOff val="60000"/>
            </a:schemeClr>
          </a:solidFill>
        </p:spPr>
        <p:txBody>
          <a:bodyPr wrap="square" rtlCol="0">
            <a:spAutoFit/>
          </a:bodyPr>
          <a:p>
            <a:pPr algn="ctr"/>
            <a:r>
              <a:rPr lang="en-US" sz="4800" b="1" i="1" dirty="0">
                <a:solidFill>
                  <a:srgbClr val="FF0000"/>
                </a:solidFill>
                <a:latin typeface="Times New Roman" panose="02020603050405020304" pitchFamily="18" charset="0"/>
                <a:cs typeface="Times New Roman" panose="02020603050405020304" pitchFamily="18" charset="0"/>
              </a:rPr>
              <a:t>CỐ ĐÔ HUẾ</a:t>
            </a:r>
            <a:endParaRPr lang="en-US" sz="4800" b="1" i="1" dirty="0">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16510" y="1778635"/>
            <a:ext cx="12137390" cy="3107690"/>
          </a:xfrm>
          <a:prstGeom prst="rect">
            <a:avLst/>
          </a:prstGeom>
          <a:noFill/>
        </p:spPr>
        <p:txBody>
          <a:bodyPr wrap="square" rtlCol="0" anchor="t">
            <a:spAutoFit/>
          </a:bodyPr>
          <a:p>
            <a:pPr marL="457200" indent="-457200" algn="just">
              <a:buFont typeface="Wingdings" panose="05000000000000000000" charset="0"/>
              <a:buChar char="o"/>
            </a:pPr>
            <a:r>
              <a:rPr lang="en-US" sz="2800">
                <a:latin typeface="Times New Roman" panose="02020603050405020304" pitchFamily="18" charset="0"/>
                <a:cs typeface="Times New Roman" panose="02020603050405020304" pitchFamily="18" charset="0"/>
              </a:rPr>
              <a:t>Quần thể di tích Cố đô Huế nằm dọc hai bên bờ sông Hương thuộc thành phố Huế và một vài vùng phụ cận thuộc tỉnh Thừa Thiên Huế.</a:t>
            </a:r>
            <a:endParaRPr lang="en-US" sz="280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o"/>
            </a:pPr>
            <a:r>
              <a:rPr lang="en-US" sz="2800">
                <a:latin typeface="Times New Roman" panose="02020603050405020304" pitchFamily="18" charset="0"/>
                <a:cs typeface="Times New Roman" panose="02020603050405020304" pitchFamily="18" charset="0"/>
              </a:rPr>
              <a:t>Đây là trung tâm văn hoá, chính trị, kinh tế của tỉnh, là cố đô của Việt Nam dưới triều nhà Nguyễn, từ 1802 đến 1945.</a:t>
            </a:r>
            <a:endParaRPr lang="en-US" sz="280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o"/>
            </a:pPr>
            <a:r>
              <a:rPr lang="en-US" sz="2800">
                <a:latin typeface="Times New Roman" panose="02020603050405020304" pitchFamily="18" charset="0"/>
                <a:cs typeface="Times New Roman" panose="02020603050405020304" pitchFamily="18" charset="0"/>
              </a:rPr>
              <a:t>Với những giá trị mang tính toàn cầu của mình, quần thể di tích Cố đô Huế trở thành di sản văn hoá đầu tiên của Việt Nam được UNESCO ghi tên vào danh mục Di sản thế giới năm 1993. </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606425" y="1982470"/>
            <a:ext cx="11188700" cy="4154170"/>
          </a:xfrm>
          <a:prstGeom prst="rect">
            <a:avLst/>
          </a:prstGeom>
          <a:noFill/>
        </p:spPr>
        <p:txBody>
          <a:bodyPr wrap="square" rtlCol="0" anchor="t">
            <a:spAutoFit/>
          </a:bodyPr>
          <a:p>
            <a:pPr marL="342900" indent="-342900" algn="just">
              <a:buFont typeface="Wingdings" panose="05000000000000000000" charset="0"/>
              <a:buChar char="q"/>
            </a:pPr>
            <a:r>
              <a:rPr lang="en-US" sz="2400">
                <a:latin typeface="Times New Roman" panose="02020603050405020304" pitchFamily="18" charset="0"/>
                <a:cs typeface="Times New Roman" panose="02020603050405020304" pitchFamily="18" charset="0"/>
              </a:rPr>
              <a:t>Hội An được xem như một “bảo tàng sống - bảo tàng về lịch sử kiến trúc, dân cư đô thị”, đã trở thành nguồn tài nguyên, nguồn động lực quan trọng, có tính quyết định, đưa kinh tế, văn hóa, xã hội thành phố phát triển vượt bậc.</a:t>
            </a:r>
            <a:endParaRPr lang="en-US" sz="240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q"/>
            </a:pPr>
            <a:r>
              <a:rPr lang="en-US" sz="2400">
                <a:latin typeface="Times New Roman" panose="02020603050405020304" pitchFamily="18" charset="0"/>
                <a:cs typeface="Times New Roman" panose="02020603050405020304" pitchFamily="18" charset="0"/>
              </a:rPr>
              <a:t>Phố cổ Hội An được Bộ Văn hóa cấp Bằng Di tích Lịch sử - Văn hóa cấp quốc gia vào tháng 3/1985; Tổ chức Khoa học, Giáo dục và Văn hóa của Liên hợp quốc (UNESCO) công nhận là Di sản Văn hóa thế giới vào tháng 12/1999; Thủ tướng Chính phủ cấp Bằng công nhận Di tích cấp quốc gia đặc biệt vào đợt 1 (tháng 8/2009).</a:t>
            </a:r>
            <a:endParaRPr lang="en-US" sz="240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q"/>
            </a:pPr>
            <a:r>
              <a:rPr lang="en-US" sz="2400">
                <a:latin typeface="Times New Roman" panose="02020603050405020304" pitchFamily="18" charset="0"/>
                <a:cs typeface="Times New Roman" panose="02020603050405020304" pitchFamily="18" charset="0"/>
              </a:rPr>
              <a:t>Cho đến nay, Di sản đô thị Hội An vẫn được bảo tồn khá nguyên vẹn về cảnh quan, không gian kiến trúc và là nơi người dân sinh sống thường ngày ngay trong lòng di sản với những phong tục, tập quán, nếp ứng xử, ẩm thực, sinh hoạt văn hóa truyền thống còn được giữ gìn, trân trọng.</a:t>
            </a:r>
            <a:endParaRPr lang="en-US" sz="2400">
              <a:latin typeface="Times New Roman" panose="02020603050405020304" pitchFamily="18" charset="0"/>
              <a:cs typeface="Times New Roman" panose="02020603050405020304" pitchFamily="18" charset="0"/>
            </a:endParaRPr>
          </a:p>
        </p:txBody>
      </p:sp>
      <p:sp>
        <p:nvSpPr>
          <p:cNvPr id="9" name="TextBox 8"/>
          <p:cNvSpPr txBox="1"/>
          <p:nvPr/>
        </p:nvSpPr>
        <p:spPr>
          <a:xfrm>
            <a:off x="5176520" y="878205"/>
            <a:ext cx="3050540" cy="460375"/>
          </a:xfrm>
          <a:prstGeom prst="rect">
            <a:avLst/>
          </a:prstGeom>
          <a:solidFill>
            <a:schemeClr val="accent4">
              <a:lumMod val="40000"/>
              <a:lumOff val="60000"/>
            </a:schemeClr>
          </a:solidFill>
        </p:spPr>
        <p:txBody>
          <a:bodyPr wrap="square" rtlCol="0">
            <a:spAutoFit/>
          </a:bodyPr>
          <a:p>
            <a:pPr algn="ctr"/>
            <a:r>
              <a:rPr lang="en-US" sz="2400" b="1" i="1" dirty="0">
                <a:solidFill>
                  <a:srgbClr val="FF0000"/>
                </a:solidFill>
                <a:latin typeface="Times New Roman" panose="02020603050405020304" pitchFamily="18" charset="0"/>
                <a:cs typeface="Times New Roman" panose="02020603050405020304" pitchFamily="18" charset="0"/>
              </a:rPr>
              <a:t>PHỐ CỔ HỘI AN</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Box 7"/>
          <p:cNvSpPr txBox="1"/>
          <p:nvPr/>
        </p:nvSpPr>
        <p:spPr>
          <a:xfrm>
            <a:off x="3176270" y="221615"/>
            <a:ext cx="6894830" cy="1322070"/>
          </a:xfrm>
          <a:prstGeom prst="rect">
            <a:avLst/>
          </a:prstGeom>
          <a:solidFill>
            <a:schemeClr val="bg2"/>
          </a:solidFill>
        </p:spPr>
        <p:txBody>
          <a:bodyPr wrap="square" rtlCol="0">
            <a:spAutoFit/>
          </a:bodyPr>
          <a:p>
            <a:pPr algn="ctr"/>
            <a:r>
              <a:rPr lang="en-US" sz="4000" b="1" i="1" dirty="0">
                <a:ln w="10160">
                  <a:solidFill>
                    <a:schemeClr val="accent5"/>
                  </a:solidFill>
                  <a:prstDash val="solid"/>
                </a:ln>
                <a:solidFill>
                  <a:srgbClr val="00B05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DÂN CA </a:t>
            </a:r>
            <a:endParaRPr lang="en-US" sz="4000" b="1" i="1" dirty="0">
              <a:ln w="10160">
                <a:solidFill>
                  <a:schemeClr val="accent5"/>
                </a:solidFill>
                <a:prstDash val="solid"/>
              </a:ln>
              <a:solidFill>
                <a:srgbClr val="00B05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a:p>
            <a:pPr algn="ctr"/>
            <a:r>
              <a:rPr lang="en-US" sz="4000" b="1" i="1" dirty="0">
                <a:ln w="10160">
                  <a:solidFill>
                    <a:schemeClr val="accent5"/>
                  </a:solidFill>
                  <a:prstDash val="solid"/>
                </a:ln>
                <a:solidFill>
                  <a:srgbClr val="00B05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QUAN HỌ BẮC NINH </a:t>
            </a:r>
            <a:endParaRPr lang="en-US" sz="4000" b="1" i="1" dirty="0">
              <a:ln w="10160">
                <a:solidFill>
                  <a:schemeClr val="accent5"/>
                </a:solidFill>
                <a:prstDash val="solid"/>
              </a:ln>
              <a:solidFill>
                <a:srgbClr val="00B05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552450" y="2522855"/>
            <a:ext cx="11419205" cy="2245360"/>
          </a:xfrm>
          <a:prstGeom prst="rect">
            <a:avLst/>
          </a:prstGeom>
          <a:noFill/>
        </p:spPr>
        <p:txBody>
          <a:bodyPr wrap="square" rtlCol="0" anchor="t">
            <a:spAutoFit/>
          </a:bodyPr>
          <a:p>
            <a:pPr marL="285750" indent="-285750" algn="just">
              <a:buFont typeface="Wingdings" panose="05000000000000000000" charset="0"/>
              <a:buChar char="o"/>
            </a:pPr>
            <a:r>
              <a:rPr lang="en-US" sz="2800">
                <a:latin typeface="Times New Roman" panose="02020603050405020304" pitchFamily="18" charset="0"/>
                <a:cs typeface="Times New Roman" panose="02020603050405020304" pitchFamily="18" charset="0"/>
              </a:rPr>
              <a:t>Ngày 30/9/2009, hình thức diễn xướng văn hoá dân gian Quan họ đã được Tổ chức Khoa học, Giáo dục và Văn hóa của Liên hiệp quốc (UNESCO) vinh danh là Di sản văn hóa phi vật thể đại diện của nhân loại.</a:t>
            </a:r>
            <a:endParaRPr lang="en-US" sz="2800">
              <a:latin typeface="Times New Roman" panose="02020603050405020304" pitchFamily="18" charset="0"/>
              <a:cs typeface="Times New Roman" panose="02020603050405020304" pitchFamily="18" charset="0"/>
            </a:endParaRPr>
          </a:p>
          <a:p>
            <a:pPr marL="285750" indent="-285750" algn="just">
              <a:buFont typeface="Wingdings" panose="05000000000000000000" charset="0"/>
              <a:buChar char="o"/>
            </a:pPr>
            <a:r>
              <a:rPr lang="en-US" sz="2800">
                <a:latin typeface="Times New Roman" panose="02020603050405020304" pitchFamily="18" charset="0"/>
                <a:cs typeface="Times New Roman" panose="02020603050405020304" pitchFamily="18" charset="0"/>
              </a:rPr>
              <a:t>Đó là niềm tự hào và là động lực to lớn để Dân ca Quan họ tiếp tục phát triển vượt qua ranh giới quốc gia và lan toả rộng rãi.</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100455" y="1573530"/>
            <a:ext cx="10549255" cy="3784600"/>
          </a:xfrm>
          <a:prstGeom prst="rect">
            <a:avLst/>
          </a:prstGeom>
          <a:noFill/>
        </p:spPr>
        <p:txBody>
          <a:bodyPr wrap="square" rtlCol="0" anchor="t">
            <a:spAutoFit/>
          </a:bodyPr>
          <a:p>
            <a:pPr marL="342900" indent="-342900" algn="just">
              <a:buFont typeface="Wingdings" panose="05000000000000000000" charset="0"/>
              <a:buChar char="o"/>
            </a:pPr>
            <a:r>
              <a:rPr lang="en-US" sz="2400">
                <a:latin typeface="Times New Roman" panose="02020603050405020304" pitchFamily="18" charset="0"/>
                <a:cs typeface="Times New Roman" panose="02020603050405020304" pitchFamily="18" charset="0"/>
              </a:rPr>
              <a:t>Không gian văn hóa cồng chiêng Tây Nguyên đã trở thành một Kiệt tác Di sản truyền khẩu và phi vật thể của Nhân loại, bên cạnh niềm tự hào là một trách nhiệm hết sức nặng nề và to lớn.</a:t>
            </a:r>
            <a:endParaRPr lang="en-US" sz="240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o"/>
            </a:pPr>
            <a:r>
              <a:rPr lang="en-US" sz="2400">
                <a:latin typeface="Times New Roman" panose="02020603050405020304" pitchFamily="18" charset="0"/>
                <a:cs typeface="Times New Roman" panose="02020603050405020304" pitchFamily="18" charset="0"/>
              </a:rPr>
              <a:t>Cồng chiêng vốn là tài sản vô giá, được các cộng đồng dân tộc Tây Nguyên sáng tạo và không ngừng phát huy, trao truyền lại bao đời nay.</a:t>
            </a:r>
            <a:endParaRPr lang="en-US" sz="240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o"/>
            </a:pPr>
            <a:r>
              <a:rPr lang="en-US" sz="2400">
                <a:latin typeface="Times New Roman" panose="02020603050405020304" pitchFamily="18" charset="0"/>
                <a:cs typeface="Times New Roman" panose="02020603050405020304" pitchFamily="18" charset="0"/>
              </a:rPr>
              <a:t>Không gian văn hóa Cồng Chiêng Tây Nguyên trải rộng suốt 5 tỉnh Kon Tum, Gia Lai, Đăk Lăk, Đăk Nông và Lâm Đồng. </a:t>
            </a:r>
            <a:endParaRPr lang="en-US" sz="240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o"/>
            </a:pPr>
            <a:r>
              <a:rPr lang="en-US" sz="2400">
                <a:latin typeface="Times New Roman" panose="02020603050405020304" pitchFamily="18" charset="0"/>
                <a:cs typeface="Times New Roman" panose="02020603050405020304" pitchFamily="18" charset="0"/>
              </a:rPr>
              <a:t>Chủ nhân của di sản văn hóa quý giá và đặc sắc này là 17 dân tộc thiểu số thuộc nhóm ngôn ngữ Nam Á (Austro-Asian) và Nam đảo (Austronesian) sống trên khu vực cao nguyên trung bộ của Việt Nam.</a:t>
            </a:r>
            <a:endParaRPr lang="en-US" sz="2400">
              <a:latin typeface="Times New Roman" panose="02020603050405020304" pitchFamily="18" charset="0"/>
              <a:cs typeface="Times New Roman" panose="02020603050405020304" pitchFamily="18" charset="0"/>
            </a:endParaRPr>
          </a:p>
        </p:txBody>
      </p:sp>
      <p:sp>
        <p:nvSpPr>
          <p:cNvPr id="7" name="TextBox 6"/>
          <p:cNvSpPr txBox="1"/>
          <p:nvPr/>
        </p:nvSpPr>
        <p:spPr>
          <a:xfrm>
            <a:off x="1100455" y="326390"/>
            <a:ext cx="10933430" cy="706755"/>
          </a:xfrm>
          <a:prstGeom prst="rect">
            <a:avLst/>
          </a:prstGeom>
          <a:solidFill>
            <a:schemeClr val="bg1"/>
          </a:solidFill>
        </p:spPr>
        <p:txBody>
          <a:bodyPr wrap="square" rtlCol="0">
            <a:spAutoFit/>
          </a:bodyPr>
          <a:p>
            <a:pPr algn="ctr"/>
            <a:r>
              <a:rPr lang="en-US" sz="4000" b="1" dirty="0">
                <a:solidFill>
                  <a:srgbClr val="FF0000"/>
                </a:solidFill>
                <a:latin typeface="Times New Roman" panose="02020603050405020304" pitchFamily="18" charset="0"/>
                <a:cs typeface="Times New Roman" panose="02020603050405020304" pitchFamily="18" charset="0"/>
              </a:rPr>
              <a:t>KHÔNG GIAN VĂN HÓA CỒNG CHIÊNG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1"/>
          <a:srcRect r="28277"/>
          <a:stretch>
            <a:fillRect/>
          </a:stretch>
        </p:blipFill>
        <p:spPr>
          <a:xfrm>
            <a:off x="12065" y="120015"/>
            <a:ext cx="13230860" cy="6858000"/>
          </a:xfrm>
          <a:prstGeom prst="rect">
            <a:avLst/>
          </a:prstGeom>
        </p:spPr>
      </p:pic>
      <p:sp>
        <p:nvSpPr>
          <p:cNvPr id="5" name="TextBox 4"/>
          <p:cNvSpPr txBox="1"/>
          <p:nvPr/>
        </p:nvSpPr>
        <p:spPr>
          <a:xfrm>
            <a:off x="3028950" y="2439670"/>
            <a:ext cx="9168130" cy="657225"/>
          </a:xfrm>
          <a:prstGeom prst="rect">
            <a:avLst/>
          </a:prstGeom>
          <a:noFill/>
        </p:spPr>
        <p:txBody>
          <a:bodyPr wrap="square">
            <a:spAutoFit/>
          </a:bodyPr>
          <a:lstStyle/>
          <a:p>
            <a:pPr algn="just">
              <a:lnSpc>
                <a:spcPct val="115000"/>
              </a:lnSpc>
              <a:tabLst>
                <a:tab pos="644525" algn="l"/>
              </a:tabLs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là di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hoá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p:cNvSpPr txBox="1"/>
          <p:nvPr/>
        </p:nvSpPr>
        <p:spPr>
          <a:xfrm>
            <a:off x="1927225" y="1029970"/>
            <a:ext cx="9660890" cy="460375"/>
          </a:xfrm>
          <a:prstGeom prst="rect">
            <a:avLst/>
          </a:prstGeom>
          <a:solidFill>
            <a:schemeClr val="accent4">
              <a:lumMod val="20000"/>
              <a:lumOff val="80000"/>
            </a:schemeClr>
          </a:solidFill>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Em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thông</a:t>
            </a:r>
            <a:r>
              <a:rPr lang="en-US" sz="2400" b="1" dirty="0">
                <a:solidFill>
                  <a:srgbClr val="0070C0"/>
                </a:solidFill>
                <a:latin typeface="Times New Roman" panose="02020603050405020304" pitchFamily="18" charset="0"/>
                <a:cs typeface="Times New Roman" panose="02020603050405020304" pitchFamily="18" charset="0"/>
              </a:rPr>
              <a:t> tin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SGK tr. 28-29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lời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hỏi</a:t>
            </a:r>
            <a:r>
              <a:rPr lang="en-US" sz="2400" b="1" dirty="0">
                <a:solidFill>
                  <a:srgbClr val="0070C0"/>
                </a:solidFill>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654300" y="3980815"/>
            <a:ext cx="8616315" cy="657225"/>
          </a:xfrm>
          <a:prstGeom prst="rect">
            <a:avLst/>
          </a:prstGeom>
          <a:noFill/>
        </p:spPr>
        <p:txBody>
          <a:bodyPr wrap="square">
            <a:spAutoFit/>
          </a:bodyPr>
          <a:lstStyle/>
          <a:p>
            <a:pPr algn="just">
              <a:lnSpc>
                <a:spcPct val="115000"/>
              </a:lnSpc>
              <a:tabLst>
                <a:tab pos="644525" algn="l"/>
              </a:tabLs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mấy</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di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hoá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140" y="2245995"/>
            <a:ext cx="880745" cy="981075"/>
          </a:xfrm>
          <a:prstGeom prst="rect">
            <a:avLst/>
          </a:prstGeom>
        </p:spPr>
      </p:pic>
      <p:pic>
        <p:nvPicPr>
          <p:cNvPr id="14"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555" y="3980815"/>
            <a:ext cx="880745" cy="981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843" y="985527"/>
            <a:ext cx="4409376" cy="3360953"/>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0515" flipH="1">
            <a:off x="1200978" y="479658"/>
            <a:ext cx="4981575" cy="4059562"/>
          </a:xfrm>
          <a:prstGeom prst="rect">
            <a:avLst/>
          </a:prstGeom>
        </p:spPr>
      </p:pic>
      <p:sp>
        <p:nvSpPr>
          <p:cNvPr id="5" name="TextBox 4"/>
          <p:cNvSpPr txBox="1"/>
          <p:nvPr/>
        </p:nvSpPr>
        <p:spPr>
          <a:xfrm>
            <a:off x="6821805" y="1657985"/>
            <a:ext cx="4047490" cy="1753235"/>
          </a:xfrm>
          <a:prstGeom prst="rect">
            <a:avLst/>
          </a:prstGeom>
          <a:noFill/>
        </p:spPr>
        <p:txBody>
          <a:bodyPr wrap="square">
            <a:spAutoFit/>
          </a:bodyPr>
          <a:lstStyle/>
          <a:p>
            <a:pPr algn="ctr">
              <a:lnSpc>
                <a:spcPct val="150000"/>
              </a:lnSpc>
              <a:tabLst>
                <a:tab pos="64452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Di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hoá</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bao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gồm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tabLst>
                <a:tab pos="644525" algn="l"/>
              </a:tabLst>
            </a:pP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di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hoá</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tabLst>
                <a:tab pos="644525" algn="l"/>
              </a:tabLst>
            </a:pP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di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hoá</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phi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p:cNvSpPr txBox="1"/>
          <p:nvPr/>
        </p:nvSpPr>
        <p:spPr>
          <a:xfrm>
            <a:off x="2154748" y="1657924"/>
            <a:ext cx="3660629" cy="1753235"/>
          </a:xfrm>
          <a:prstGeom prst="rect">
            <a:avLst/>
          </a:prstGeom>
          <a:noFill/>
        </p:spPr>
        <p:txBody>
          <a:bodyPr wrap="square">
            <a:spAutoFit/>
          </a:bodyPr>
          <a:lstStyle/>
          <a:p>
            <a:pPr algn="ctr">
              <a:lnSpc>
                <a:spcPct val="150000"/>
              </a:lnSpc>
              <a:tabLst>
                <a:tab pos="644525" algn="l"/>
              </a:tabLst>
            </a:pPr>
            <a:r>
              <a:rPr lang="en-US" sz="18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Di </a:t>
            </a:r>
            <a:r>
              <a:rPr lang="en-US" sz="18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sản</a:t>
            </a:r>
            <a:r>
              <a:rPr lang="en-US" sz="18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18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hoá</a:t>
            </a:r>
            <a:r>
              <a:rPr lang="en-US" sz="1800" b="1" dirty="0">
                <a:solidFill>
                  <a:srgbClr val="FA3B5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là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phẩm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thần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trị</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lịch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sử</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hoá</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khoa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lưu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từ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này sang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0" y="4194313"/>
            <a:ext cx="2663687" cy="2663687"/>
          </a:xfrm>
          <a:prstGeom prst="rect">
            <a:avLst/>
          </a:prstGeom>
        </p:spPr>
      </p:pic>
      <p:pic>
        <p:nvPicPr>
          <p:cNvPr id="10" name="Picture 9"/>
          <p:cNvPicPr>
            <a:picLocks noChangeAspect="1"/>
          </p:cNvPicPr>
          <p:nvPr/>
        </p:nvPicPr>
        <p:blipFill>
          <a:blip r:embed="rId4"/>
          <a:stretch>
            <a:fillRect/>
          </a:stretch>
        </p:blipFill>
        <p:spPr>
          <a:xfrm>
            <a:off x="9680480" y="4346480"/>
            <a:ext cx="2511520" cy="2511520"/>
          </a:xfrm>
          <a:prstGeom prst="rect">
            <a:avLst/>
          </a:prstGeom>
        </p:spPr>
      </p:pic>
      <p:sp>
        <p:nvSpPr>
          <p:cNvPr id="7" name="Text Box 6"/>
          <p:cNvSpPr txBox="1"/>
          <p:nvPr/>
        </p:nvSpPr>
        <p:spPr>
          <a:xfrm>
            <a:off x="3971290" y="0"/>
            <a:ext cx="5196205" cy="1383665"/>
          </a:xfrm>
          <a:prstGeom prst="rect">
            <a:avLst/>
          </a:prstGeom>
          <a:solidFill>
            <a:schemeClr val="bg1"/>
          </a:solidFill>
        </p:spPr>
        <p:txBody>
          <a:bodyPr wrap="square" rtlCol="0">
            <a:spAutoFit/>
          </a:bodyPr>
          <a:p>
            <a:pPr algn="just"/>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Arial" panose="020B0604020202020204" pitchFamily="34" charset="0"/>
                <a:cs typeface="Times New Roman" panose="02020603050405020304" pitchFamily="18" charset="0"/>
                <a:sym typeface="+mn-ea"/>
              </a:rPr>
              <a:t>I/ THÔNG TIN</a:t>
            </a: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Arial" panose="020B0604020202020204" pitchFamily="34" charset="0"/>
                <a:cs typeface="Times New Roman" panose="02020603050405020304" pitchFamily="18" charset="0"/>
                <a:sym typeface="+mn-ea"/>
              </a:rPr>
              <a:t>II/ NỘI DUNG BÀI HỌC</a:t>
            </a: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Arial" panose="020B0604020202020204" pitchFamily="34" charset="0"/>
                <a:cs typeface="Times New Roman" panose="02020603050405020304" pitchFamily="18" charset="0"/>
                <a:sym typeface="+mn-ea"/>
              </a:rPr>
              <a:t>   1/ KHÁI NIỆM</a:t>
            </a: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843" y="985527"/>
            <a:ext cx="4409376" cy="3360953"/>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0515" flipH="1">
            <a:off x="1200978" y="479658"/>
            <a:ext cx="4981575" cy="4059562"/>
          </a:xfrm>
          <a:prstGeom prst="rect">
            <a:avLst/>
          </a:prstGeom>
        </p:spPr>
      </p:pic>
      <p:sp>
        <p:nvSpPr>
          <p:cNvPr id="6" name="TextBox 5"/>
          <p:cNvSpPr txBox="1"/>
          <p:nvPr/>
        </p:nvSpPr>
        <p:spPr>
          <a:xfrm>
            <a:off x="2004253" y="1910019"/>
            <a:ext cx="3660629" cy="1198880"/>
          </a:xfrm>
          <a:prstGeom prst="rect">
            <a:avLst/>
          </a:prstGeom>
          <a:noFill/>
        </p:spPr>
        <p:txBody>
          <a:bodyPr wrap="square">
            <a:spAutoFit/>
          </a:bodyPr>
          <a:lstStyle/>
          <a:p>
            <a:pPr algn="ctr">
              <a:lnSpc>
                <a:spcPct val="150000"/>
              </a:lnSpc>
              <a:tabLst>
                <a:tab pos="64452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Kể tên những di sản văn hóa mà em biết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0" y="4194313"/>
            <a:ext cx="2663687" cy="2663687"/>
          </a:xfrm>
          <a:prstGeom prst="rect">
            <a:avLst/>
          </a:prstGeom>
        </p:spPr>
      </p:pic>
      <p:pic>
        <p:nvPicPr>
          <p:cNvPr id="10" name="Picture 9"/>
          <p:cNvPicPr>
            <a:picLocks noChangeAspect="1"/>
          </p:cNvPicPr>
          <p:nvPr/>
        </p:nvPicPr>
        <p:blipFill>
          <a:blip r:embed="rId4"/>
          <a:stretch>
            <a:fillRect/>
          </a:stretch>
        </p:blipFill>
        <p:spPr>
          <a:xfrm>
            <a:off x="9680480" y="4346480"/>
            <a:ext cx="2511520" cy="2511520"/>
          </a:xfrm>
          <a:prstGeom prst="rect">
            <a:avLst/>
          </a:prstGeom>
        </p:spPr>
      </p:pic>
      <p:sp>
        <p:nvSpPr>
          <p:cNvPr id="9" name="Text Box 8"/>
          <p:cNvSpPr txBox="1"/>
          <p:nvPr/>
        </p:nvSpPr>
        <p:spPr>
          <a:xfrm>
            <a:off x="3971290" y="0"/>
            <a:ext cx="5196205" cy="521970"/>
          </a:xfrm>
          <a:prstGeom prst="rect">
            <a:avLst/>
          </a:prstGeom>
          <a:solidFill>
            <a:schemeClr val="bg1"/>
          </a:solidFill>
        </p:spPr>
        <p:txBody>
          <a:bodyPr wrap="square" rtlCol="0">
            <a:spAutoFit/>
            <a:scene3d>
              <a:camera prst="orthographicFront"/>
              <a:lightRig rig="threePt" dir="t"/>
            </a:scene3d>
          </a:bodyPr>
          <a:p>
            <a:pPr algn="ctr"/>
            <a:r>
              <a:rPr lang="en-US"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Arial" panose="020B0604020202020204" pitchFamily="34" charset="0"/>
                <a:cs typeface="Times New Roman" panose="02020603050405020304" pitchFamily="18" charset="0"/>
              </a:rPr>
              <a:t>THẢO LUẬN NHÓM </a:t>
            </a:r>
            <a:endParaRPr lang="en-US"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843" y="985527"/>
            <a:ext cx="4409376" cy="3360953"/>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0515" flipH="1">
            <a:off x="1200978" y="479658"/>
            <a:ext cx="4981575" cy="4059562"/>
          </a:xfrm>
          <a:prstGeom prst="rect">
            <a:avLst/>
          </a:prstGeom>
        </p:spPr>
      </p:pic>
      <p:sp>
        <p:nvSpPr>
          <p:cNvPr id="6" name="TextBox 5"/>
          <p:cNvSpPr txBox="1"/>
          <p:nvPr/>
        </p:nvSpPr>
        <p:spPr>
          <a:xfrm>
            <a:off x="2004253" y="1910019"/>
            <a:ext cx="3660629" cy="1198880"/>
          </a:xfrm>
          <a:prstGeom prst="rect">
            <a:avLst/>
          </a:prstGeom>
          <a:noFill/>
        </p:spPr>
        <p:txBody>
          <a:bodyPr wrap="square">
            <a:spAutoFit/>
          </a:bodyPr>
          <a:lstStyle/>
          <a:p>
            <a:pPr algn="ctr">
              <a:lnSpc>
                <a:spcPct val="150000"/>
              </a:lnSpc>
              <a:tabLst>
                <a:tab pos="64452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Kể tên những di sản văn hóa vật thể?</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0" y="4194313"/>
            <a:ext cx="2663687" cy="2663687"/>
          </a:xfrm>
          <a:prstGeom prst="rect">
            <a:avLst/>
          </a:prstGeom>
        </p:spPr>
      </p:pic>
      <p:pic>
        <p:nvPicPr>
          <p:cNvPr id="10" name="Picture 9"/>
          <p:cNvPicPr>
            <a:picLocks noChangeAspect="1"/>
          </p:cNvPicPr>
          <p:nvPr/>
        </p:nvPicPr>
        <p:blipFill>
          <a:blip r:embed="rId4"/>
          <a:stretch>
            <a:fillRect/>
          </a:stretch>
        </p:blipFill>
        <p:spPr>
          <a:xfrm>
            <a:off x="9680480" y="4346480"/>
            <a:ext cx="2511520" cy="2511520"/>
          </a:xfrm>
          <a:prstGeom prst="rect">
            <a:avLst/>
          </a:prstGeom>
        </p:spPr>
      </p:pic>
      <p:sp>
        <p:nvSpPr>
          <p:cNvPr id="2" name="TextBox 5"/>
          <p:cNvSpPr txBox="1"/>
          <p:nvPr/>
        </p:nvSpPr>
        <p:spPr>
          <a:xfrm>
            <a:off x="7041073" y="1752539"/>
            <a:ext cx="3660629" cy="1198880"/>
          </a:xfrm>
          <a:prstGeom prst="rect">
            <a:avLst/>
          </a:prstGeom>
          <a:noFill/>
        </p:spPr>
        <p:txBody>
          <a:bodyPr wrap="square">
            <a:spAutoFit/>
          </a:bodyPr>
          <a:p>
            <a:pPr algn="ctr">
              <a:lnSpc>
                <a:spcPct val="150000"/>
              </a:lnSpc>
              <a:tabLst>
                <a:tab pos="64452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Kể tên những di sản</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tabLst>
                <a:tab pos="64452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văn hóa phi vật thể?</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 Box 8"/>
          <p:cNvSpPr txBox="1"/>
          <p:nvPr/>
        </p:nvSpPr>
        <p:spPr>
          <a:xfrm>
            <a:off x="3971290" y="0"/>
            <a:ext cx="5196205" cy="521970"/>
          </a:xfrm>
          <a:prstGeom prst="rect">
            <a:avLst/>
          </a:prstGeom>
          <a:solidFill>
            <a:schemeClr val="bg1"/>
          </a:solidFill>
        </p:spPr>
        <p:txBody>
          <a:bodyPr wrap="square" rtlCol="0">
            <a:spAutoFit/>
            <a:scene3d>
              <a:camera prst="orthographicFront"/>
              <a:lightRig rig="threePt" dir="t"/>
            </a:scene3d>
          </a:bodyPr>
          <a:p>
            <a:pPr algn="ctr"/>
            <a:r>
              <a:rPr lang="en-US"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Arial" panose="020B0604020202020204" pitchFamily="34" charset="0"/>
                <a:cs typeface="Times New Roman" panose="02020603050405020304" pitchFamily="18" charset="0"/>
              </a:rPr>
              <a:t>THẢO LUẬN NHÓM </a:t>
            </a:r>
            <a:endParaRPr lang="en-US"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29970" y="488950"/>
            <a:ext cx="9458960" cy="2584450"/>
          </a:xfrm>
          <a:prstGeom prst="rect">
            <a:avLst/>
          </a:prstGeom>
          <a:solidFill>
            <a:schemeClr val="bg1"/>
          </a:solidFill>
        </p:spPr>
        <p:txBody>
          <a:bodyPr wrap="square" rtlCol="0">
            <a:spAutoFit/>
          </a:bodyPr>
          <a:lstStyle/>
          <a:p>
            <a:pPr algn="ctr">
              <a:lnSpc>
                <a:spcPct val="150000"/>
              </a:lnSpc>
            </a:pPr>
            <a:r>
              <a:rPr lang="en-US" altLang="vi-VN" sz="54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CẢM ƠN CÁC EM ĐÃ </a:t>
            </a:r>
            <a:endParaRPr lang="en-US" altLang="vi-VN" sz="54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pPr algn="ctr">
              <a:lnSpc>
                <a:spcPct val="150000"/>
              </a:lnSpc>
            </a:pPr>
            <a:r>
              <a:rPr lang="en-US" altLang="vi-VN" sz="54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CHÚ Ý LẮNG NGHE</a:t>
            </a:r>
            <a:endParaRPr lang="en-US" altLang="vi-VN" sz="54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pic>
        <p:nvPicPr>
          <p:cNvPr id="10" name="图片 3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778" t="23074" r="53457" b="41666"/>
          <a:stretch>
            <a:fillRect/>
          </a:stretch>
        </p:blipFill>
        <p:spPr>
          <a:xfrm>
            <a:off x="4405381" y="3982899"/>
            <a:ext cx="1085740" cy="1140260"/>
          </a:xfrm>
          <a:prstGeom prst="rect">
            <a:avLst/>
          </a:prstGeom>
        </p:spPr>
      </p:pic>
      <p:pic>
        <p:nvPicPr>
          <p:cNvPr id="14" name="图片 32"/>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54429" t="57407" r="24089" b="17593"/>
          <a:stretch>
            <a:fillRect/>
          </a:stretch>
        </p:blipFill>
        <p:spPr>
          <a:xfrm>
            <a:off x="4948251" y="4457700"/>
            <a:ext cx="1265613" cy="1963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anim calcmode="lin" valueType="num">
                                      <p:cBhvr>
                                        <p:cTn id="17" dur="2000" fill="hold"/>
                                        <p:tgtEl>
                                          <p:spTgt spid="8"/>
                                        </p:tgtEl>
                                        <p:attrNameLst>
                                          <p:attrName>ppt_w</p:attrName>
                                        </p:attrNameLst>
                                      </p:cBhvr>
                                      <p:tavLst>
                                        <p:tav tm="0" fmla="#ppt_w*sin(2.5*pi*$)">
                                          <p:val>
                                            <p:fltVal val="0"/>
                                          </p:val>
                                        </p:tav>
                                        <p:tav tm="100000">
                                          <p:val>
                                            <p:fltVal val="1"/>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pic>
        <p:nvPicPr>
          <p:cNvPr id="10" name="图片 73"/>
          <p:cNvPicPr>
            <a:picLocks noChangeAspect="1"/>
          </p:cNvPicPr>
          <p:nvPr/>
        </p:nvPicPr>
        <p:blipFill rotWithShape="1">
          <a:blip r:embed="rId1">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a:fillRect/>
          </a:stretch>
        </p:blipFill>
        <p:spPr>
          <a:xfrm flipH="1">
            <a:off x="8546918" y="5030554"/>
            <a:ext cx="3641725" cy="2305913"/>
          </a:xfrm>
          <a:prstGeom prst="rect">
            <a:avLst/>
          </a:prstGeom>
        </p:spPr>
      </p:pic>
      <p:pic>
        <p:nvPicPr>
          <p:cNvPr id="2" name="Picture 1" descr="Graphical user interfac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290" r="51289" b="57548"/>
          <a:stretch>
            <a:fillRect/>
          </a:stretch>
        </p:blipFill>
        <p:spPr>
          <a:xfrm>
            <a:off x="0" y="899328"/>
            <a:ext cx="5962650" cy="5829814"/>
          </a:xfrm>
          <a:prstGeom prst="rect">
            <a:avLst/>
          </a:prstGeom>
        </p:spPr>
      </p:pic>
      <p:sp>
        <p:nvSpPr>
          <p:cNvPr id="3" name="文本框 15"/>
          <p:cNvSpPr txBox="1"/>
          <p:nvPr/>
        </p:nvSpPr>
        <p:spPr>
          <a:xfrm>
            <a:off x="4247178" y="2294594"/>
            <a:ext cx="7667661" cy="3415030"/>
          </a:xfrm>
          <a:prstGeom prst="rect">
            <a:avLst/>
          </a:prstGeom>
          <a:noFill/>
        </p:spPr>
        <p:txBody>
          <a:bodyPr wrap="square" rtlCol="0">
            <a:spAutoFit/>
          </a:bodyPr>
          <a:lstStyle/>
          <a:p>
            <a:pPr algn="ctr"/>
            <a:r>
              <a:rPr lang="en-US" sz="7200" b="1" i="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BẢO TỒN DI SẢN</a:t>
            </a:r>
            <a:endParaRPr lang="en-US" sz="7200" b="1" i="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pPr algn="ctr"/>
            <a:r>
              <a:rPr lang="en-US" sz="7200" b="1" i="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VĂN HÓA</a:t>
            </a:r>
            <a:endParaRPr lang="en-US" sz="7200" b="1" i="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pPr algn="ctr"/>
            <a:r>
              <a:rPr lang="en-US" sz="7200" b="1" i="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(TIẾT 1)</a:t>
            </a:r>
            <a:endParaRPr lang="en-US" sz="7200" b="1" i="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6" name="文本框 15"/>
          <p:cNvSpPr txBox="1"/>
          <p:nvPr/>
        </p:nvSpPr>
        <p:spPr>
          <a:xfrm>
            <a:off x="6498095" y="1096246"/>
            <a:ext cx="2494280" cy="1198880"/>
          </a:xfrm>
          <a:prstGeom prst="rect">
            <a:avLst/>
          </a:prstGeom>
          <a:noFill/>
        </p:spPr>
        <p:txBody>
          <a:bodyPr wrap="none" rtlCol="0">
            <a:spAutoFit/>
          </a:bodyPr>
          <a:lstStyle/>
          <a:p>
            <a:pPr algn="ctr"/>
            <a:r>
              <a:rPr lang="en-US" altLang="zh-CN" sz="7200" b="1" i="1" dirty="0">
                <a:solidFill>
                  <a:srgbClr val="FFC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5</a:t>
            </a:r>
            <a:endParaRPr lang="en-US" altLang="zh-CN" sz="7200" b="1" i="1" dirty="0">
              <a:solidFill>
                <a:srgbClr val="FFC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9" name="图片 69"/>
          <p:cNvPicPr>
            <a:picLocks noChangeAspect="1"/>
          </p:cNvPicPr>
          <p:nvPr/>
        </p:nvPicPr>
        <p:blipFill rotWithShape="1">
          <a:blip r:embed="rId1">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a:fillRect/>
          </a:stretch>
        </p:blipFill>
        <p:spPr>
          <a:xfrm>
            <a:off x="0" y="-647865"/>
            <a:ext cx="3556000" cy="2517004"/>
          </a:xfrm>
          <a:prstGeom prst="rect">
            <a:avLst/>
          </a:prstGeom>
        </p:spPr>
      </p:pic>
      <p:pic>
        <p:nvPicPr>
          <p:cNvPr id="11" name="图片 11"/>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a:fillRect/>
          </a:stretch>
        </p:blipFill>
        <p:spPr>
          <a:xfrm>
            <a:off x="11030086" y="-176828"/>
            <a:ext cx="1161914" cy="2922383"/>
          </a:xfrm>
          <a:prstGeom prst="rect">
            <a:avLst/>
          </a:prstGeom>
        </p:spPr>
      </p:pic>
      <p:pic>
        <p:nvPicPr>
          <p:cNvPr id="14" name="图片 95"/>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a:fillRect/>
          </a:stretch>
        </p:blipFill>
        <p:spPr>
          <a:xfrm>
            <a:off x="2960658" y="-238206"/>
            <a:ext cx="3716040" cy="15225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 y="0"/>
            <a:ext cx="12192002" cy="6869288"/>
            <a:chOff x="-2" y="0"/>
            <a:chExt cx="12192002" cy="6869288"/>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2"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2"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2">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2">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0" y="830080"/>
            <a:ext cx="12191999" cy="5596753"/>
            <a:chOff x="0" y="873895"/>
            <a:chExt cx="12191999" cy="5596753"/>
          </a:xfrm>
        </p:grpSpPr>
        <p:pic>
          <p:nvPicPr>
            <p:cNvPr id="70" name="图片 69"/>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a:fillRect/>
          </a:stretch>
        </p:blipFill>
        <p:spPr>
          <a:xfrm>
            <a:off x="597167" y="-185638"/>
            <a:ext cx="1180833" cy="2969966"/>
          </a:xfrm>
          <a:prstGeom prst="rect">
            <a:avLst/>
          </a:prstGeom>
        </p:spPr>
      </p:pic>
      <p:pic>
        <p:nvPicPr>
          <p:cNvPr id="85" name="图片 84"/>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a:fillRect/>
          </a:stretch>
        </p:blipFill>
        <p:spPr>
          <a:xfrm>
            <a:off x="1097012" y="-248014"/>
            <a:ext cx="1655955" cy="4164968"/>
          </a:xfrm>
          <a:prstGeom prst="rect">
            <a:avLst/>
          </a:prstGeom>
        </p:spPr>
      </p:pic>
      <p:pic>
        <p:nvPicPr>
          <p:cNvPr id="92" name="图片 91"/>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a:fillRect/>
          </a:stretch>
        </p:blipFill>
        <p:spPr>
          <a:xfrm>
            <a:off x="2375168" y="4208846"/>
            <a:ext cx="3025032" cy="1522569"/>
          </a:xfrm>
          <a:prstGeom prst="rect">
            <a:avLst/>
          </a:prstGeom>
        </p:spPr>
      </p:pic>
      <p:pic>
        <p:nvPicPr>
          <p:cNvPr id="93" name="图片 92"/>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a:fillRect/>
          </a:stretch>
        </p:blipFill>
        <p:spPr>
          <a:xfrm>
            <a:off x="5951905" y="829992"/>
            <a:ext cx="3025032" cy="1522569"/>
          </a:xfrm>
          <a:prstGeom prst="rect">
            <a:avLst/>
          </a:prstGeom>
        </p:spPr>
      </p:pic>
      <p:pic>
        <p:nvPicPr>
          <p:cNvPr id="90" name="图片 89"/>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a:fillRect/>
          </a:stretch>
        </p:blipFill>
        <p:spPr>
          <a:xfrm>
            <a:off x="2375168" y="225286"/>
            <a:ext cx="2985196" cy="3285060"/>
          </a:xfrm>
          <a:prstGeom prst="rect">
            <a:avLst/>
          </a:prstGeom>
        </p:spPr>
      </p:pic>
      <p:pic>
        <p:nvPicPr>
          <p:cNvPr id="81" name="图片 80"/>
          <p:cNvPicPr>
            <a:picLocks noChangeAspect="1"/>
          </p:cNvPicPr>
          <p:nvPr/>
        </p:nvPicPr>
        <p:blipFill rotWithShape="1">
          <a:blip r:embed="rId8">
            <a:extLst>
              <a:ext uri="{28A0092B-C50C-407E-A947-70E740481C1C}">
                <a14:useLocalDpi xmlns:a14="http://schemas.microsoft.com/office/drawing/2010/main" val="0"/>
              </a:ext>
            </a:extLst>
          </a:blip>
          <a:srcRect l="27480" t="30888" r="28920" b="34845"/>
          <a:stretch>
            <a:fillRect/>
          </a:stretch>
        </p:blipFill>
        <p:spPr>
          <a:xfrm>
            <a:off x="1372235" y="1970405"/>
            <a:ext cx="4489450" cy="4609465"/>
          </a:xfrm>
          <a:prstGeom prst="rect">
            <a:avLst/>
          </a:prstGeom>
        </p:spPr>
      </p:pic>
      <p:pic>
        <p:nvPicPr>
          <p:cNvPr id="88" name="图片 87"/>
          <p:cNvPicPr>
            <a:picLocks noChangeAspect="1"/>
          </p:cNvPicPr>
          <p:nvPr/>
        </p:nvPicPr>
        <p:blipFill rotWithShape="1">
          <a:blip r:embed="rId9">
            <a:extLst>
              <a:ext uri="{28A0092B-C50C-407E-A947-70E740481C1C}">
                <a14:useLocalDpi xmlns:a14="http://schemas.microsoft.com/office/drawing/2010/main" val="0"/>
              </a:ext>
            </a:extLst>
          </a:blip>
          <a:srcRect l="34388" t="40698" r="16230" b="32080"/>
          <a:stretch>
            <a:fillRect/>
          </a:stretch>
        </p:blipFill>
        <p:spPr>
          <a:xfrm rot="20605818">
            <a:off x="7179945" y="2989580"/>
            <a:ext cx="3587115" cy="2636520"/>
          </a:xfrm>
          <a:prstGeom prst="rect">
            <a:avLst/>
          </a:prstGeom>
        </p:spPr>
      </p:pic>
      <p:pic>
        <p:nvPicPr>
          <p:cNvPr id="95" name="图片 94"/>
          <p:cNvPicPr>
            <a:picLocks noChangeAspect="1"/>
          </p:cNvPicPr>
          <p:nvPr/>
        </p:nvPicPr>
        <p:blipFill rotWithShape="1">
          <a:blip r:embed="rId10" cstate="print">
            <a:extLst>
              <a:ext uri="{28A0092B-C50C-407E-A947-70E740481C1C}">
                <a14:useLocalDpi xmlns:a14="http://schemas.microsoft.com/office/drawing/2010/main" val="0"/>
              </a:ext>
            </a:extLst>
          </a:blip>
          <a:srcRect l="12795" t="27067" r="62447" b="36231"/>
          <a:stretch>
            <a:fillRect/>
          </a:stretch>
        </p:blipFill>
        <p:spPr>
          <a:xfrm rot="2369114">
            <a:off x="4672774" y="133601"/>
            <a:ext cx="1625133" cy="2409143"/>
          </a:xfrm>
          <a:prstGeom prst="rect">
            <a:avLst/>
          </a:prstGeom>
        </p:spPr>
      </p:pic>
      <p:pic>
        <p:nvPicPr>
          <p:cNvPr id="96" name="图片 95"/>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a:fillRect/>
          </a:stretch>
        </p:blipFill>
        <p:spPr>
          <a:xfrm>
            <a:off x="8533222" y="4889725"/>
            <a:ext cx="3716040" cy="1522569"/>
          </a:xfrm>
          <a:prstGeom prst="rect">
            <a:avLst/>
          </a:prstGeom>
        </p:spPr>
      </p:pic>
      <p:sp>
        <p:nvSpPr>
          <p:cNvPr id="24" name="TextBox 23"/>
          <p:cNvSpPr txBox="1"/>
          <p:nvPr/>
        </p:nvSpPr>
        <p:spPr>
          <a:xfrm>
            <a:off x="400312" y="3523502"/>
            <a:ext cx="6478147" cy="922020"/>
          </a:xfrm>
          <a:prstGeom prst="rect">
            <a:avLst/>
          </a:prstGeom>
          <a:noFill/>
        </p:spPr>
        <p:txBody>
          <a:bodyPr wrap="square" rtlCol="0">
            <a:spAutoFit/>
          </a:bodyPr>
          <a:lstStyle/>
          <a:p>
            <a:pPr algn="ctr" defTabSz="914400">
              <a:tabLst>
                <a:tab pos="6172200" algn="l"/>
              </a:tabLst>
            </a:pPr>
            <a:r>
              <a:rPr lang="en-US" sz="5400" b="1" dirty="0">
                <a:solidFill>
                  <a:srgbClr val="002060"/>
                </a:solidFill>
                <a:latin typeface="SVN-Revolution" panose="02040603050506020204" pitchFamily="18" charset="0"/>
              </a:rPr>
              <a:t>KHỞI ĐỘNG</a:t>
            </a:r>
            <a:endParaRPr lang="en-US" sz="5400" b="1" dirty="0">
              <a:solidFill>
                <a:srgbClr val="002060"/>
              </a:solidFill>
              <a:latin typeface="SVN-Revolution" panose="02040603050506020204" pitchFamily="18" charset="0"/>
            </a:endParaRPr>
          </a:p>
        </p:txBody>
      </p:sp>
      <p:pic>
        <p:nvPicPr>
          <p:cNvPr id="26" name="Picture 25"/>
          <p:cNvPicPr>
            <a:picLocks noChangeAspect="1"/>
          </p:cNvPicPr>
          <p:nvPr/>
        </p:nvPicPr>
        <p:blipFill>
          <a:blip r:embed="rId11"/>
          <a:stretch>
            <a:fillRect/>
          </a:stretch>
        </p:blipFill>
        <p:spPr>
          <a:xfrm>
            <a:off x="3093591" y="4446902"/>
            <a:ext cx="1046331" cy="1046331"/>
          </a:xfrm>
          <a:prstGeom prst="rect">
            <a:avLst/>
          </a:prstGeom>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Effect>
                      <a14:saturation sat="200000"/>
                    </a14:imgEffect>
                  </a14:imgLayer>
                </a14:imgProps>
              </a:ext>
            </a:extLst>
          </a:blip>
          <a:srcRect t="2745" b="9568"/>
          <a:stretch>
            <a:fillRect/>
          </a:stretch>
        </p:blipFill>
        <p:spPr>
          <a:xfrm>
            <a:off x="352425" y="135255"/>
            <a:ext cx="11328400" cy="5253355"/>
          </a:xfrm>
          <a:prstGeom prst="roundRect">
            <a:avLst>
              <a:gd name="adj" fmla="val 8594"/>
            </a:avLst>
          </a:prstGeom>
          <a:solidFill>
            <a:srgbClr val="FFFFFF">
              <a:shade val="85000"/>
            </a:srgbClr>
          </a:solidFill>
          <a:ln w="57150">
            <a:solidFill>
              <a:schemeClr val="accent1"/>
            </a:solidFill>
            <a:prstDash val="sysDash"/>
          </a:ln>
          <a:effectLst/>
        </p:spPr>
      </p:pic>
      <p:sp>
        <p:nvSpPr>
          <p:cNvPr id="2" name="Text Box 1"/>
          <p:cNvSpPr txBox="1"/>
          <p:nvPr/>
        </p:nvSpPr>
        <p:spPr>
          <a:xfrm>
            <a:off x="5123815" y="5836285"/>
            <a:ext cx="6652895" cy="706755"/>
          </a:xfrm>
          <a:prstGeom prst="rect">
            <a:avLst/>
          </a:prstGeom>
          <a:solidFill>
            <a:schemeClr val="bg1"/>
          </a:solidFill>
        </p:spPr>
        <p:txBody>
          <a:bodyPr wrap="square" rtlCol="0">
            <a:spAutoFit/>
          </a:bodyPr>
          <a:p>
            <a:pPr algn="just"/>
            <a:r>
              <a:rPr lang="en-US" sz="2000">
                <a:latin typeface="Times New Roman" panose="02020603050405020304" pitchFamily="18" charset="0"/>
                <a:cs typeface="Times New Roman" panose="02020603050405020304" pitchFamily="18" charset="0"/>
              </a:rPr>
              <a:t>Theo GS - TS Trần Văn Khê, Đờn ca tài tử với người dân Nam Bộ, https://baochinhphu.vn, ngày 10/2/2014).</a:t>
            </a:r>
            <a:endParaRPr lang="en-US" sz="200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p:cNvPicPr>
            <a:picLocks noChangeAspect="1"/>
          </p:cNvPicPr>
          <p:nvPr/>
        </p:nvPicPr>
        <p:blipFill rotWithShape="1">
          <a:blip r:embed="rId1"/>
          <a:srcRect r="28277"/>
          <a:stretch>
            <a:fillRect/>
          </a:stretch>
        </p:blipFill>
        <p:spPr>
          <a:xfrm>
            <a:off x="0" y="0"/>
            <a:ext cx="12192000" cy="6858000"/>
          </a:xfrm>
          <a:prstGeom prst="rect">
            <a:avLst/>
          </a:prstGeom>
        </p:spPr>
      </p:pic>
      <p:sp>
        <p:nvSpPr>
          <p:cNvPr id="5" name="TextBox 4"/>
          <p:cNvSpPr txBox="1"/>
          <p:nvPr/>
        </p:nvSpPr>
        <p:spPr>
          <a:xfrm>
            <a:off x="3041015" y="1555115"/>
            <a:ext cx="7379335" cy="521970"/>
          </a:xfrm>
          <a:prstGeom prst="rect">
            <a:avLst/>
          </a:prstGeom>
          <a:solidFill>
            <a:schemeClr val="accent4">
              <a:lumMod val="20000"/>
              <a:lumOff val="80000"/>
            </a:schemeClr>
          </a:solidFill>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CÂU HỎI</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356485" y="2808605"/>
            <a:ext cx="8571230" cy="52197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Đờn</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853565" y="4156710"/>
            <a:ext cx="8468995" cy="953135"/>
          </a:xfrm>
          <a:prstGeom prst="rect">
            <a:avLst/>
          </a:prstGeom>
          <a:no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Đờn</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a:t>
            </a:r>
            <a:endParaRPr lang="en-US" sz="2800" dirty="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2"/>
          <a:stretch>
            <a:fillRect/>
          </a:stretch>
        </p:blipFill>
        <p:spPr>
          <a:xfrm>
            <a:off x="1470900" y="2652011"/>
            <a:ext cx="900814" cy="900814"/>
          </a:xfrm>
          <a:prstGeom prst="rect">
            <a:avLst/>
          </a:prstGeom>
        </p:spPr>
      </p:pic>
      <p:pic>
        <p:nvPicPr>
          <p:cNvPr id="24" name="Picture 23"/>
          <p:cNvPicPr>
            <a:picLocks noChangeAspect="1"/>
          </p:cNvPicPr>
          <p:nvPr/>
        </p:nvPicPr>
        <p:blipFill>
          <a:blip r:embed="rId2"/>
          <a:stretch>
            <a:fillRect/>
          </a:stretch>
        </p:blipFill>
        <p:spPr>
          <a:xfrm>
            <a:off x="1095619" y="4156866"/>
            <a:ext cx="900814" cy="9008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889635" y="613410"/>
            <a:ext cx="11046460" cy="2306955"/>
          </a:xfrm>
          <a:prstGeom prst="rect">
            <a:avLst/>
          </a:prstGeom>
          <a:solidFill>
            <a:schemeClr val="bg1"/>
          </a:solidFill>
        </p:spPr>
        <p:txBody>
          <a:bodyPr wrap="square" rtlCol="0" anchor="t">
            <a:spAutoFit/>
          </a:bodyPr>
          <a:p>
            <a:r>
              <a:rPr lang="en-US" sz="2400" b="1">
                <a:solidFill>
                  <a:srgbClr val="FF0000"/>
                </a:solidFill>
                <a:latin typeface="Times New Roman" panose="02020603050405020304" pitchFamily="18" charset="0"/>
                <a:cs typeface="Times New Roman" panose="02020603050405020304" pitchFamily="18" charset="0"/>
              </a:rPr>
              <a:t>Cảm nhận về Đờn ca tài tử Nam Bộ: </a:t>
            </a:r>
            <a:endParaRPr lang="en-US" sz="2400" b="1">
              <a:solidFill>
                <a:srgbClr val="FF0000"/>
              </a:solidFill>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pPr marL="285750" indent="-285750" algn="just">
              <a:buFont typeface="Wingdings" panose="05000000000000000000" charset="0"/>
              <a:buChar char="§"/>
            </a:pPr>
            <a:r>
              <a:rPr lang="en-US" sz="2400">
                <a:solidFill>
                  <a:srgbClr val="002060"/>
                </a:solidFill>
                <a:latin typeface="Times New Roman" panose="02020603050405020304" pitchFamily="18" charset="0"/>
                <a:cs typeface="Times New Roman" panose="02020603050405020304" pitchFamily="18" charset="0"/>
              </a:rPr>
              <a:t>Là một loại hình nghệ thuật dân gian đặc trưng của vùng đất Nam Bộ, đã gắn bó với đời sống của người dân Nam Bộ, từ những ngày đầu mở đất.</a:t>
            </a:r>
            <a:endParaRPr lang="en-US" sz="2400">
              <a:solidFill>
                <a:srgbClr val="00206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charset="0"/>
              <a:buChar char="§"/>
            </a:pPr>
            <a:r>
              <a:rPr lang="en-US" sz="2400">
                <a:solidFill>
                  <a:srgbClr val="002060"/>
                </a:solidFill>
                <a:latin typeface="Times New Roman" panose="02020603050405020304" pitchFamily="18" charset="0"/>
                <a:cs typeface="Times New Roman" panose="02020603050405020304" pitchFamily="18" charset="0"/>
              </a:rPr>
              <a:t>Em cảm nhận được một một sức sống bền lâu, lan tỏa khắp các miền quê, thể hiện tâm hồn phóng khoáng, tình yêu quê hương đất nước, con người dân đất phương Nam.</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1047115" y="3032760"/>
            <a:ext cx="10731500" cy="3415030"/>
          </a:xfrm>
          <a:prstGeom prst="rect">
            <a:avLst/>
          </a:prstGeom>
          <a:solidFill>
            <a:schemeClr val="accent2">
              <a:lumMod val="20000"/>
              <a:lumOff val="80000"/>
            </a:schemeClr>
          </a:solidFill>
        </p:spPr>
        <p:txBody>
          <a:bodyPr wrap="square" rtlCol="0" anchor="t">
            <a:spAutoFit/>
          </a:bodyPr>
          <a:p>
            <a:endParaRPr lang="en-US" sz="2400">
              <a:latin typeface="Times New Roman" panose="02020603050405020304" pitchFamily="18" charset="0"/>
              <a:cs typeface="Times New Roman" panose="02020603050405020304" pitchFamily="18" charset="0"/>
            </a:endParaRPr>
          </a:p>
          <a:p>
            <a:pPr algn="just"/>
            <a:r>
              <a:rPr lang="en-US" sz="2400" b="1">
                <a:solidFill>
                  <a:srgbClr val="FF0000"/>
                </a:solidFill>
                <a:latin typeface="Times New Roman" panose="02020603050405020304" pitchFamily="18" charset="0"/>
                <a:cs typeface="Times New Roman" panose="02020603050405020304" pitchFamily="18" charset="0"/>
              </a:rPr>
              <a:t>Ngoài Đờn ca tài tử Nam Bộ, em còn biết những di sản văn hoá như:</a:t>
            </a:r>
            <a:endParaRPr lang="en-US" sz="2400" b="1">
              <a:solidFill>
                <a:srgbClr val="FF0000"/>
              </a:solidFill>
              <a:latin typeface="Times New Roman" panose="02020603050405020304" pitchFamily="18" charset="0"/>
              <a:cs typeface="Times New Roman" panose="02020603050405020304" pitchFamily="18" charset="0"/>
            </a:endParaRPr>
          </a:p>
          <a:p>
            <a:pPr algn="just"/>
            <a:endParaRPr lang="en-US" sz="2400">
              <a:solidFill>
                <a:srgbClr val="FF000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
            </a:pPr>
            <a:r>
              <a:rPr lang="en-US" sz="2400">
                <a:solidFill>
                  <a:schemeClr val="accent1"/>
                </a:solidFill>
                <a:latin typeface="Times New Roman" panose="02020603050405020304" pitchFamily="18" charset="0"/>
                <a:cs typeface="Times New Roman" panose="02020603050405020304" pitchFamily="18" charset="0"/>
              </a:rPr>
              <a:t>Vịnh Hạ Long</a:t>
            </a:r>
            <a:endParaRPr lang="en-US" sz="240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
            </a:pPr>
            <a:r>
              <a:rPr lang="en-US" sz="2400">
                <a:solidFill>
                  <a:schemeClr val="accent1"/>
                </a:solidFill>
                <a:latin typeface="Times New Roman" panose="02020603050405020304" pitchFamily="18" charset="0"/>
                <a:cs typeface="Times New Roman" panose="02020603050405020304" pitchFamily="18" charset="0"/>
              </a:rPr>
              <a:t>Quần thể danh thắng Tràng An </a:t>
            </a:r>
            <a:endParaRPr lang="en-US" sz="240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
            </a:pPr>
            <a:r>
              <a:rPr lang="en-US" sz="2400">
                <a:solidFill>
                  <a:schemeClr val="accent1"/>
                </a:solidFill>
                <a:latin typeface="Times New Roman" panose="02020603050405020304" pitchFamily="18" charset="0"/>
                <a:cs typeface="Times New Roman" panose="02020603050405020304" pitchFamily="18" charset="0"/>
              </a:rPr>
              <a:t>Quần thể Di tích Cố đô Huế </a:t>
            </a:r>
            <a:endParaRPr lang="en-US" sz="240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
            </a:pPr>
            <a:r>
              <a:rPr lang="en-US" sz="2400">
                <a:solidFill>
                  <a:schemeClr val="accent1"/>
                </a:solidFill>
                <a:latin typeface="Times New Roman" panose="02020603050405020304" pitchFamily="18" charset="0"/>
                <a:cs typeface="Times New Roman" panose="02020603050405020304" pitchFamily="18" charset="0"/>
              </a:rPr>
              <a:t>Nhã nhạc cung đình Huế</a:t>
            </a:r>
            <a:endParaRPr lang="en-US" sz="240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
            </a:pPr>
            <a:r>
              <a:rPr lang="en-US" sz="2400">
                <a:solidFill>
                  <a:schemeClr val="accent1"/>
                </a:solidFill>
                <a:latin typeface="Times New Roman" panose="02020603050405020304" pitchFamily="18" charset="0"/>
                <a:cs typeface="Times New Roman" panose="02020603050405020304" pitchFamily="18" charset="0"/>
              </a:rPr>
              <a:t>Hát Xoan Phú Thọ</a:t>
            </a:r>
            <a:endParaRPr lang="en-US" sz="240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
            </a:pPr>
            <a:r>
              <a:rPr lang="en-US" sz="2400">
                <a:solidFill>
                  <a:schemeClr val="accent1"/>
                </a:solidFill>
                <a:latin typeface="Times New Roman" panose="02020603050405020304" pitchFamily="18" charset="0"/>
                <a:cs typeface="Times New Roman" panose="02020603050405020304" pitchFamily="18" charset="0"/>
              </a:rPr>
              <a:t>Dân ca Quan họ Bắc Ninh</a:t>
            </a:r>
            <a:endParaRPr lang="en-US" sz="240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p:cNvGrpSpPr/>
          <p:nvPr/>
        </p:nvGrpSpPr>
        <p:grpSpPr>
          <a:xfrm>
            <a:off x="2660977" y="639607"/>
            <a:ext cx="6870046" cy="6248400"/>
            <a:chOff x="130628" y="1054444"/>
            <a:chExt cx="5370286" cy="5593100"/>
          </a:xfrm>
        </p:grpSpPr>
        <p:pic>
          <p:nvPicPr>
            <p:cNvPr id="28" name="图片 6"/>
            <p:cNvPicPr>
              <a:picLocks noChangeAspect="1"/>
            </p:cNvPicPr>
            <p:nvPr/>
          </p:nvPicPr>
          <p:blipFill rotWithShape="1">
            <a:blip r:embed="rId1" cstate="print">
              <a:extLst>
                <a:ext uri="{28A0092B-C50C-407E-A947-70E740481C1C}">
                  <a14:useLocalDpi xmlns:a14="http://schemas.microsoft.com/office/drawing/2010/main" val="0"/>
                </a:ext>
              </a:extLst>
            </a:blip>
            <a:srcRect l="15802" t="9524" r="11111" b="37143"/>
            <a:stretch>
              <a:fillRect/>
            </a:stretch>
          </p:blipFill>
          <p:spPr>
            <a:xfrm>
              <a:off x="319314" y="1054444"/>
              <a:ext cx="5181600" cy="5041558"/>
            </a:xfrm>
            <a:prstGeom prst="rect">
              <a:avLst/>
            </a:prstGeom>
          </p:spPr>
        </p:pic>
        <p:pic>
          <p:nvPicPr>
            <p:cNvPr id="29"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2187" t="15873" r="17830" b="31217"/>
            <a:stretch>
              <a:fillRect/>
            </a:stretch>
          </p:blipFill>
          <p:spPr>
            <a:xfrm>
              <a:off x="130628" y="1672887"/>
              <a:ext cx="4934859" cy="4974657"/>
            </a:xfrm>
            <a:prstGeom prst="rect">
              <a:avLst/>
            </a:prstGeom>
          </p:spPr>
        </p:pic>
      </p:grpSp>
      <p:pic>
        <p:nvPicPr>
          <p:cNvPr id="86" name="图片 85"/>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a:fillRect/>
          </a:stretch>
        </p:blipFill>
        <p:spPr>
          <a:xfrm>
            <a:off x="597167" y="-185638"/>
            <a:ext cx="1180833" cy="2969966"/>
          </a:xfrm>
          <a:prstGeom prst="rect">
            <a:avLst/>
          </a:prstGeom>
        </p:spPr>
      </p:pic>
      <p:pic>
        <p:nvPicPr>
          <p:cNvPr id="85" name="图片 84"/>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a:fillRect/>
          </a:stretch>
        </p:blipFill>
        <p:spPr>
          <a:xfrm>
            <a:off x="1097012" y="-248014"/>
            <a:ext cx="1655955" cy="4164968"/>
          </a:xfrm>
          <a:prstGeom prst="rect">
            <a:avLst/>
          </a:prstGeom>
        </p:spPr>
      </p:pic>
      <p:pic>
        <p:nvPicPr>
          <p:cNvPr id="92" name="图片 91"/>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a:fillRect/>
          </a:stretch>
        </p:blipFill>
        <p:spPr>
          <a:xfrm>
            <a:off x="8762310" y="3648367"/>
            <a:ext cx="3025032" cy="1522569"/>
          </a:xfrm>
          <a:prstGeom prst="rect">
            <a:avLst/>
          </a:prstGeom>
        </p:spPr>
      </p:pic>
      <p:pic>
        <p:nvPicPr>
          <p:cNvPr id="93" name="图片 92"/>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a:fillRect/>
          </a:stretch>
        </p:blipFill>
        <p:spPr>
          <a:xfrm>
            <a:off x="1699734" y="53876"/>
            <a:ext cx="3025032" cy="1522569"/>
          </a:xfrm>
          <a:prstGeom prst="rect">
            <a:avLst/>
          </a:prstGeom>
        </p:spPr>
      </p:pic>
      <p:pic>
        <p:nvPicPr>
          <p:cNvPr id="90" name="图片 89"/>
          <p:cNvPicPr>
            <a:picLocks noChangeAspect="1"/>
          </p:cNvPicPr>
          <p:nvPr/>
        </p:nvPicPr>
        <p:blipFill rotWithShape="1">
          <a:blip r:embed="rId6" cstate="print">
            <a:extLst>
              <a:ext uri="{28A0092B-C50C-407E-A947-70E740481C1C}">
                <a14:useLocalDpi xmlns:a14="http://schemas.microsoft.com/office/drawing/2010/main" val="0"/>
              </a:ext>
            </a:extLst>
          </a:blip>
          <a:srcRect l="32401" t="5628" r="27635" b="61389"/>
          <a:stretch>
            <a:fillRect/>
          </a:stretch>
        </p:blipFill>
        <p:spPr>
          <a:xfrm>
            <a:off x="9495026" y="3390899"/>
            <a:ext cx="2985196" cy="3285060"/>
          </a:xfrm>
          <a:prstGeom prst="rect">
            <a:avLst/>
          </a:prstGeom>
        </p:spPr>
      </p:pic>
      <p:pic>
        <p:nvPicPr>
          <p:cNvPr id="96" name="图片 95"/>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a:fillRect/>
          </a:stretch>
        </p:blipFill>
        <p:spPr>
          <a:xfrm>
            <a:off x="8533222" y="4889725"/>
            <a:ext cx="3716040" cy="1522569"/>
          </a:xfrm>
          <a:prstGeom prst="rect">
            <a:avLst/>
          </a:prstGeom>
        </p:spPr>
      </p:pic>
      <p:pic>
        <p:nvPicPr>
          <p:cNvPr id="24" name="Picture 23"/>
          <p:cNvPicPr>
            <a:picLocks noChangeAspect="1"/>
          </p:cNvPicPr>
          <p:nvPr/>
        </p:nvPicPr>
        <p:blipFill>
          <a:blip r:embed="rId7"/>
          <a:stretch>
            <a:fillRect/>
          </a:stretch>
        </p:blipFill>
        <p:spPr>
          <a:xfrm>
            <a:off x="5481767" y="3299425"/>
            <a:ext cx="1124607" cy="1124607"/>
          </a:xfrm>
          <a:prstGeom prst="rect">
            <a:avLst/>
          </a:prstGeom>
        </p:spPr>
      </p:pic>
      <p:sp>
        <p:nvSpPr>
          <p:cNvPr id="25" name="TextBox 24"/>
          <p:cNvSpPr txBox="1"/>
          <p:nvPr/>
        </p:nvSpPr>
        <p:spPr>
          <a:xfrm>
            <a:off x="2753602" y="1373147"/>
            <a:ext cx="6478147" cy="92202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KHÁM PHÁ</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8275" y="693420"/>
            <a:ext cx="9242425" cy="829945"/>
          </a:xfrm>
          <a:prstGeom prst="rect">
            <a:avLst/>
          </a:prstGeom>
          <a:solidFill>
            <a:schemeClr val="accent4">
              <a:lumMod val="20000"/>
              <a:lumOff val="80000"/>
            </a:schemeClr>
          </a:solidFill>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1/ Em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di </a:t>
            </a:r>
            <a:r>
              <a:rPr lang="en-US" sz="2400" b="1" dirty="0" err="1">
                <a:solidFill>
                  <a:srgbClr val="0070C0"/>
                </a:solidFill>
                <a:latin typeface="Times New Roman" panose="02020603050405020304" pitchFamily="18" charset="0"/>
                <a:cs typeface="Times New Roman" panose="02020603050405020304" pitchFamily="18" charset="0"/>
              </a:rPr>
              <a:t>sản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ứng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sau?</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err="1">
                <a:solidFill>
                  <a:srgbClr val="0070C0"/>
                </a:solidFill>
                <a:latin typeface="Times New Roman" panose="02020603050405020304" pitchFamily="18" charset="0"/>
                <a:cs typeface="Times New Roman" panose="02020603050405020304" pitchFamily="18" charset="0"/>
              </a:rPr>
              <a:t>2/ Nêu những hiểu biết của em về các di sản trên</a:t>
            </a:r>
            <a:r>
              <a:rPr lang="en-US" sz="2400" b="1" dirty="0">
                <a:solidFill>
                  <a:srgbClr val="0070C0"/>
                </a:solidFill>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Layer>
                </a14:imgProps>
              </a:ext>
            </a:extLst>
          </a:blip>
          <a:srcRect b="6237"/>
          <a:stretch>
            <a:fillRect/>
          </a:stretch>
        </p:blipFill>
        <p:spPr>
          <a:xfrm>
            <a:off x="363537" y="1965621"/>
            <a:ext cx="11391900" cy="4263729"/>
          </a:xfrm>
          <a:prstGeom prst="rect">
            <a:avLst/>
          </a:prstGeom>
          <a:ln>
            <a:noFill/>
          </a:ln>
          <a:effectLst>
            <a:softEdge rad="112500"/>
          </a:effectLst>
        </p:spPr>
      </p:pic>
      <p:sp>
        <p:nvSpPr>
          <p:cNvPr id="8" name="TextBox 7"/>
          <p:cNvSpPr txBox="1"/>
          <p:nvPr/>
        </p:nvSpPr>
        <p:spPr>
          <a:xfrm>
            <a:off x="1333500" y="6219795"/>
            <a:ext cx="3495675" cy="398780"/>
          </a:xfrm>
          <a:prstGeom prst="rect">
            <a:avLst/>
          </a:prstGeom>
          <a:solidFill>
            <a:schemeClr val="accent4">
              <a:lumMod val="40000"/>
              <a:lumOff val="60000"/>
            </a:schemeClr>
          </a:solid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Quần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di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Huế</a:t>
            </a:r>
            <a:r>
              <a:rPr lang="en-US"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210551" y="6219795"/>
            <a:ext cx="1962150" cy="398780"/>
          </a:xfrm>
          <a:prstGeom prst="rect">
            <a:avLst/>
          </a:prstGeom>
          <a:solidFill>
            <a:schemeClr val="accent4">
              <a:lumMod val="40000"/>
              <a:lumOff val="60000"/>
            </a:schemeClr>
          </a:solid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Phố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An</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514026" y="979249"/>
            <a:ext cx="11164584" cy="4207114"/>
          </a:xfrm>
          <a:prstGeom prst="rect">
            <a:avLst/>
          </a:prstGeom>
          <a:ln>
            <a:noFill/>
          </a:ln>
          <a:effectLst>
            <a:softEdge rad="112500"/>
          </a:effectLst>
        </p:spPr>
      </p:pic>
      <p:sp>
        <p:nvSpPr>
          <p:cNvPr id="6" name="TextBox 5"/>
          <p:cNvSpPr txBox="1"/>
          <p:nvPr/>
        </p:nvSpPr>
        <p:spPr>
          <a:xfrm>
            <a:off x="1219200" y="5404485"/>
            <a:ext cx="3618230" cy="460375"/>
          </a:xfrm>
          <a:prstGeom prst="rect">
            <a:avLst/>
          </a:prstGeom>
          <a:solidFill>
            <a:schemeClr val="accent4">
              <a:lumMod val="40000"/>
              <a:lumOff val="60000"/>
            </a:schemeClr>
          </a:solid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ca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Ninh</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117590" y="5338445"/>
            <a:ext cx="5560695" cy="953135"/>
          </a:xfrm>
          <a:prstGeom prst="rect">
            <a:avLst/>
          </a:prstGeom>
          <a:solidFill>
            <a:schemeClr val="accent4">
              <a:lumMod val="40000"/>
              <a:lumOff val="6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chiêng</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Tây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3897</Words>
  <Application>WPS Presentation</Application>
  <PresentationFormat>Widescreen</PresentationFormat>
  <Paragraphs>105</Paragraphs>
  <Slides>18</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18</vt:i4>
      </vt:variant>
    </vt:vector>
  </HeadingPairs>
  <TitlesOfParts>
    <vt:vector size="35" baseType="lpstr">
      <vt:lpstr>Arial</vt:lpstr>
      <vt:lpstr>SimSun</vt:lpstr>
      <vt:lpstr>Wingdings</vt:lpstr>
      <vt:lpstr>印品黑体</vt:lpstr>
      <vt:lpstr>Times New Roman</vt:lpstr>
      <vt:lpstr>inpin heiti</vt:lpstr>
      <vt:lpstr>SVN-Revolution</vt:lpstr>
      <vt:lpstr>Segoe Print</vt:lpstr>
      <vt:lpstr>Wingdings</vt:lpstr>
      <vt:lpstr>Microsoft YaHei</vt:lpstr>
      <vt:lpstr>Arial Unicode MS</vt:lpstr>
      <vt:lpstr>Calibri</vt:lpstr>
      <vt:lpstr>字魂36号-正文宋楷</vt:lpstr>
      <vt:lpstr>Helvetica Neue</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LAPTOP ASUS</cp:lastModifiedBy>
  <cp:revision>116</cp:revision>
  <dcterms:created xsi:type="dcterms:W3CDTF">2017-09-04T05:20:00Z</dcterms:created>
  <dcterms:modified xsi:type="dcterms:W3CDTF">2022-09-05T17:21:31Z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1033-11.2.0.9052</vt:lpwstr>
  </property>
</Properties>
</file>