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412" r:id="rId3"/>
    <p:sldId id="413" r:id="rId4"/>
    <p:sldId id="278" r:id="rId5"/>
    <p:sldId id="338" r:id="rId7"/>
    <p:sldId id="339" r:id="rId8"/>
    <p:sldId id="340" r:id="rId9"/>
    <p:sldId id="282" r:id="rId10"/>
    <p:sldId id="295" r:id="rId11"/>
    <p:sldId id="361" r:id="rId12"/>
    <p:sldId id="294" r:id="rId13"/>
    <p:sldId id="296" r:id="rId14"/>
    <p:sldId id="418" r:id="rId15"/>
    <p:sldId id="392" r:id="rId16"/>
  </p:sldIdLst>
  <p:sldSz cx="12192000" cy="6858000"/>
  <p:notesSz cx="6858000" cy="9144000"/>
  <p:embeddedFontLst>
    <p:embeddedFont>
      <p:font typeface="Calibri" panose="020F0502020204030204" charset="0"/>
      <p:regular r:id="rId20"/>
      <p:bold r:id="rId21"/>
      <p:italic r:id="rId22"/>
      <p:boldItalic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6"/>
    <a:srgbClr val="FA3B52"/>
    <a:srgbClr val="00AF7F"/>
    <a:srgbClr val="954ECA"/>
    <a:srgbClr val="CFFDE8"/>
    <a:srgbClr val="F3CEFE"/>
    <a:srgbClr val="FFF8DB"/>
    <a:srgbClr val="B24F73"/>
    <a:srgbClr val="F83F38"/>
    <a:srgbClr val="332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8" y="77"/>
      </p:cViewPr>
      <p:guideLst>
        <p:guide orient="horz" pos="21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1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602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0" y="6042025"/>
            <a:ext cx="681038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sz="1800">
                <a:solidFill>
                  <a:srgbClr val="5F5F5F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50D2E3-853B-4591-8A6C-8B98987A844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 userDrawn="1"/>
        </p:nvGrpSpPr>
        <p:grpSpPr>
          <a:xfrm flipV="1">
            <a:off x="-2" y="6083299"/>
            <a:ext cx="12192001" cy="774699"/>
            <a:chOff x="310412" y="0"/>
            <a:chExt cx="12416520" cy="6985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>
              <a:fillRect/>
            </a:stretch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>
              <a:fillRect/>
            </a:stretch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D891A-3542-48F5-8488-555B99507AF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ABF7-15B2-445E-A2B9-1E06EF41F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6D891A-3542-48F5-8488-555B99507AF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C79ABF7-15B2-445E-A2B9-1E06EF41F89C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41659" y="2213647"/>
            <a:ext cx="9548261" cy="4499973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808" y="3690198"/>
            <a:ext cx="4572383" cy="263608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437744" y="3382954"/>
            <a:ext cx="3328128" cy="2117"/>
            <a:chOff x="3328308" y="2537215"/>
            <a:chExt cx="2496096" cy="15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328308" y="2537215"/>
              <a:ext cx="1828800" cy="1588"/>
            </a:xfrm>
            <a:prstGeom prst="line">
              <a:avLst/>
            </a:prstGeom>
            <a:ln w="19050" cmpd="sng">
              <a:solidFill>
                <a:srgbClr val="ECE5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184324" y="2537215"/>
              <a:ext cx="640080" cy="1588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114679" y="2494051"/>
            <a:ext cx="1943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5155" y="4549877"/>
            <a:ext cx="3567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44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1019" y="279400"/>
            <a:ext cx="8609965" cy="2030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VÂN ĐỒN</a:t>
            </a:r>
            <a:endParaRPr lang="en-US" sz="5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cap="none" spc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TỔ: SỬ - ĐỊA – GDCD</a:t>
            </a:r>
            <a:endParaRPr lang="en-US" sz="3600" b="1" i="1" cap="none" spc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cap="none" spc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	MÔN:  GDCD 7</a:t>
            </a:r>
            <a:endParaRPr lang="en-US" sz="3600" b="1" i="1" cap="none" spc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000">
        <p:fade/>
      </p:transition>
    </mc:Choice>
    <mc:Fallback>
      <p:transition spd="med" advTm="9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483044" y="-775761"/>
            <a:ext cx="6984613" cy="4445543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09262" y="3071643"/>
            <a:ext cx="2979042" cy="29790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5470" y="786130"/>
            <a:ext cx="4937760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2/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Ý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rPr>
              <a:t>  của 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5750" y="3350895"/>
            <a:ext cx="9061450" cy="2637790"/>
          </a:xfrm>
          <a:prstGeom prst="rect">
            <a:avLst/>
          </a:prstGeom>
          <a:solidFill>
            <a:schemeClr val="accent6">
              <a:lumMod val="20000"/>
              <a:lumOff val="80000"/>
              <a:alpha val="80000"/>
            </a:schemeClr>
          </a:solidFill>
          <a:ln w="38100">
            <a:solidFill>
              <a:srgbClr val="00B050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DSVH là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cuộc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óng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644525" algn="l"/>
              </a:tabLst>
            </a:pP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phong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1296" y="1106175"/>
            <a:ext cx="10142769" cy="3276600"/>
          </a:xfrm>
          <a:prstGeom prst="rect">
            <a:avLst/>
          </a:prstGeom>
          <a:solidFill>
            <a:srgbClr val="CFFDE8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Theo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năm 2001,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chức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0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nghiên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hiện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thẩm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+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nghị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thẩm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265" y="97790"/>
            <a:ext cx="717804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Quy định của pháp luật về di sản văn hóa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2693" y="5224226"/>
            <a:ext cx="10142768" cy="7988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charset="0"/>
              <a:buChar char="§"/>
              <a:tabLst>
                <a:tab pos="644525" algn="l"/>
              </a:tabLst>
            </a:pP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tộc.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Wingdings" panose="05000000000000000000" charset="0"/>
              <a:buChar char="§"/>
              <a:tabLst>
                <a:tab pos="644525" algn="l"/>
              </a:tabLst>
            </a:pP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ồng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4" y="1106175"/>
            <a:ext cx="1055139" cy="76084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4" y="5194429"/>
            <a:ext cx="1055139" cy="760848"/>
          </a:xfrm>
          <a:prstGeom prst="rect">
            <a:avLst/>
          </a:prstGeom>
        </p:spPr>
      </p:pic>
      <p:sp>
        <p:nvSpPr>
          <p:cNvPr id="2" name="TextBox 8"/>
          <p:cNvSpPr txBox="1"/>
          <p:nvPr/>
        </p:nvSpPr>
        <p:spPr>
          <a:xfrm>
            <a:off x="3054985" y="4382770"/>
            <a:ext cx="7178040" cy="5219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Cách rèn luyện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build="p"/>
      <p:bldP spid="11" grpId="0" animBg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9970" y="488950"/>
            <a:ext cx="9458960" cy="2584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 HỆ THỰC TẾ </a:t>
            </a:r>
            <a:endParaRPr lang="en-US" altLang="vi-VN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vi-V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 PHƯƠNG.</a:t>
            </a:r>
            <a:endParaRPr lang="en-US" altLang="vi-VN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3074" r="53457" b="41666"/>
          <a:stretch>
            <a:fillRect/>
          </a:stretch>
        </p:blipFill>
        <p:spPr>
          <a:xfrm>
            <a:off x="4405381" y="3982899"/>
            <a:ext cx="1085740" cy="1140260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9" t="57407" r="24089" b="17593"/>
          <a:stretch>
            <a:fillRect/>
          </a:stretch>
        </p:blipFill>
        <p:spPr>
          <a:xfrm>
            <a:off x="4948251" y="4457700"/>
            <a:ext cx="1265613" cy="1963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9970" y="488950"/>
            <a:ext cx="9458960" cy="2584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</a:t>
            </a:r>
            <a:endParaRPr lang="en-US" altLang="vi-VN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vi-VN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 Ý LẮNG NGHE</a:t>
            </a:r>
            <a:endParaRPr lang="en-US" altLang="vi-VN" sz="5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" t="23074" r="53457" b="41666"/>
          <a:stretch>
            <a:fillRect/>
          </a:stretch>
        </p:blipFill>
        <p:spPr>
          <a:xfrm>
            <a:off x="4405381" y="3982899"/>
            <a:ext cx="1085740" cy="1140260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29" t="57407" r="24089" b="17593"/>
          <a:stretch>
            <a:fillRect/>
          </a:stretch>
        </p:blipFill>
        <p:spPr>
          <a:xfrm>
            <a:off x="4948251" y="4457700"/>
            <a:ext cx="1265613" cy="1963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3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9" r="70000" b="29815"/>
          <a:stretch>
            <a:fillRect/>
          </a:stretch>
        </p:blipFill>
        <p:spPr>
          <a:xfrm flipH="1">
            <a:off x="8546918" y="5030554"/>
            <a:ext cx="3641725" cy="2305913"/>
          </a:xfrm>
          <a:prstGeom prst="rect">
            <a:avLst/>
          </a:prstGeom>
        </p:spPr>
      </p:pic>
      <p:pic>
        <p:nvPicPr>
          <p:cNvPr id="2" name="Picture 1" descr="Graphical user interfac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0" r="51289" b="57548"/>
          <a:stretch>
            <a:fillRect/>
          </a:stretch>
        </p:blipFill>
        <p:spPr>
          <a:xfrm>
            <a:off x="0" y="823128"/>
            <a:ext cx="5962650" cy="5829814"/>
          </a:xfrm>
          <a:prstGeom prst="rect">
            <a:avLst/>
          </a:prstGeom>
        </p:spPr>
      </p:pic>
      <p:sp>
        <p:nvSpPr>
          <p:cNvPr id="3" name="文本框 15"/>
          <p:cNvSpPr txBox="1"/>
          <p:nvPr/>
        </p:nvSpPr>
        <p:spPr>
          <a:xfrm>
            <a:off x="5143500" y="2406650"/>
            <a:ext cx="7045325" cy="42462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 TỒN</a:t>
            </a:r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SẢN</a:t>
            </a:r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VĂN HÓA</a:t>
            </a:r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(TIẾT 2)</a:t>
            </a:r>
            <a:endParaRPr lang="en-US" sz="5400" b="1" i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i="1" dirty="0" err="1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5"/>
          <p:cNvSpPr txBox="1"/>
          <p:nvPr/>
        </p:nvSpPr>
        <p:spPr>
          <a:xfrm>
            <a:off x="7324090" y="1108710"/>
            <a:ext cx="2519045" cy="119888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7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BÀI 5</a:t>
            </a:r>
            <a:endParaRPr lang="en-US" altLang="zh-CN" sz="7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9" name="图片 69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9" r="70000" b="29815"/>
          <a:stretch>
            <a:fillRect/>
          </a:stretch>
        </p:blipFill>
        <p:spPr>
          <a:xfrm>
            <a:off x="0" y="-647865"/>
            <a:ext cx="3556000" cy="2517004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0" t="14387" r="42722" b="70243"/>
          <a:stretch>
            <a:fillRect/>
          </a:stretch>
        </p:blipFill>
        <p:spPr>
          <a:xfrm>
            <a:off x="11030086" y="-176828"/>
            <a:ext cx="1161914" cy="2922383"/>
          </a:xfrm>
          <a:prstGeom prst="rect">
            <a:avLst/>
          </a:prstGeom>
        </p:spPr>
      </p:pic>
      <p:pic>
        <p:nvPicPr>
          <p:cNvPr id="14" name="图片 9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4" t="11171" r="26025" b="77749"/>
          <a:stretch>
            <a:fillRect/>
          </a:stretch>
        </p:blipFill>
        <p:spPr>
          <a:xfrm>
            <a:off x="2935258" y="-176611"/>
            <a:ext cx="3716040" cy="1522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Diagonal Corners Rounded 22"/>
          <p:cNvSpPr/>
          <p:nvPr/>
        </p:nvSpPr>
        <p:spPr>
          <a:xfrm>
            <a:off x="200025" y="1028700"/>
            <a:ext cx="11858625" cy="537210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B24F73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组合 4"/>
          <p:cNvGrpSpPr/>
          <p:nvPr/>
        </p:nvGrpSpPr>
        <p:grpSpPr>
          <a:xfrm>
            <a:off x="7976035" y="1482954"/>
            <a:ext cx="3936129" cy="3199673"/>
            <a:chOff x="1740119" y="1819541"/>
            <a:chExt cx="2879646" cy="3387459"/>
          </a:xfrm>
        </p:grpSpPr>
        <p:sp>
          <p:nvSpPr>
            <p:cNvPr id="18" name="矩形 2"/>
            <p:cNvSpPr/>
            <p:nvPr/>
          </p:nvSpPr>
          <p:spPr>
            <a:xfrm>
              <a:off x="1856663" y="2298700"/>
              <a:ext cx="2763102" cy="290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7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39149">
              <a:off x="1740119" y="1819541"/>
              <a:ext cx="462612" cy="135545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8986" y="2217739"/>
            <a:ext cx="3484865" cy="224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52424" y="1435834"/>
            <a:ext cx="7248525" cy="410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Suốt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chiều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giữ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trở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thành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trong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quốc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gia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nhiều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những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trị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lịch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sử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khoa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lưu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từ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sang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đời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khác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gồm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chất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vật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phẩm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thần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tabLst>
                <a:tab pos="644525" algn="l"/>
              </a:tabLst>
            </a:pP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tabLst>
                <a:tab pos="644525" algn="l"/>
              </a:tabLst>
            </a:pP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kết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từ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kinh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nghiệm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lao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động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sáng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tạo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ông cha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đã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dày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công tạo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dựng,là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sự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nhắc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nhở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cháu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về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cội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nguồn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dân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,... Di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đóng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vai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trò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quan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trọng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vào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sự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nghiệp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xây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phát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triển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văn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vi-VN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góp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phong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phú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tàng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thế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giới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 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644525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4149" y="243472"/>
            <a:ext cx="6972301" cy="939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44525" algn="l"/>
              </a:tabLst>
            </a:pPr>
            <a:r>
              <a:rPr lang="vi-VN" sz="2400" b="1" i="1" dirty="0">
                <a:solidFill>
                  <a:srgbClr val="B24F7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 HUY GIÁ TRỊ DI SẢN VĂN HOÁ</a:t>
            </a:r>
            <a:r>
              <a:rPr lang="en-US" sz="2400" b="1" i="1" dirty="0">
                <a:solidFill>
                  <a:srgbClr val="B24F7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B24F7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 </a:t>
            </a:r>
            <a:endParaRPr lang="vi-VN" sz="2400" b="1" i="1" dirty="0">
              <a:solidFill>
                <a:srgbClr val="B24F73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44525" algn="l"/>
              </a:tabLst>
            </a:pPr>
            <a:r>
              <a:rPr lang="vi-VN" sz="2400" b="1" i="1" dirty="0">
                <a:solidFill>
                  <a:srgbClr val="B24F7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 HỘI PHÁT TRIỂN DU LỊCH</a:t>
            </a:r>
            <a:endParaRPr lang="en-US" sz="2400" b="1" i="1" dirty="0">
              <a:solidFill>
                <a:srgbClr val="B24F73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" y="5319713"/>
            <a:ext cx="11115676" cy="1322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24/2/2005,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Thủ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tướng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Chính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phủ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đã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kí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Quyết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36/QĐ-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TTg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lấy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23/11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hằng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năm là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Nam;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nhằm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giáo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dục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truyền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yêu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nước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lòng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tự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hào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tộc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ý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thức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trách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nhiệm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bảo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vệ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hoá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Việt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Nam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toàn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r"/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Vietnam+,https://tuyengiao.vn, ngày 20/11/2019.</a:t>
            </a:r>
            <a:endParaRPr lang="en-US" sz="2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60371" b="56482"/>
          <a:stretch>
            <a:fillRect/>
          </a:stretch>
        </p:blipFill>
        <p:spPr>
          <a:xfrm>
            <a:off x="66675" y="-142875"/>
            <a:ext cx="881293" cy="193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60371" b="56482"/>
          <a:stretch>
            <a:fillRect/>
          </a:stretch>
        </p:blipFill>
        <p:spPr>
          <a:xfrm>
            <a:off x="11267613" y="-142875"/>
            <a:ext cx="881293" cy="193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843" y="985527"/>
            <a:ext cx="4409376" cy="33609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515" flipH="1">
            <a:off x="1200978" y="479658"/>
            <a:ext cx="4981575" cy="4059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4253" y="1910019"/>
            <a:ext cx="3660629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64452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những di sản văn hóa vật thể?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4313"/>
            <a:ext cx="2663687" cy="2663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480" y="4346480"/>
            <a:ext cx="2511520" cy="2511520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7041073" y="1752539"/>
            <a:ext cx="3660629" cy="11988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>
              <a:lnSpc>
                <a:spcPct val="150000"/>
              </a:lnSpc>
              <a:tabLst>
                <a:tab pos="64452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tên những di sản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64452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văn hóa phi vật thể?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2489835"/>
            <a:ext cx="5181600" cy="302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7945" y="1607185"/>
            <a:ext cx="3292475" cy="5219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 ĐỒNG THÁP</a:t>
            </a:r>
            <a:endParaRPr lang="en-US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4940" y="2372360"/>
            <a:ext cx="4514850" cy="325755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6904990" y="1679575"/>
            <a:ext cx="3292475" cy="5219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 TRÙ HUẾ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Content Placeholder 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70940" y="2496185"/>
            <a:ext cx="4514850" cy="3009900"/>
          </a:xfrm>
          <a:prstGeom prst="rect">
            <a:avLst/>
          </a:prstGeom>
        </p:spPr>
      </p:pic>
      <p:sp>
        <p:nvSpPr>
          <p:cNvPr id="11" name="TextBox 7"/>
          <p:cNvSpPr txBox="1"/>
          <p:nvPr/>
        </p:nvSpPr>
        <p:spPr>
          <a:xfrm>
            <a:off x="1438275" y="1243330"/>
            <a:ext cx="412750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ĐOÀN RƯỚC HỘI GIỐNG Ở LÀNG PHÙ ĐỔNG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4940" y="2576830"/>
            <a:ext cx="4514850" cy="2847975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6698615" y="1243330"/>
            <a:ext cx="4127500" cy="829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 HỘI ĐUA BÒ Ở </a:t>
            </a:r>
            <a:endParaRPr 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GIANG</a:t>
            </a:r>
            <a:endParaRPr lang="en-US" sz="2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"/>
          <a:srcRect r="28277"/>
          <a:stretch>
            <a:fillRect/>
          </a:stretch>
        </p:blipFill>
        <p:spPr>
          <a:xfrm>
            <a:off x="0" y="85725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2548890"/>
            <a:ext cx="7574280" cy="939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háp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644525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chặn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đó?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6856" y="994934"/>
            <a:ext cx="10678501" cy="829945"/>
          </a:xfrm>
          <a:prstGeom prst="rect">
            <a:avLst/>
          </a:prstGeom>
          <a:solidFill>
            <a:srgbClr val="FFF8DB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tr. 30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yêu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0" y="4176661"/>
            <a:ext cx="661621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05" y="2304253"/>
            <a:ext cx="811984" cy="981231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05" y="4032800"/>
            <a:ext cx="811984" cy="981231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0" y="85725"/>
            <a:ext cx="563181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vi-VN" sz="4400" b="1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THẢO  LUẬN NHÓM</a:t>
            </a:r>
            <a:endParaRPr lang="en-US" altLang="vi-VN" sz="4400" b="1" dirty="0"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00" y="271656"/>
            <a:ext cx="3792100" cy="1873212"/>
            <a:chOff x="1996439" y="1494788"/>
            <a:chExt cx="3920490" cy="1769109"/>
          </a:xfrm>
        </p:grpSpPr>
        <p:sp>
          <p:nvSpPr>
            <p:cNvPr id="3" name="Shape"/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khách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danh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lam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thắng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Nam.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Shape"/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86379" y="271656"/>
            <a:ext cx="4681855" cy="2309495"/>
            <a:chOff x="1996439" y="1494788"/>
            <a:chExt cx="4577225" cy="2181146"/>
          </a:xfrm>
        </p:grpSpPr>
        <p:sp>
          <p:nvSpPr>
            <p:cNvPr id="9" name="Shape"/>
            <p:cNvSpPr/>
            <p:nvPr/>
          </p:nvSpPr>
          <p:spPr>
            <a:xfrm>
              <a:off x="1996439" y="1494788"/>
              <a:ext cx="4577225" cy="218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F3CEF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Buôn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trao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tặng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cổ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giấy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phép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hape"/>
            <p:cNvSpPr/>
            <p:nvPr/>
          </p:nvSpPr>
          <p:spPr>
            <a:xfrm>
              <a:off x="5751713" y="3019251"/>
              <a:ext cx="759870" cy="656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954ECA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077002" y="2498119"/>
            <a:ext cx="4371975" cy="2309495"/>
            <a:chOff x="4538727" y="-1071076"/>
            <a:chExt cx="4274270" cy="2181147"/>
          </a:xfrm>
          <a:solidFill>
            <a:srgbClr val="F3CEFE"/>
          </a:solidFill>
        </p:grpSpPr>
        <p:sp>
          <p:nvSpPr>
            <p:cNvPr id="12" name="Shape"/>
            <p:cNvSpPr/>
            <p:nvPr/>
          </p:nvSpPr>
          <p:spPr>
            <a:xfrm>
              <a:off x="4538727" y="-1071076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hiện,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đem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nộp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cổ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vật cho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Shape"/>
            <p:cNvSpPr/>
            <p:nvPr/>
          </p:nvSpPr>
          <p:spPr>
            <a:xfrm>
              <a:off x="8164872" y="382622"/>
              <a:ext cx="648125" cy="727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954ECA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1785" y="4725035"/>
            <a:ext cx="5311139" cy="2216150"/>
            <a:chOff x="1996439" y="1494788"/>
            <a:chExt cx="4266880" cy="2092946"/>
          </a:xfrm>
        </p:grpSpPr>
        <p:sp>
          <p:nvSpPr>
            <p:cNvPr id="25" name="Shape"/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cắp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cổ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cất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giấu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mục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đích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Shape"/>
            <p:cNvSpPr/>
            <p:nvPr/>
          </p:nvSpPr>
          <p:spPr>
            <a:xfrm>
              <a:off x="5379399" y="2703811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57762" y="4890951"/>
            <a:ext cx="4010108" cy="1873213"/>
            <a:chOff x="1996439" y="1494787"/>
            <a:chExt cx="3920490" cy="1769110"/>
          </a:xfrm>
        </p:grpSpPr>
        <p:sp>
          <p:nvSpPr>
            <p:cNvPr id="28" name="Shape"/>
            <p:cNvSpPr/>
            <p:nvPr/>
          </p:nvSpPr>
          <p:spPr>
            <a:xfrm>
              <a:off x="1996439" y="1494787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F3CEFE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Tham quan,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tìm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hiểu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di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tích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lịch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sử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– văn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hoá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của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quê hương.</a:t>
              </a:r>
              <a:endPara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Shape"/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954ECA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685691" y="2708304"/>
            <a:ext cx="4162508" cy="2182422"/>
            <a:chOff x="4538727" y="-1071076"/>
            <a:chExt cx="4069484" cy="2061136"/>
          </a:xfrm>
          <a:solidFill>
            <a:srgbClr val="F3CEFE"/>
          </a:solidFill>
        </p:grpSpPr>
        <p:sp>
          <p:nvSpPr>
            <p:cNvPr id="31" name="Shape"/>
            <p:cNvSpPr/>
            <p:nvPr/>
          </p:nvSpPr>
          <p:spPr>
            <a:xfrm>
              <a:off x="4538727" y="-1071076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Nhắc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nhở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bạn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bè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xung quanh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giữ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gìn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,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bảo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vệ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tabLst>
                  <a:tab pos="644525" algn="l"/>
                </a:tabLst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di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sản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văn </a:t>
              </a:r>
              <a:r>
                <a:rPr lang="vi-VN" sz="2800" dirty="0" err="1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hoá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Shape"/>
            <p:cNvSpPr/>
            <p:nvPr/>
          </p:nvSpPr>
          <p:spPr>
            <a:xfrm>
              <a:off x="7724291" y="106137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903" y="408143"/>
            <a:ext cx="923925" cy="9239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6157595"/>
            <a:ext cx="810260" cy="606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343535" y="1488440"/>
            <a:ext cx="1123759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phù hợp với lứa tuổi để góp phần bảo vệ di sản </a:t>
            </a:r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hoá là:</a:t>
            </a:r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charset="0"/>
              <a:buChar char="o"/>
            </a:pPr>
            <a:r>
              <a:rPr lang="en-US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lấy cắp cổ vật, đồ vật quý tại các di tích lịch sử.</a:t>
            </a:r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charset="0"/>
              <a:buChar char="o"/>
            </a:pPr>
            <a:r>
              <a:rPr lang="en-US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đập phá, viết vẽ bậy lên các di sản văn hóa</a:t>
            </a:r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charset="0"/>
              <a:buChar char="o"/>
            </a:pPr>
            <a:r>
              <a:rPr lang="en-US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sạch đẹp cảnh quản tại các di tích, danh lam thắng cảnh</a:t>
            </a:r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charset="0"/>
              <a:buChar char="o"/>
            </a:pPr>
            <a:r>
              <a:rPr lang="en-US" sz="3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truyền, nhắc nhở mọi người giữ gìn, bảo vệ di sản văn hóa.</a:t>
            </a:r>
            <a:endParaRPr lang="en-US" sz="32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82371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-76200"/>
            <a:ext cx="213524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3384</Words>
  <Application>WPS Presentation</Application>
  <PresentationFormat>Widescreen</PresentationFormat>
  <Paragraphs>117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SimSun</vt:lpstr>
      <vt:lpstr>Wingdings</vt:lpstr>
      <vt:lpstr>印品黑体</vt:lpstr>
      <vt:lpstr>Times New Roman</vt:lpstr>
      <vt:lpstr>inpin heiti</vt:lpstr>
      <vt:lpstr>SVN-Revolution</vt:lpstr>
      <vt:lpstr>Segoe Print</vt:lpstr>
      <vt:lpstr>Wingdings</vt:lpstr>
      <vt:lpstr>Microsoft YaHei</vt:lpstr>
      <vt:lpstr>Arial Unicode MS</vt:lpstr>
      <vt:lpstr>Calibri</vt:lpstr>
      <vt:lpstr>字魂36号-正文宋楷</vt:lpstr>
      <vt:lpstr>Helvetica Neue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LAPTOP ASUS</cp:lastModifiedBy>
  <cp:revision>116</cp:revision>
  <dcterms:created xsi:type="dcterms:W3CDTF">2017-09-04T05:20:00Z</dcterms:created>
  <dcterms:modified xsi:type="dcterms:W3CDTF">2022-09-05T17:25:53Z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