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416" r:id="rId3"/>
    <p:sldId id="417" r:id="rId4"/>
    <p:sldId id="272" r:id="rId5"/>
    <p:sldId id="362" r:id="rId6"/>
    <p:sldId id="297" r:id="rId7"/>
    <p:sldId id="286" r:id="rId8"/>
    <p:sldId id="298" r:id="rId9"/>
    <p:sldId id="288" r:id="rId10"/>
    <p:sldId id="273" r:id="rId11"/>
    <p:sldId id="290" r:id="rId12"/>
    <p:sldId id="392" r:id="rId13"/>
  </p:sldIdLst>
  <p:sldSz cx="12192000" cy="6858000"/>
  <p:notesSz cx="6858000" cy="9144000"/>
  <p:embeddedFontLst>
    <p:embeddedFont>
      <p:font typeface="Calibri" panose="020F0502020204030204" charset="0"/>
      <p:regular r:id="rId18"/>
      <p:bold r:id="rId19"/>
      <p:italic r:id="rId20"/>
      <p:boldItalic r:id="rId21"/>
    </p:embeddedFont>
    <p:embeddedFont>
      <p:font typeface="Microsoft YaHei" panose="020B0503020204020204" charset="-122"/>
      <p:regular r:id="rId2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E6"/>
    <a:srgbClr val="FA3B52"/>
    <a:srgbClr val="00AF7F"/>
    <a:srgbClr val="954ECA"/>
    <a:srgbClr val="CFFDE8"/>
    <a:srgbClr val="F3CEFE"/>
    <a:srgbClr val="FFF8DB"/>
    <a:srgbClr val="B24F73"/>
    <a:srgbClr val="F83F38"/>
    <a:srgbClr val="332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8" y="77"/>
      </p:cViewPr>
      <p:guideLst>
        <p:guide orient="horz" pos="206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6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>
              <a:fillRect/>
            </a:stretch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>
              <a:fillRect/>
            </a:stretch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 userDrawn="1"/>
        </p:nvGrpSpPr>
        <p:grpSpPr>
          <a:xfrm flipV="1">
            <a:off x="-2" y="6083299"/>
            <a:ext cx="12192001" cy="774699"/>
            <a:chOff x="310412" y="0"/>
            <a:chExt cx="12416520" cy="6985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>
              <a:fillRect/>
            </a:stretch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>
              <a:fillRect/>
            </a:stretch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595784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8"/>
            <a:ext cx="8595784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602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1550" y="6042025"/>
            <a:ext cx="681038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50D2E3-853B-4591-8A6C-8B98987A844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>
              <a:fillRect/>
            </a:stretch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>
              <a:fillRect/>
            </a:stretch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 userDrawn="1"/>
        </p:nvGrpSpPr>
        <p:grpSpPr>
          <a:xfrm flipV="1">
            <a:off x="-2" y="6083299"/>
            <a:ext cx="12192001" cy="774699"/>
            <a:chOff x="310412" y="0"/>
            <a:chExt cx="12416520" cy="6985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>
              <a:fillRect/>
            </a:stretch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>
              <a:fillRect/>
            </a:stretch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26D891A-3542-48F5-8488-555B99507AF3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C79ABF7-15B2-445E-A2B9-1E06EF41F89C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tags" Target="../tags/tag2.xml"/><Relationship Id="rId3" Type="http://schemas.openxmlformats.org/officeDocument/2006/relationships/image" Target="../media/image36.png"/><Relationship Id="rId2" Type="http://schemas.openxmlformats.org/officeDocument/2006/relationships/tags" Target="../tags/tag1.xml"/><Relationship Id="rId1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microsoft.com/office/2007/relationships/hdphoto" Target="../media/image42.wdp"/><Relationship Id="rId4" Type="http://schemas.openxmlformats.org/officeDocument/2006/relationships/image" Target="../media/image41.png"/><Relationship Id="rId3" Type="http://schemas.microsoft.com/office/2007/relationships/hdphoto" Target="../media/image40.wdp"/><Relationship Id="rId2" Type="http://schemas.openxmlformats.org/officeDocument/2006/relationships/image" Target="../media/image39.png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9.wdp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s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241659" y="2213647"/>
            <a:ext cx="9548261" cy="4499973"/>
          </a:xfrm>
          <a:prstGeom prst="rect">
            <a:avLst/>
          </a:prstGeom>
        </p:spPr>
      </p:pic>
      <p:pic>
        <p:nvPicPr>
          <p:cNvPr id="5" name="Picture 4" descr="clou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808" y="3690198"/>
            <a:ext cx="4572383" cy="263608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437744" y="3382954"/>
            <a:ext cx="3328128" cy="2117"/>
            <a:chOff x="3328308" y="2537215"/>
            <a:chExt cx="2496096" cy="158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328308" y="2537215"/>
              <a:ext cx="1828800" cy="1588"/>
            </a:xfrm>
            <a:prstGeom prst="line">
              <a:avLst/>
            </a:prstGeom>
            <a:ln w="19050" cmpd="sng">
              <a:solidFill>
                <a:srgbClr val="ECE54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184324" y="2537215"/>
              <a:ext cx="640080" cy="1588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5114679" y="2494051"/>
            <a:ext cx="1943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5155" y="4549877"/>
            <a:ext cx="3567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</a:t>
            </a:r>
            <a:endParaRPr lang="en-US" sz="4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1019" y="279400"/>
            <a:ext cx="8609965" cy="20300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VÂN ĐỒN</a:t>
            </a:r>
            <a:endParaRPr lang="en-US" sz="5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cap="none" spc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TỔ: SỬ - ĐỊA – GDCD</a:t>
            </a:r>
            <a:endParaRPr lang="en-US" sz="3600" b="1" i="1" cap="none" spc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cap="none" spc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	MÔN:  GDCD 7</a:t>
            </a:r>
            <a:endParaRPr lang="en-US" sz="3600" b="1" i="1" cap="none" spc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0">
        <p:fade/>
      </p:transition>
    </mc:Choice>
    <mc:Fallback>
      <p:transition spd="med" advTm="9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0833"/>
            <a:ext cx="5746172" cy="4782894"/>
          </a:xfrm>
          <a:prstGeom prst="rect">
            <a:avLst/>
          </a:prstGeom>
        </p:spPr>
      </p:pic>
      <p:pic>
        <p:nvPicPr>
          <p:cNvPr id="11" name="PA_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2409428"/>
            <a:ext cx="5257800" cy="41668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889" y="3228928"/>
            <a:ext cx="4450772" cy="256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US" sz="2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A3B5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solidFill>
                  <a:srgbClr val="FA3B5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A3B5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thiệp</a:t>
            </a:r>
            <a:r>
              <a:rPr lang="en-US" sz="2800" b="1" dirty="0">
                <a:solidFill>
                  <a:srgbClr val="FA3B5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một di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0824" y="1594219"/>
            <a:ext cx="4736523" cy="263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tạo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A3B5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FA3B5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A3B5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hiện một </a:t>
            </a:r>
            <a:r>
              <a:rPr lang="en-US" sz="2400" b="1" dirty="0" err="1">
                <a:solidFill>
                  <a:srgbClr val="FA3B5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A3B5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A3B5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phim</a:t>
            </a:r>
            <a:r>
              <a:rPr lang="en-US" sz="2400" b="1" dirty="0">
                <a:solidFill>
                  <a:srgbClr val="FA3B5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A3B5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ngắn</a:t>
            </a:r>
            <a:r>
              <a:rPr lang="en-US" sz="2400" b="1" dirty="0">
                <a:solidFill>
                  <a:srgbClr val="FA3B5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để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37" y="1996919"/>
            <a:ext cx="1306619" cy="1231706"/>
          </a:xfrm>
          <a:prstGeom prst="rect">
            <a:avLst/>
          </a:prstGeom>
        </p:spPr>
      </p:pic>
      <p:pic>
        <p:nvPicPr>
          <p:cNvPr id="1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99" y="362340"/>
            <a:ext cx="1306619" cy="12317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29970" y="488950"/>
            <a:ext cx="9458960" cy="2584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</a:t>
            </a:r>
            <a:endParaRPr lang="en-US" altLang="vi-VN" sz="54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vi-VN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 Ý LẮNG NGHE</a:t>
            </a:r>
            <a:endParaRPr lang="en-US" altLang="vi-VN" sz="54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3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8" t="23074" r="53457" b="41666"/>
          <a:stretch>
            <a:fillRect/>
          </a:stretch>
        </p:blipFill>
        <p:spPr>
          <a:xfrm>
            <a:off x="4405381" y="3982899"/>
            <a:ext cx="1085740" cy="1140260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29" t="57407" r="24089" b="17593"/>
          <a:stretch>
            <a:fillRect/>
          </a:stretch>
        </p:blipFill>
        <p:spPr>
          <a:xfrm>
            <a:off x="4948251" y="4457700"/>
            <a:ext cx="1265613" cy="1963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3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59" r="70000" b="29815"/>
          <a:stretch>
            <a:fillRect/>
          </a:stretch>
        </p:blipFill>
        <p:spPr>
          <a:xfrm flipH="1">
            <a:off x="8546918" y="5030554"/>
            <a:ext cx="3641725" cy="2305913"/>
          </a:xfrm>
          <a:prstGeom prst="rect">
            <a:avLst/>
          </a:prstGeom>
        </p:spPr>
      </p:pic>
      <p:pic>
        <p:nvPicPr>
          <p:cNvPr id="2" name="Picture 1" descr="Graphical user interface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0" r="51289" b="57548"/>
          <a:stretch>
            <a:fillRect/>
          </a:stretch>
        </p:blipFill>
        <p:spPr>
          <a:xfrm>
            <a:off x="0" y="823128"/>
            <a:ext cx="5962650" cy="5829814"/>
          </a:xfrm>
          <a:prstGeom prst="rect">
            <a:avLst/>
          </a:prstGeom>
        </p:spPr>
      </p:pic>
      <p:sp>
        <p:nvSpPr>
          <p:cNvPr id="3" name="文本框 15"/>
          <p:cNvSpPr txBox="1"/>
          <p:nvPr/>
        </p:nvSpPr>
        <p:spPr>
          <a:xfrm>
            <a:off x="5143500" y="2406650"/>
            <a:ext cx="7045325" cy="42462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 TỒN</a:t>
            </a:r>
            <a:endParaRPr lang="en-US" sz="5400" b="1" i="1" dirty="0" err="1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SẢN</a:t>
            </a:r>
            <a:endParaRPr lang="en-US" sz="5400" b="1" i="1" dirty="0" err="1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VĂN HÓA</a:t>
            </a:r>
            <a:endParaRPr lang="en-US" sz="5400" b="1" i="1" dirty="0" err="1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(TIẾT 3)</a:t>
            </a:r>
            <a:endParaRPr lang="en-US" sz="5400" b="1" i="1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i="1" dirty="0" err="1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15"/>
          <p:cNvSpPr txBox="1"/>
          <p:nvPr/>
        </p:nvSpPr>
        <p:spPr>
          <a:xfrm>
            <a:off x="7324090" y="1108710"/>
            <a:ext cx="2519045" cy="119888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BÀI 5</a:t>
            </a:r>
            <a:endParaRPr lang="en-US" altLang="zh-CN" sz="7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9" name="图片 69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59" r="70000" b="29815"/>
          <a:stretch>
            <a:fillRect/>
          </a:stretch>
        </p:blipFill>
        <p:spPr>
          <a:xfrm>
            <a:off x="0" y="-647865"/>
            <a:ext cx="3556000" cy="2517004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0" t="14387" r="42722" b="70243"/>
          <a:stretch>
            <a:fillRect/>
          </a:stretch>
        </p:blipFill>
        <p:spPr>
          <a:xfrm>
            <a:off x="11030086" y="-176828"/>
            <a:ext cx="1161914" cy="2922383"/>
          </a:xfrm>
          <a:prstGeom prst="rect">
            <a:avLst/>
          </a:prstGeom>
        </p:spPr>
      </p:pic>
      <p:pic>
        <p:nvPicPr>
          <p:cNvPr id="14" name="图片 9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4" t="11171" r="26025" b="77749"/>
          <a:stretch>
            <a:fillRect/>
          </a:stretch>
        </p:blipFill>
        <p:spPr>
          <a:xfrm>
            <a:off x="2935258" y="-176611"/>
            <a:ext cx="3716040" cy="1522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" t="21376" r="6543" b="13228"/>
          <a:stretch>
            <a:fillRect/>
          </a:stretch>
        </p:blipFill>
        <p:spPr>
          <a:xfrm>
            <a:off x="3179075" y="989101"/>
            <a:ext cx="5413828" cy="5449098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0" y="873895"/>
            <a:ext cx="12191999" cy="5596753"/>
            <a:chOff x="0" y="873895"/>
            <a:chExt cx="12191999" cy="5596753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59" r="70000" b="29815"/>
            <a:stretch>
              <a:fillRect/>
            </a:stretch>
          </p:blipFill>
          <p:spPr>
            <a:xfrm>
              <a:off x="0" y="3953644"/>
              <a:ext cx="3556000" cy="2517004"/>
            </a:xfrm>
            <a:prstGeom prst="rect">
              <a:avLst/>
            </a:prstGeom>
          </p:spPr>
        </p:pic>
        <p:pic>
          <p:nvPicPr>
            <p:cNvPr id="74" name="图片 7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59" r="70000" b="29815"/>
            <a:stretch>
              <a:fillRect/>
            </a:stretch>
          </p:blipFill>
          <p:spPr>
            <a:xfrm flipH="1">
              <a:off x="8216899" y="873895"/>
              <a:ext cx="3975100" cy="2517004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0" t="14387" r="42722" b="70243"/>
          <a:stretch>
            <a:fillRect/>
          </a:stretch>
        </p:blipFill>
        <p:spPr>
          <a:xfrm>
            <a:off x="597167" y="-185638"/>
            <a:ext cx="1180833" cy="2969966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0" t="14387" r="42722" b="70243"/>
          <a:stretch>
            <a:fillRect/>
          </a:stretch>
        </p:blipFill>
        <p:spPr>
          <a:xfrm>
            <a:off x="1097012" y="-248014"/>
            <a:ext cx="1655955" cy="4164968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4" t="11171" r="26025" b="77749"/>
          <a:stretch>
            <a:fillRect/>
          </a:stretch>
        </p:blipFill>
        <p:spPr>
          <a:xfrm>
            <a:off x="4479524" y="779428"/>
            <a:ext cx="3025032" cy="1522569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1" t="5628" r="27635" b="61389"/>
          <a:stretch>
            <a:fillRect/>
          </a:stretch>
        </p:blipFill>
        <p:spPr>
          <a:xfrm>
            <a:off x="2375168" y="225286"/>
            <a:ext cx="2985196" cy="3285060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4" t="11171" r="26025" b="77749"/>
          <a:stretch>
            <a:fillRect/>
          </a:stretch>
        </p:blipFill>
        <p:spPr>
          <a:xfrm>
            <a:off x="8533222" y="4889725"/>
            <a:ext cx="3716040" cy="15225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86175" y="3647173"/>
            <a:ext cx="1123346" cy="112334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752967" y="2150208"/>
            <a:ext cx="647814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3" t="35979" r="54233" b="18518"/>
          <a:stretch>
            <a:fillRect/>
          </a:stretch>
        </p:blipFill>
        <p:spPr>
          <a:xfrm>
            <a:off x="3447144" y="3126811"/>
            <a:ext cx="1886858" cy="3120572"/>
          </a:xfrm>
          <a:prstGeom prst="rect">
            <a:avLst/>
          </a:prstGeom>
        </p:spPr>
      </p:pic>
      <p:pic>
        <p:nvPicPr>
          <p:cNvPr id="30" name="图片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5" t="56931" r="24092" b="18519"/>
          <a:stretch>
            <a:fillRect/>
          </a:stretch>
        </p:blipFill>
        <p:spPr>
          <a:xfrm>
            <a:off x="6974114" y="4329007"/>
            <a:ext cx="1262743" cy="209254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 descr="ce1ed7f935192fceca30dfb2bcebe60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20367" r="10619" b="19943"/>
          <a:stretch>
            <a:fillRect/>
          </a:stretch>
        </p:blipFill>
        <p:spPr bwMode="auto">
          <a:xfrm>
            <a:off x="-381000" y="-304800"/>
            <a:ext cx="13227051" cy="749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2371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152400"/>
            <a:ext cx="213524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237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0" y="-85724"/>
            <a:ext cx="24384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013" y="447059"/>
            <a:ext cx="121189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icrosoft YaHei" panose="020B050302020402020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TRÒ CHƠI </a:t>
            </a:r>
            <a:endParaRPr lang="en-US" altLang="en-US" sz="5400" b="1" i="1" dirty="0">
              <a:solidFill>
                <a:srgbClr val="FF0000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i="1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“AI NHANH HƠN”</a:t>
            </a:r>
            <a:endParaRPr lang="en-SG" alt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椭圆 1"/>
          <p:cNvSpPr>
            <a:spLocks noChangeArrowheads="1"/>
          </p:cNvSpPr>
          <p:nvPr/>
        </p:nvSpPr>
        <p:spPr bwMode="auto">
          <a:xfrm>
            <a:off x="594406" y="2800124"/>
            <a:ext cx="2827337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ED7D31">
              <a:lumMod val="40000"/>
              <a:lumOff val="60000"/>
            </a:srgbClr>
          </a:solidFill>
          <a:ln>
            <a:noFill/>
          </a:ln>
        </p:spPr>
        <p:txBody>
          <a:bodyPr lIns="121904" tIns="60952" rIns="121904" bIns="60952" anchor="ctr"/>
          <a:lstStyle/>
          <a:p>
            <a:pPr>
              <a:defRPr/>
            </a:pPr>
            <a:endParaRPr lang="zh-CN" altLang="zh-CN" sz="1600" kern="0">
              <a:solidFill>
                <a:prstClr val="black"/>
              </a:solidFill>
              <a:latin typeface="Microsoft YaHei" panose="020B0503020204020204" charset="-122"/>
              <a:ea typeface="Microsoft YaHei" panose="020B0503020204020204" charset="-122"/>
              <a:sym typeface="SimSun" panose="02010600030101010101" pitchFamily="2" charset="-122"/>
            </a:endParaRPr>
          </a:p>
        </p:txBody>
      </p:sp>
      <p:sp>
        <p:nvSpPr>
          <p:cNvPr id="18" name="椭圆 1"/>
          <p:cNvSpPr>
            <a:spLocks noChangeArrowheads="1"/>
          </p:cNvSpPr>
          <p:nvPr/>
        </p:nvSpPr>
        <p:spPr bwMode="auto">
          <a:xfrm>
            <a:off x="3126015" y="2695816"/>
            <a:ext cx="2828925" cy="3128962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A5A5A5">
              <a:lumMod val="60000"/>
              <a:lumOff val="40000"/>
            </a:srgbClr>
          </a:solidFill>
          <a:ln>
            <a:noFill/>
          </a:ln>
        </p:spPr>
        <p:txBody>
          <a:bodyPr lIns="121904" tIns="60952" rIns="121904" bIns="60952" anchor="ctr"/>
          <a:lstStyle/>
          <a:p>
            <a:pPr algn="ctr">
              <a:defRPr/>
            </a:pPr>
            <a:endParaRPr lang="zh-CN" altLang="zh-CN" sz="4200" kern="0">
              <a:solidFill>
                <a:prstClr val="black"/>
              </a:solidFill>
              <a:latin typeface="Microsoft YaHei" panose="020B0503020204020204" charset="-122"/>
              <a:ea typeface="Microsoft YaHei" panose="020B0503020204020204" charset="-122"/>
              <a:sym typeface="SimSun" panose="02010600030101010101" pitchFamily="2" charset="-122"/>
            </a:endParaRPr>
          </a:p>
        </p:txBody>
      </p:sp>
      <p:sp>
        <p:nvSpPr>
          <p:cNvPr id="19" name="TextBox 22"/>
          <p:cNvSpPr>
            <a:spLocks noChangeArrowheads="1"/>
          </p:cNvSpPr>
          <p:nvPr/>
        </p:nvSpPr>
        <p:spPr bwMode="auto">
          <a:xfrm>
            <a:off x="854059" y="3424780"/>
            <a:ext cx="2241550" cy="105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Chia </a:t>
            </a:r>
            <a:r>
              <a:rPr lang="en-US" sz="253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lớp</a:t>
            </a:r>
            <a:r>
              <a:rPr lang="en-US" sz="253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ra</a:t>
            </a:r>
            <a:r>
              <a:rPr lang="en-US" sz="253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thành</a:t>
            </a:r>
            <a:r>
              <a:rPr lang="en-US" sz="253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hai</a:t>
            </a:r>
            <a:r>
              <a:rPr lang="en-US" sz="253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đội</a:t>
            </a:r>
            <a:endParaRPr lang="zh-CN" altLang="en-US" sz="2250" b="1" dirty="0">
              <a:solidFill>
                <a:srgbClr val="FF0000"/>
              </a:solidFill>
              <a:latin typeface="Microsoft YaHei" panose="020B0503020204020204" charset="-122"/>
              <a:ea typeface="Microsoft YaHei" panose="020B0503020204020204" charset="-122"/>
              <a:sym typeface="Microsoft YaHei" panose="020B0503020204020204" charset="-122"/>
            </a:endParaRPr>
          </a:p>
        </p:txBody>
      </p:sp>
      <p:sp>
        <p:nvSpPr>
          <p:cNvPr id="20" name="TextBox 24"/>
          <p:cNvSpPr>
            <a:spLocks noChangeArrowheads="1"/>
          </p:cNvSpPr>
          <p:nvPr/>
        </p:nvSpPr>
        <p:spPr bwMode="auto">
          <a:xfrm>
            <a:off x="3475558" y="3234169"/>
            <a:ext cx="2389188" cy="196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Trao đổi tìm ca dao, tục ngữ về bảo vệ di sản văn hóa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sp>
        <p:nvSpPr>
          <p:cNvPr id="21" name="椭圆 1"/>
          <p:cNvSpPr>
            <a:spLocks noChangeArrowheads="1"/>
          </p:cNvSpPr>
          <p:nvPr/>
        </p:nvSpPr>
        <p:spPr bwMode="auto">
          <a:xfrm>
            <a:off x="5725072" y="2548890"/>
            <a:ext cx="2827338" cy="3338286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rgbClr val="5B9BD5">
              <a:lumMod val="20000"/>
              <a:lumOff val="80000"/>
            </a:srgbClr>
          </a:solidFill>
          <a:ln>
            <a:solidFill>
              <a:srgbClr val="5B9BD5">
                <a:lumMod val="40000"/>
                <a:lumOff val="60000"/>
              </a:srgbClr>
            </a:solidFill>
          </a:ln>
        </p:spPr>
        <p:txBody>
          <a:bodyPr lIns="121904" tIns="60952" rIns="121904" bIns="60952" anchor="ctr"/>
          <a:lstStyle/>
          <a:p>
            <a:pPr algn="ctr">
              <a:defRPr/>
            </a:pPr>
            <a:endParaRPr lang="zh-CN" altLang="zh-CN" sz="4200" kern="0">
              <a:solidFill>
                <a:prstClr val="black"/>
              </a:solidFill>
              <a:latin typeface="Microsoft YaHei" panose="020B0503020204020204" charset="-122"/>
              <a:ea typeface="Microsoft YaHei" panose="020B0503020204020204" charset="-122"/>
              <a:sym typeface="SimSun" panose="02010600030101010101" pitchFamily="2" charset="-122"/>
            </a:endParaRPr>
          </a:p>
        </p:txBody>
      </p:sp>
      <p:sp>
        <p:nvSpPr>
          <p:cNvPr id="22" name="TextBox 26"/>
          <p:cNvSpPr>
            <a:spLocks noChangeArrowheads="1"/>
          </p:cNvSpPr>
          <p:nvPr/>
        </p:nvSpPr>
        <p:spPr bwMode="auto">
          <a:xfrm>
            <a:off x="5955257" y="3085897"/>
            <a:ext cx="2597495" cy="158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4" tIns="60952" rIns="121904" bIns="60952">
            <a:spAutoFit/>
          </a:bodyPr>
          <a:lstStyle/>
          <a:p>
            <a:pPr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Đạ</a:t>
            </a:r>
            <a:r>
              <a:rPr lang="it-IT" sz="253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i di</a:t>
            </a:r>
            <a:r>
              <a:rPr lang="en-US" sz="253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ện</a:t>
            </a:r>
            <a:r>
              <a:rPr lang="en-US" sz="253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hai</a:t>
            </a:r>
            <a:r>
              <a:rPr lang="en-US" sz="253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253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đội</a:t>
            </a:r>
            <a:endParaRPr lang="en-US" sz="2530" b="1" dirty="0" err="1">
              <a:solidFill>
                <a:srgbClr val="FF0000"/>
              </a:solidFill>
              <a:latin typeface="Times New Roman" panose="02020603050405020304" pitchFamily="18" charset="0"/>
              <a:ea typeface="Arial Unicode MS"/>
            </a:endParaRPr>
          </a:p>
          <a:p>
            <a:pPr algn="ct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lần lượt đọc ca dao, tục ngữ. </a:t>
            </a:r>
            <a:endParaRPr lang="en-US" sz="2530" b="1" dirty="0">
              <a:solidFill>
                <a:srgbClr val="FF0000"/>
              </a:solidFill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23" name="椭圆 11"/>
          <p:cNvSpPr>
            <a:spLocks noChangeArrowheads="1"/>
          </p:cNvSpPr>
          <p:nvPr/>
        </p:nvSpPr>
        <p:spPr bwMode="auto">
          <a:xfrm>
            <a:off x="8379372" y="2590800"/>
            <a:ext cx="3024187" cy="3406309"/>
          </a:xfrm>
          <a:prstGeom prst="ellipse">
            <a:avLst/>
          </a:prstGeom>
          <a:solidFill>
            <a:srgbClr val="00FFCC"/>
          </a:solidFill>
          <a:ln>
            <a:noFill/>
          </a:ln>
        </p:spPr>
        <p:txBody>
          <a:bodyPr lIns="121904" tIns="60952" rIns="121904" bIns="60952" anchor="ctr"/>
          <a:lstStyle/>
          <a:p>
            <a:pPr algn="ctr">
              <a:defRPr/>
            </a:pPr>
            <a:endParaRPr lang="zh-CN" altLang="zh-CN" sz="4200" kern="0">
              <a:solidFill>
                <a:prstClr val="black"/>
              </a:solidFill>
              <a:latin typeface="Microsoft YaHei" panose="020B0503020204020204" charset="-122"/>
              <a:ea typeface="Microsoft YaHei" panose="020B0503020204020204" charset="-122"/>
              <a:sym typeface="SimSun" panose="02010600030101010101" pitchFamily="2" charset="-122"/>
            </a:endParaRPr>
          </a:p>
        </p:txBody>
      </p:sp>
      <p:sp>
        <p:nvSpPr>
          <p:cNvPr id="24" name="TextBox 28"/>
          <p:cNvSpPr>
            <a:spLocks noChangeArrowheads="1"/>
          </p:cNvSpPr>
          <p:nvPr/>
        </p:nvSpPr>
        <p:spPr bwMode="auto">
          <a:xfrm>
            <a:off x="8753069" y="3233929"/>
            <a:ext cx="2278062" cy="167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Đội</a:t>
            </a:r>
            <a:r>
              <a:rPr lang="en-US" sz="253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 n</a:t>
            </a:r>
            <a:r>
              <a:rPr lang="fr-FR" sz="253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à</a:t>
            </a:r>
            <a:r>
              <a:rPr lang="en-US" sz="253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/>
              </a:rPr>
              <a:t>o không đọc được khi đến lượt mình thì thua cuộc. </a:t>
            </a:r>
            <a:endParaRPr lang="en-SG" sz="2530" b="1" dirty="0">
              <a:solidFill>
                <a:srgbClr val="FF0000"/>
              </a:solidFill>
              <a:latin typeface="Calibri" panose="020F0502020204030204" charset="0"/>
              <a:ea typeface="Microsoft YaHei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22" grpId="0"/>
      <p:bldP spid="23" grpId="0" bldLvl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672">
            <a:off x="2603694" y="114509"/>
            <a:ext cx="6984613" cy="4445543"/>
          </a:xfrm>
          <a:prstGeom prst="rect">
            <a:avLst/>
          </a:prstGeom>
        </p:spPr>
      </p:pic>
      <p:pic>
        <p:nvPicPr>
          <p:cNvPr id="12" name="Picture 11" descr="Ico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40">
            <a:off x="8809262" y="3071643"/>
            <a:ext cx="2979042" cy="29790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51620" y="1470099"/>
            <a:ext cx="6158536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ca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dao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Nam?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822" y="4497727"/>
            <a:ext cx="7829466" cy="1506855"/>
          </a:xfrm>
          <a:prstGeom prst="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endParaRPr lang="en-US" sz="2000" b="1" u="sng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644525" algn="l"/>
              </a:tabLst>
            </a:pP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ai đi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ngược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xuôi/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Nhớ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Giỗ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mùng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mười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Ba.</a:t>
            </a:r>
            <a:endParaRPr lang="vi-VN" sz="2000" i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644525" algn="l"/>
              </a:tabLst>
            </a:pP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Cổ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Loa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Kinh/ Trông ra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thấy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tòa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Tiên xây.</a:t>
            </a:r>
            <a:endParaRPr lang="vi-VN" sz="2000" i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644525" algn="l"/>
              </a:tabLst>
            </a:pP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Đà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Nẵng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tàu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ra/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An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phố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đông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bán</a:t>
            </a:r>
            <a:r>
              <a:rPr lang="vi-VN" sz="20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buôn.</a:t>
            </a:r>
            <a:endParaRPr lang="en-US" sz="2000" i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2396">
            <a:off x="127775" y="1227847"/>
            <a:ext cx="9922132" cy="5642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" y="892175"/>
            <a:ext cx="10486390" cy="5156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4655" y="2693035"/>
            <a:ext cx="684657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644525" algn="l"/>
              </a:tabLst>
            </a:pP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một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Huế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tường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viết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chằng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chịt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người đến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tỏ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phê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phán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Ngược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là một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lưu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khách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T: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khó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quá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.”.</a:t>
            </a:r>
            <a:endParaRPr lang="en-US" sz="20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图片 1" descr="62c5cab4c65477b0827eda14abefdaf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0143" y="3912994"/>
            <a:ext cx="3023706" cy="302370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r="60371" b="56482"/>
          <a:stretch>
            <a:fillRect/>
          </a:stretch>
        </p:blipFill>
        <p:spPr>
          <a:xfrm>
            <a:off x="10334039" y="0"/>
            <a:ext cx="1663660" cy="3653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65755" y="222250"/>
            <a:ext cx="6715125" cy="5156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644525" algn="l"/>
              </a:tabLs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 sau đây: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162050"/>
            <a:ext cx="10819765" cy="1364615"/>
          </a:xfrm>
          <a:prstGeom prst="rect">
            <a:avLst/>
          </a:prstGeom>
          <a:solidFill>
            <a:srgbClr val="CFFDE8"/>
          </a:solidFill>
          <a:ln w="28575"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một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dã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cờ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hiện một hiện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Óc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Eo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là một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V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bát</a:t>
            </a:r>
            <a:r>
              <a:rPr lang="en-US" sz="24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này là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bán</a:t>
            </a:r>
            <a:r>
              <a:rPr lang="en-US" sz="24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kiếm</a:t>
            </a:r>
            <a:r>
              <a:rPr lang="en-US" sz="24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nhiều </a:t>
            </a:r>
            <a:r>
              <a:rPr lang="en-US" sz="24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tiền</a:t>
            </a:r>
            <a:r>
              <a:rPr lang="en-US" sz="24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.”.</a:t>
            </a:r>
            <a:endParaRPr lang="en-US" sz="24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246" y="4051734"/>
            <a:ext cx="1546513" cy="1546513"/>
          </a:xfrm>
          <a:prstGeom prst="rect">
            <a:avLst/>
          </a:prstGeom>
        </p:spPr>
      </p:pic>
      <p:pic>
        <p:nvPicPr>
          <p:cNvPr id="13" name="图片 8" descr="47e2652940a6682fd2f9efa3067d32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866" y="3619397"/>
            <a:ext cx="3238603" cy="3238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617384"/>
            <a:ext cx="12496799" cy="724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7442" y="2314541"/>
            <a:ext cx="9018588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viết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(7–10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b="1" dirty="0" err="1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rgbClr val="00A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A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t="39443" r="10987" b="15556"/>
          <a:stretch>
            <a:fillRect/>
          </a:stretch>
        </p:blipFill>
        <p:spPr>
          <a:xfrm>
            <a:off x="3473092" y="2896557"/>
            <a:ext cx="5027309" cy="380572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0" y="873895"/>
            <a:ext cx="12191999" cy="5596753"/>
            <a:chOff x="0" y="873895"/>
            <a:chExt cx="12191999" cy="5596753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59" r="70000" b="29815"/>
            <a:stretch>
              <a:fillRect/>
            </a:stretch>
          </p:blipFill>
          <p:spPr>
            <a:xfrm>
              <a:off x="0" y="3953644"/>
              <a:ext cx="3556000" cy="2517004"/>
            </a:xfrm>
            <a:prstGeom prst="rect">
              <a:avLst/>
            </a:prstGeom>
          </p:spPr>
        </p:pic>
        <p:pic>
          <p:nvPicPr>
            <p:cNvPr id="74" name="图片 7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59" r="70000" b="29815"/>
            <a:stretch>
              <a:fillRect/>
            </a:stretch>
          </p:blipFill>
          <p:spPr>
            <a:xfrm flipH="1">
              <a:off x="8216899" y="873895"/>
              <a:ext cx="3975100" cy="2517004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0" t="14387" r="42722" b="70243"/>
          <a:stretch>
            <a:fillRect/>
          </a:stretch>
        </p:blipFill>
        <p:spPr>
          <a:xfrm>
            <a:off x="597167" y="-185638"/>
            <a:ext cx="1180833" cy="2969966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4" t="11171" r="26025" b="77749"/>
          <a:stretch>
            <a:fillRect/>
          </a:stretch>
        </p:blipFill>
        <p:spPr>
          <a:xfrm>
            <a:off x="5951905" y="829992"/>
            <a:ext cx="3025032" cy="1522569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27067" r="62447" b="36231"/>
          <a:stretch>
            <a:fillRect/>
          </a:stretch>
        </p:blipFill>
        <p:spPr>
          <a:xfrm rot="2369114">
            <a:off x="3957604" y="4443749"/>
            <a:ext cx="1124255" cy="1666628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4" t="11171" r="26025" b="77749"/>
          <a:stretch>
            <a:fillRect/>
          </a:stretch>
        </p:blipFill>
        <p:spPr>
          <a:xfrm>
            <a:off x="8533222" y="4889725"/>
            <a:ext cx="3716040" cy="1522569"/>
          </a:xfrm>
          <a:prstGeom prst="rect">
            <a:avLst/>
          </a:prstGeom>
        </p:spPr>
      </p:pic>
      <p:pic>
        <p:nvPicPr>
          <p:cNvPr id="27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1" t="47407" r="14938" b="30000"/>
          <a:stretch>
            <a:fillRect/>
          </a:stretch>
        </p:blipFill>
        <p:spPr>
          <a:xfrm>
            <a:off x="6828745" y="3333882"/>
            <a:ext cx="2935908" cy="2842705"/>
          </a:xfrm>
          <a:prstGeom prst="rect">
            <a:avLst/>
          </a:prstGeom>
        </p:spPr>
      </p:pic>
      <p:pic>
        <p:nvPicPr>
          <p:cNvPr id="28" name="图片 8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8" t="44259" r="30000" b="29630"/>
          <a:stretch>
            <a:fillRect/>
          </a:stretch>
        </p:blipFill>
        <p:spPr>
          <a:xfrm>
            <a:off x="4700286" y="1174029"/>
            <a:ext cx="2791426" cy="298175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097922" y="2098488"/>
            <a:ext cx="647814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2814" y="1924567"/>
            <a:ext cx="962946" cy="96294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1723</Words>
  <Application>WPS Presentation</Application>
  <PresentationFormat>Widescreen</PresentationFormat>
  <Paragraphs>56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Arial</vt:lpstr>
      <vt:lpstr>SimSun</vt:lpstr>
      <vt:lpstr>Wingdings</vt:lpstr>
      <vt:lpstr>印品黑体</vt:lpstr>
      <vt:lpstr>Times New Roman</vt:lpstr>
      <vt:lpstr>inpin heiti</vt:lpstr>
      <vt:lpstr>Calibri</vt:lpstr>
      <vt:lpstr>Microsoft YaHei</vt:lpstr>
      <vt:lpstr>Helvetica Neue</vt:lpstr>
      <vt:lpstr>Arial Unicode MS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LAPTOP ASUS</cp:lastModifiedBy>
  <cp:revision>117</cp:revision>
  <dcterms:created xsi:type="dcterms:W3CDTF">2017-09-04T05:20:00Z</dcterms:created>
  <dcterms:modified xsi:type="dcterms:W3CDTF">2022-09-06T13:57:21Z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