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0" r:id="rId2"/>
    <p:sldId id="296" r:id="rId3"/>
    <p:sldId id="278" r:id="rId4"/>
    <p:sldId id="327" r:id="rId5"/>
    <p:sldId id="328" r:id="rId6"/>
    <p:sldId id="291" r:id="rId7"/>
    <p:sldId id="372" r:id="rId8"/>
    <p:sldId id="305" r:id="rId9"/>
    <p:sldId id="302" r:id="rId10"/>
    <p:sldId id="374" r:id="rId11"/>
    <p:sldId id="263" r:id="rId12"/>
    <p:sldId id="293" r:id="rId13"/>
    <p:sldId id="261" r:id="rId14"/>
    <p:sldId id="294" r:id="rId15"/>
    <p:sldId id="298" r:id="rId16"/>
    <p:sldId id="266" r:id="rId17"/>
    <p:sldId id="300" r:id="rId18"/>
    <p:sldId id="344" r:id="rId19"/>
    <p:sldId id="333" r:id="rId20"/>
    <p:sldId id="335" r:id="rId21"/>
    <p:sldId id="337" r:id="rId22"/>
    <p:sldId id="338" r:id="rId23"/>
    <p:sldId id="340" r:id="rId24"/>
    <p:sldId id="346" r:id="rId25"/>
    <p:sldId id="369" r:id="rId26"/>
    <p:sldId id="375" r:id="rId27"/>
    <p:sldId id="350" r:id="rId28"/>
    <p:sldId id="311" r:id="rId29"/>
    <p:sldId id="312" r:id="rId30"/>
    <p:sldId id="329" r:id="rId31"/>
    <p:sldId id="313" r:id="rId32"/>
    <p:sldId id="357" r:id="rId33"/>
    <p:sldId id="270" r:id="rId34"/>
    <p:sldId id="314" r:id="rId35"/>
    <p:sldId id="320" r:id="rId36"/>
    <p:sldId id="316" r:id="rId37"/>
    <p:sldId id="268" r:id="rId38"/>
    <p:sldId id="309" r:id="rId39"/>
    <p:sldId id="322" r:id="rId40"/>
    <p:sldId id="288" r:id="rId41"/>
    <p:sldId id="362" r:id="rId42"/>
    <p:sldId id="376" r:id="rId43"/>
    <p:sldId id="284" r:id="rId44"/>
    <p:sldId id="3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5D17-422E-4965-9480-7499A97779F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0A845-0124-4AB5-999D-0A5FC050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D9099-C24B-4589-806B-47FE59F312C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0667D9-5329-46D3-83D5-6FB05369B73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39DD-1236-4CA9-B335-F5A2386B60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7EDE00-01B7-435A-B55C-B62BBC760C5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948D2C-6833-47BF-BFCD-666F3DC9D29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5CC376-2104-4D42-8209-0A3CD8B3FD3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082DE8-F75E-4C93-B9A8-B5BDE9C3D7F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9083FF-EDBA-439A-9C70-06E96BAF54E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BAE93-D541-465C-B635-35BEF53AD63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12827-A60C-4484-8361-1713FC898BD9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E3B90F-0E9E-4095-95FF-7822D4F970FB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665F-9712-44A5-95CB-604B0C67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B61DE1-93DD-4266-B1C0-4C2E8A91B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5DF6-852E-4D77-9B01-795E51379BC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A707-6F1D-408C-8D05-D3EF4A46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09800"/>
            <a:ext cx="922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6201" y="0"/>
            <a:ext cx="20573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6096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VÀ</a:t>
            </a:r>
          </a:p>
          <a:p>
            <a:pPr marL="0" indent="0" algn="ctr">
              <a:buNone/>
            </a:pP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 VỆ KIM LOẠI KHÔNG BỊ ĂN MÒN</a:t>
            </a:r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97873" y="1478393"/>
            <a:ext cx="533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I. THẾ NÀO LÀ SỰ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ĂN MÒN KIM LOẠI 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0" y="187036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VÀ</a:t>
            </a:r>
          </a:p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KIM LOẠI KHÔNG BỊ ĂN MÒN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04800" y="9409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21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04800" y="206721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Sự phá hủy kim loại, hợp kim do tác dụng hóa học trong môi trường được gọi là sự ăn mòn kim loại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59436" y="914400"/>
            <a:ext cx="9144000" cy="5715000"/>
            <a:chOff x="0" y="1056"/>
            <a:chExt cx="5760" cy="3264"/>
          </a:xfrm>
        </p:grpSpPr>
        <p:grpSp>
          <p:nvGrpSpPr>
            <p:cNvPr id="11269" name="Group 7"/>
            <p:cNvGrpSpPr>
              <a:grpSpLocks/>
            </p:cNvGrpSpPr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11274" name="Picture 8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Text Box 9"/>
              <p:cNvSpPr txBox="1">
                <a:spLocks noChangeArrowheads="1"/>
              </p:cNvSpPr>
              <p:nvPr/>
            </p:nvSpPr>
            <p:spPr bwMode="auto">
              <a:xfrm>
                <a:off x="39" y="1729"/>
                <a:ext cx="528" cy="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không khí khô</a:t>
                </a:r>
              </a:p>
            </p:txBody>
          </p:sp>
          <p:sp>
            <p:nvSpPr>
              <p:cNvPr id="11276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729"/>
                <a:ext cx="528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có hòa tan</a:t>
                </a:r>
                <a:r>
                  <a:rPr lang="en-US" altLang="en-US" sz="2000" b="1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oxi</a:t>
                </a:r>
              </a:p>
            </p:txBody>
          </p:sp>
          <p:sp>
            <p:nvSpPr>
              <p:cNvPr id="11277" name="Text Box 11"/>
              <p:cNvSpPr txBox="1">
                <a:spLocks noChangeArrowheads="1"/>
              </p:cNvSpPr>
              <p:nvPr/>
            </p:nvSpPr>
            <p:spPr bwMode="auto">
              <a:xfrm>
                <a:off x="4510" y="1729"/>
                <a:ext cx="530" cy="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cất</a:t>
                </a:r>
              </a:p>
            </p:txBody>
          </p:sp>
          <p:sp>
            <p:nvSpPr>
              <p:cNvPr id="11278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729"/>
                <a:ext cx="527" cy="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Đinh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sắt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trong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 dung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dịch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muối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Times New Roman" pitchFamily="18" charset="0"/>
                  </a:rPr>
                  <a:t>ăn</a:t>
                </a:r>
                <a:endParaRPr lang="en-US" altLang="en-US" sz="16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0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1271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11272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(3)</a:t>
              </a:r>
            </a:p>
          </p:txBody>
        </p:sp>
        <p:sp>
          <p:nvSpPr>
            <p:cNvPr id="11273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(4)</a:t>
              </a:r>
            </a:p>
          </p:txBody>
        </p:sp>
      </p:grp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0" y="282575"/>
            <a:ext cx="914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II.NHỮNG YẾU TỐ NÀO ẢNH HƯỞNG ĐẾN SỰ ĂN MÒN KIM LOẠI ?</a:t>
            </a:r>
          </a:p>
        </p:txBody>
      </p:sp>
    </p:spTree>
    <p:extLst>
      <p:ext uri="{BB962C8B-B14F-4D97-AF65-F5344CB8AC3E}">
        <p14:creationId xmlns:p14="http://schemas.microsoft.com/office/powerpoint/2010/main" val="1187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892496"/>
            <a:ext cx="9144000" cy="5364157"/>
            <a:chOff x="0" y="1056"/>
            <a:chExt cx="5760" cy="3264"/>
          </a:xfrm>
        </p:grpSpPr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9228" name="Picture 8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9" name="Text Box 9"/>
              <p:cNvSpPr txBox="1">
                <a:spLocks noChangeArrowheads="1"/>
              </p:cNvSpPr>
              <p:nvPr/>
            </p:nvSpPr>
            <p:spPr bwMode="auto">
              <a:xfrm>
                <a:off x="96" y="1729"/>
                <a:ext cx="528" cy="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không khí khô</a:t>
                </a:r>
              </a:p>
            </p:txBody>
          </p:sp>
          <p:sp>
            <p:nvSpPr>
              <p:cNvPr id="9230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728"/>
                <a:ext cx="528" cy="2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</a:t>
                </a: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sắt trong nước có hòa tan oxi</a:t>
                </a:r>
              </a:p>
            </p:txBody>
          </p:sp>
          <p:sp>
            <p:nvSpPr>
              <p:cNvPr id="9231" name="Text Box 11"/>
              <p:cNvSpPr txBox="1">
                <a:spLocks noChangeArrowheads="1"/>
              </p:cNvSpPr>
              <p:nvPr/>
            </p:nvSpPr>
            <p:spPr bwMode="auto">
              <a:xfrm>
                <a:off x="4510" y="1728"/>
                <a:ext cx="530" cy="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cất</a:t>
                </a:r>
              </a:p>
            </p:txBody>
          </p:sp>
          <p:sp>
            <p:nvSpPr>
              <p:cNvPr id="9232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728"/>
                <a:ext cx="527" cy="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dung dịch muối ăn</a:t>
                </a:r>
              </a:p>
            </p:txBody>
          </p:sp>
        </p:grpSp>
        <p:sp>
          <p:nvSpPr>
            <p:cNvPr id="9224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9225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(3)</a:t>
              </a:r>
            </a:p>
          </p:txBody>
        </p:sp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(4)</a:t>
              </a:r>
            </a:p>
          </p:txBody>
        </p:sp>
      </p:grpSp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1" y="382137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II.NHỮNG YẾU TỐ NÀO ẢNH HƯỞNG ĐẾN SỰ ĂN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MÒN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KIM LOẠI ?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12158" y="6256653"/>
            <a:ext cx="88391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đinh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sắt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ở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từng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842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88057" y="2708275"/>
            <a:ext cx="56879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CC6600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381000"/>
            <a:ext cx="9144000" cy="4267200"/>
            <a:chOff x="0" y="1056"/>
            <a:chExt cx="5760" cy="3263"/>
          </a:xfrm>
        </p:grpSpPr>
        <p:grpSp>
          <p:nvGrpSpPr>
            <p:cNvPr id="10261" name="Group 4"/>
            <p:cNvGrpSpPr>
              <a:grpSpLocks/>
            </p:cNvGrpSpPr>
            <p:nvPr/>
          </p:nvGrpSpPr>
          <p:grpSpPr bwMode="auto">
            <a:xfrm>
              <a:off x="0" y="1056"/>
              <a:ext cx="5760" cy="3263"/>
              <a:chOff x="0" y="384"/>
              <a:chExt cx="6000" cy="3936"/>
            </a:xfrm>
          </p:grpSpPr>
          <p:pic>
            <p:nvPicPr>
              <p:cNvPr id="10266" name="Picture 5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7" name="Text Box 6"/>
              <p:cNvSpPr txBox="1">
                <a:spLocks noChangeArrowheads="1"/>
              </p:cNvSpPr>
              <p:nvPr/>
            </p:nvSpPr>
            <p:spPr bwMode="auto">
              <a:xfrm>
                <a:off x="63" y="1730"/>
                <a:ext cx="527" cy="1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không khí khô</a:t>
                </a:r>
              </a:p>
            </p:txBody>
          </p:sp>
          <p:sp>
            <p:nvSpPr>
              <p:cNvPr id="10268" name="Text Box 7"/>
              <p:cNvSpPr txBox="1">
                <a:spLocks noChangeArrowheads="1"/>
              </p:cNvSpPr>
              <p:nvPr/>
            </p:nvSpPr>
            <p:spPr bwMode="auto">
              <a:xfrm>
                <a:off x="1439" y="1730"/>
                <a:ext cx="530" cy="2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có hòa tan oxi</a:t>
                </a:r>
              </a:p>
            </p:txBody>
          </p:sp>
          <p:sp>
            <p:nvSpPr>
              <p:cNvPr id="10269" name="Text Box 8"/>
              <p:cNvSpPr txBox="1">
                <a:spLocks noChangeArrowheads="1"/>
              </p:cNvSpPr>
              <p:nvPr/>
            </p:nvSpPr>
            <p:spPr bwMode="auto">
              <a:xfrm>
                <a:off x="4511" y="1730"/>
                <a:ext cx="529" cy="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cất</a:t>
                </a:r>
                <a:r>
                  <a:rPr lang="en-US" altLang="en-US" b="1">
                    <a:solidFill>
                      <a:schemeClr val="bg1"/>
                    </a:solidFill>
                    <a:latin typeface=".VnTime" pitchFamily="34" charset="0"/>
                  </a:rPr>
                  <a:t> </a:t>
                </a:r>
              </a:p>
            </p:txBody>
          </p:sp>
          <p:sp>
            <p:nvSpPr>
              <p:cNvPr id="10270" name="Text Box 9"/>
              <p:cNvSpPr txBox="1">
                <a:spLocks noChangeArrowheads="1"/>
              </p:cNvSpPr>
              <p:nvPr/>
            </p:nvSpPr>
            <p:spPr bwMode="auto">
              <a:xfrm>
                <a:off x="3024" y="1730"/>
                <a:ext cx="527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dung dịch muối ăn</a:t>
                </a:r>
              </a:p>
            </p:txBody>
          </p:sp>
        </p:grpSp>
        <p:sp>
          <p:nvSpPr>
            <p:cNvPr id="10262" name="Text Box 10"/>
            <p:cNvSpPr txBox="1">
              <a:spLocks noChangeArrowheads="1"/>
            </p:cNvSpPr>
            <p:nvPr/>
          </p:nvSpPr>
          <p:spPr bwMode="auto">
            <a:xfrm>
              <a:off x="528" y="2257"/>
              <a:ext cx="48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0263" name="Text Box 11"/>
            <p:cNvSpPr txBox="1">
              <a:spLocks noChangeArrowheads="1"/>
            </p:cNvSpPr>
            <p:nvPr/>
          </p:nvSpPr>
          <p:spPr bwMode="auto">
            <a:xfrm>
              <a:off x="1968" y="2257"/>
              <a:ext cx="577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10264" name="Text Box 12"/>
            <p:cNvSpPr txBox="1">
              <a:spLocks noChangeArrowheads="1"/>
            </p:cNvSpPr>
            <p:nvPr/>
          </p:nvSpPr>
          <p:spPr bwMode="auto">
            <a:xfrm>
              <a:off x="3505" y="2257"/>
              <a:ext cx="57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(3)</a:t>
              </a:r>
            </a:p>
          </p:txBody>
        </p:sp>
        <p:sp>
          <p:nvSpPr>
            <p:cNvPr id="10265" name="Text Box 13"/>
            <p:cNvSpPr txBox="1">
              <a:spLocks noChangeArrowheads="1"/>
            </p:cNvSpPr>
            <p:nvPr/>
          </p:nvSpPr>
          <p:spPr bwMode="auto">
            <a:xfrm>
              <a:off x="4943" y="2257"/>
              <a:ext cx="48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(4)</a:t>
              </a:r>
            </a:p>
          </p:txBody>
        </p:sp>
      </p:grp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2742724" y="0"/>
            <a:ext cx="3734773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NHẬN XÉT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457636" y="4724400"/>
            <a:ext cx="1457705" cy="1905000"/>
            <a:chOff x="4698" y="2976"/>
            <a:chExt cx="918" cy="1200"/>
          </a:xfrm>
        </p:grpSpPr>
        <p:pic>
          <p:nvPicPr>
            <p:cNvPr id="27667" name="Picture 19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8" y="2976"/>
              <a:ext cx="9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4752" y="3072"/>
              <a:ext cx="86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1">
                  <a:solidFill>
                    <a:srgbClr val="FFFF00"/>
                  </a:solidFill>
                  <a:latin typeface="Times New Roman" pitchFamily="18" charset="0"/>
                </a:rPr>
                <a:t>Đinh sắt không bị ăn mòn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29889" y="4826000"/>
            <a:ext cx="1448177" cy="1905000"/>
            <a:chOff x="208" y="3040"/>
            <a:chExt cx="912" cy="1200"/>
          </a:xfrm>
        </p:grpSpPr>
        <p:pic>
          <p:nvPicPr>
            <p:cNvPr id="27665" name="Picture 16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" y="3040"/>
              <a:ext cx="9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0258" name="Text Box 21"/>
            <p:cNvSpPr txBox="1">
              <a:spLocks noChangeArrowheads="1"/>
            </p:cNvSpPr>
            <p:nvPr/>
          </p:nvSpPr>
          <p:spPr bwMode="auto">
            <a:xfrm>
              <a:off x="248" y="3245"/>
              <a:ext cx="86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1">
                  <a:solidFill>
                    <a:srgbClr val="FFFF00"/>
                  </a:solidFill>
                  <a:latin typeface="Times New Roman" pitchFamily="18" charset="0"/>
                </a:rPr>
                <a:t>Đinh sắt không bị ăn mòn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666504" y="4800600"/>
            <a:ext cx="1524397" cy="1905000"/>
            <a:chOff x="1680" y="3024"/>
            <a:chExt cx="960" cy="1200"/>
          </a:xfrm>
        </p:grpSpPr>
        <p:pic>
          <p:nvPicPr>
            <p:cNvPr id="27663" name="Picture 17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3024"/>
              <a:ext cx="9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0256" name="Text Box 22"/>
            <p:cNvSpPr txBox="1">
              <a:spLocks noChangeArrowheads="1"/>
            </p:cNvSpPr>
            <p:nvPr/>
          </p:nvSpPr>
          <p:spPr bwMode="auto">
            <a:xfrm>
              <a:off x="1728" y="3072"/>
              <a:ext cx="91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rgbClr val="FFFF00"/>
                  </a:solidFill>
                  <a:latin typeface="Times New Roman" pitchFamily="18" charset="0"/>
                </a:rPr>
                <a:t>Đinh sắt bị ăn mòn chậm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181759" y="4800600"/>
            <a:ext cx="1448177" cy="1905000"/>
            <a:chOff x="3264" y="3024"/>
            <a:chExt cx="912" cy="1200"/>
          </a:xfrm>
        </p:grpSpPr>
        <p:pic>
          <p:nvPicPr>
            <p:cNvPr id="27661" name="Picture 18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3024"/>
              <a:ext cx="9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0254" name="Text Box 23"/>
            <p:cNvSpPr txBox="1">
              <a:spLocks noChangeArrowheads="1"/>
            </p:cNvSpPr>
            <p:nvPr/>
          </p:nvSpPr>
          <p:spPr bwMode="auto">
            <a:xfrm>
              <a:off x="3264" y="3072"/>
              <a:ext cx="91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i="1">
                  <a:solidFill>
                    <a:srgbClr val="FFFF00"/>
                  </a:solidFill>
                  <a:latin typeface="Times New Roman" pitchFamily="18" charset="0"/>
                </a:rPr>
                <a:t>Đinh sắt bị ăn mòn nhanh</a:t>
              </a:r>
            </a:p>
          </p:txBody>
        </p:sp>
      </p:grpSp>
      <p:sp>
        <p:nvSpPr>
          <p:cNvPr id="10249" name="Line 28"/>
          <p:cNvSpPr>
            <a:spLocks noChangeShapeType="1"/>
          </p:cNvSpPr>
          <p:nvPr/>
        </p:nvSpPr>
        <p:spPr bwMode="auto">
          <a:xfrm>
            <a:off x="1067078" y="4343400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41"/>
          <p:cNvSpPr>
            <a:spLocks noChangeShapeType="1"/>
          </p:cNvSpPr>
          <p:nvPr/>
        </p:nvSpPr>
        <p:spPr bwMode="auto">
          <a:xfrm>
            <a:off x="3504922" y="4267200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42"/>
          <p:cNvSpPr>
            <a:spLocks noChangeShapeType="1"/>
          </p:cNvSpPr>
          <p:nvPr/>
        </p:nvSpPr>
        <p:spPr bwMode="auto">
          <a:xfrm>
            <a:off x="5867738" y="4238625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43"/>
          <p:cNvSpPr>
            <a:spLocks noChangeShapeType="1"/>
          </p:cNvSpPr>
          <p:nvPr/>
        </p:nvSpPr>
        <p:spPr bwMode="auto">
          <a:xfrm>
            <a:off x="8229362" y="4110038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0" y="876301"/>
            <a:ext cx="9144000" cy="4762499"/>
            <a:chOff x="0" y="1056"/>
            <a:chExt cx="5760" cy="3264"/>
          </a:xfrm>
        </p:grpSpPr>
        <p:grpSp>
          <p:nvGrpSpPr>
            <p:cNvPr id="12294" name="Group 7"/>
            <p:cNvGrpSpPr>
              <a:grpSpLocks/>
            </p:cNvGrpSpPr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12299" name="Picture 8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0" name="Text Box 9"/>
              <p:cNvSpPr txBox="1">
                <a:spLocks noChangeArrowheads="1"/>
              </p:cNvSpPr>
              <p:nvPr/>
            </p:nvSpPr>
            <p:spPr bwMode="auto">
              <a:xfrm>
                <a:off x="96" y="1729"/>
                <a:ext cx="528" cy="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không khí khô</a:t>
                </a:r>
              </a:p>
            </p:txBody>
          </p:sp>
          <p:sp>
            <p:nvSpPr>
              <p:cNvPr id="12301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729"/>
                <a:ext cx="528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có hòa tan</a:t>
                </a:r>
                <a:r>
                  <a:rPr lang="en-US" altLang="en-US" sz="2000" b="1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oxi</a:t>
                </a:r>
              </a:p>
            </p:txBody>
          </p:sp>
          <p:sp>
            <p:nvSpPr>
              <p:cNvPr id="12302" name="Text Box 11"/>
              <p:cNvSpPr txBox="1">
                <a:spLocks noChangeArrowheads="1"/>
              </p:cNvSpPr>
              <p:nvPr/>
            </p:nvSpPr>
            <p:spPr bwMode="auto">
              <a:xfrm>
                <a:off x="4510" y="1729"/>
                <a:ext cx="530" cy="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nước cất</a:t>
                </a:r>
              </a:p>
            </p:txBody>
          </p:sp>
          <p:sp>
            <p:nvSpPr>
              <p:cNvPr id="12303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729"/>
                <a:ext cx="527" cy="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bg1"/>
                    </a:solidFill>
                    <a:latin typeface="Times New Roman" pitchFamily="18" charset="0"/>
                  </a:rPr>
                  <a:t>Đinh sắt trong dung dịch muối ăn</a:t>
                </a:r>
              </a:p>
            </p:txBody>
          </p:sp>
        </p:grpSp>
        <p:sp>
          <p:nvSpPr>
            <p:cNvPr id="12295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12297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(3)</a:t>
              </a:r>
            </a:p>
          </p:txBody>
        </p:sp>
        <p:sp>
          <p:nvSpPr>
            <p:cNvPr id="12298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(4)</a:t>
              </a:r>
            </a:p>
          </p:txBody>
        </p:sp>
      </p:grpSp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36575" y="282575"/>
            <a:ext cx="914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II.NHỮNG YẾU TỐ NÀO ẢNH HƯỞNG ĐẾN SỰ ĂN MÒN KIM LOẠI ?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89015" y="5638800"/>
            <a:ext cx="883912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chậm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502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949" y="914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altLang="en-US" sz="4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alt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210750"/>
            <a:ext cx="937266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3333FF"/>
                </a:solidFill>
                <a:latin typeface="Times New Roman" pitchFamily="18" charset="0"/>
              </a:rPr>
              <a:t>II.NHỮNG YẾU TỐ NÀO ẢNH HƯỞNG ĐẾN SỰ ĂN MÒN KIM LOẠI 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37933"/>
            <a:ext cx="9144000" cy="6067667"/>
            <a:chOff x="0" y="480"/>
            <a:chExt cx="5760" cy="3840"/>
          </a:xfrm>
        </p:grpSpPr>
        <p:pic>
          <p:nvPicPr>
            <p:cNvPr id="14346" name="Picture 12" descr="Ảnh039"/>
            <p:cNvPicPr>
              <a:picLocks noChangeAspect="1" noChangeArrowheads="1"/>
            </p:cNvPicPr>
            <p:nvPr/>
          </p:nvPicPr>
          <p:blipFill>
            <a:blip r:embed="rId3">
              <a:lum bright="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2832" cy="3840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7" name="Picture 13" descr="Ảnh047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80"/>
              <a:ext cx="2880" cy="3816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2" descr="Kết quả hình ảnh cho hình ảnh hỏa hoạn do hàn x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2921299123_b11ca4ef3a_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14363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vi-VN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24000" y="88900"/>
            <a:ext cx="5715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0" hangingPunct="0"/>
            <a:r>
              <a:rPr lang="en-US" altLang="vi-VN" sz="4000" b="1" dirty="0">
                <a:solidFill>
                  <a:srgbClr val="FF0000"/>
                </a:solidFill>
              </a:rPr>
              <a:t>QUAN SÁT HÌNH ẢNH</a:t>
            </a:r>
          </a:p>
        </p:txBody>
      </p:sp>
      <p:sp>
        <p:nvSpPr>
          <p:cNvPr id="2" name="AutoShape 2" descr="Kết quả hình ảnh cho hình ảnh hỏa hoạn do hàn x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ỏa hoạn do hàn x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57200"/>
            <a:ext cx="7864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581400"/>
            <a:ext cx="7604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55" y="2057400"/>
            <a:ext cx="79232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40" y="1324970"/>
            <a:ext cx="8381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</a:rPr>
              <a:t>hưởng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00FF"/>
                </a:solidFill>
                <a:latin typeface="Times New Roman" pitchFamily="18" charset="0"/>
              </a:rPr>
              <a:t>nhiệt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altLang="en-US" sz="400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25582" y="1242577"/>
            <a:ext cx="533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I. THẾ NÀO LÀ SỰ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ĂN MÒN KIM LOẠI 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0" y="187036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VÀ</a:t>
            </a:r>
          </a:p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KIM LOẠI KHÔNG BỊ ĂN MÒN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04800" y="9409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21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7873" y="168738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Sự phá hủy kim loại, hợp kim do tác dụng hóa học trong môi trường được gọi là sự ăn mòn kim loại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32509" y="2602391"/>
            <a:ext cx="82850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II. NHỮNG YẾU TỐ ẢNH HƯỞNG ĐẾN SỰ ĂN MÒN KIM LOẠI</a:t>
            </a:r>
            <a:endParaRPr lang="en-US" altLang="en-US" sz="21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04800" y="3101903"/>
            <a:ext cx="86175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 - Kim loại bị ăn mòn là do kim loại tác dụng với các chất như nước, oxi (không khí) và một số chất khác trong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- Sự ăn mòn kim loại không xảy ra hoặc xảy ra nhanh hay chậm phụ thuộc vào các chất trong môi trường, nhiệt độ của môi trường …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729" y="457200"/>
            <a:ext cx="878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III.LÀM THẾ NÀO ĐỂ BẢO VỆ CÁC ĐỒ VẬT BẰNG KIM LOẠI KHÔNG BỊ ĂN MÒN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1" descr="Ảnh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9570"/>
            <a:ext cx="9067799" cy="61134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319" y="6096000"/>
            <a:ext cx="815314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0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5" name="Picture 3" descr="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4495800" cy="3048000"/>
          </a:xfrm>
          <a:prstGeom prst="rect">
            <a:avLst/>
          </a:prstGeom>
          <a:noFill/>
        </p:spPr>
      </p:pic>
      <p:pic>
        <p:nvPicPr>
          <p:cNvPr id="289796" name="Picture 4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572000" cy="3048000"/>
          </a:xfrm>
          <a:prstGeom prst="rect">
            <a:avLst/>
          </a:prstGeom>
          <a:noFill/>
        </p:spPr>
      </p:pic>
      <p:pic>
        <p:nvPicPr>
          <p:cNvPr id="289797" name="Picture 5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495800" cy="2362200"/>
          </a:xfrm>
          <a:prstGeom prst="rect">
            <a:avLst/>
          </a:prstGeom>
          <a:noFill/>
        </p:spPr>
      </p:pic>
      <p:pic>
        <p:nvPicPr>
          <p:cNvPr id="289798" name="Picture 6" descr="PRO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43000"/>
            <a:ext cx="4572000" cy="2438400"/>
          </a:xfrm>
          <a:prstGeom prst="rect">
            <a:avLst/>
          </a:prstGeom>
          <a:noFill/>
        </p:spPr>
      </p:pic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latin typeface=".VnTime" pitchFamily="34" charset="0"/>
              </a:rPr>
              <a:t/>
            </a:r>
            <a:br>
              <a:rPr lang="en-US" sz="3200" b="1" dirty="0">
                <a:latin typeface=".VnTime" pitchFamily="34" charset="0"/>
              </a:rPr>
            </a:br>
            <a:r>
              <a:rPr lang="en-US" sz="3200" b="1" dirty="0">
                <a:latin typeface=".VnTime" pitchFamily="34" charset="0"/>
              </a:rPr>
              <a:t/>
            </a:r>
            <a:br>
              <a:rPr lang="en-US" sz="3200" b="1" dirty="0">
                <a:latin typeface=".VnTime" pitchFamily="34" charset="0"/>
              </a:rPr>
            </a:br>
            <a:r>
              <a:rPr lang="en-US" sz="3200" b="1" dirty="0">
                <a:latin typeface=".VnTime" pitchFamily="34" charset="0"/>
              </a:rPr>
              <a:t/>
            </a:r>
            <a:br>
              <a:rPr lang="en-US" sz="3200" b="1" dirty="0">
                <a:latin typeface=".VnTime" pitchFamily="34" charset="0"/>
              </a:rPr>
            </a:b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Cø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1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gi©y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990000"/>
                </a:solidFill>
                <a:latin typeface=".VnTime" pitchFamily="34" charset="0"/>
              </a:rPr>
              <a:t>qua </a:t>
            </a:r>
            <a:r>
              <a:rPr lang="en-US" sz="3200" b="1" smtClean="0">
                <a:solidFill>
                  <a:srgbClr val="990000"/>
                </a:solidFill>
                <a:latin typeface=".VnTime" pitchFamily="34" charset="0"/>
              </a:rPr>
              <a:t>®i,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kho¶ng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trªn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hai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tÊn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thÐp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trªn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ph¹m vi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toµn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cÇu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®· </a:t>
            </a:r>
            <a:r>
              <a:rPr lang="en-US" sz="3200" b="1" dirty="0" err="1">
                <a:solidFill>
                  <a:srgbClr val="990000"/>
                </a:solidFill>
                <a:latin typeface=".VnTime" pitchFamily="34" charset="0"/>
              </a:rPr>
              <a:t>biÕn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err="1">
                <a:solidFill>
                  <a:srgbClr val="990000"/>
                </a:solidFill>
                <a:latin typeface=".VnTime" pitchFamily="34" charset="0"/>
              </a:rPr>
              <a:t>thµnh</a:t>
            </a:r>
            <a:r>
              <a:rPr lang="en-US" sz="3200" b="1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US" sz="3200" b="1" smtClean="0">
                <a:solidFill>
                  <a:srgbClr val="990000"/>
                </a:solidFill>
                <a:latin typeface=".VnTime" pitchFamily="34" charset="0"/>
              </a:rPr>
              <a:t>gØ</a:t>
            </a:r>
            <a:r>
              <a:rPr lang="en-US" sz="3200" b="1" dirty="0">
                <a:solidFill>
                  <a:srgbClr val="990000"/>
                </a:solidFill>
                <a:latin typeface=".VnTime" pitchFamily="34" charset="0"/>
              </a:rPr>
              <a:t>.</a:t>
            </a:r>
            <a:br>
              <a:rPr lang="en-US" sz="3200" b="1" dirty="0">
                <a:solidFill>
                  <a:srgbClr val="990000"/>
                </a:solidFill>
                <a:latin typeface=".VnTime" pitchFamily="34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92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6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3338" y="63347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8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304800"/>
            <a:ext cx="8229362" cy="1143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0483" name="Picture 3" descr="Ảnh04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57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ram%20tron%20bo%20Kiosk600%20tai%20Son%20La4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/>
          <a:stretch>
            <a:fillRect/>
          </a:stretch>
        </p:blipFill>
        <p:spPr bwMode="auto">
          <a:xfrm>
            <a:off x="0" y="1524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914638" y="6172201"/>
            <a:ext cx="5714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FF"/>
                </a:solidFill>
              </a:rPr>
              <a:t>Sơn chống ăn mòn các công trình xây dựng</a:t>
            </a:r>
            <a:r>
              <a:rPr lang="en-US" altLang="en-US" sz="2400">
                <a:solidFill>
                  <a:srgbClr val="FF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7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9" descr="IMG_033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6" y="0"/>
            <a:ext cx="564607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2555646"/>
            <a:ext cx="33682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men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304800"/>
            <a:ext cx="858427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3" descr="yfn12839311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40" cy="6858000"/>
          </a:xfrm>
        </p:spPr>
      </p:pic>
    </p:spTree>
    <p:extLst>
      <p:ext uri="{BB962C8B-B14F-4D97-AF65-F5344CB8AC3E}">
        <p14:creationId xmlns:p14="http://schemas.microsoft.com/office/powerpoint/2010/main" val="2498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Ảnh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0"/>
          <a:stretch>
            <a:fillRect/>
          </a:stretch>
        </p:blipFill>
        <p:spPr bwMode="auto">
          <a:xfrm>
            <a:off x="4648220" y="0"/>
            <a:ext cx="449578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0" y="5697538"/>
            <a:ext cx="9144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en-US" sz="2800" b="1" dirty="0" err="1"/>
              <a:t>inox</a:t>
            </a:r>
            <a:endParaRPr lang="en-US" altLang="en-US" sz="2800" b="1" dirty="0"/>
          </a:p>
        </p:txBody>
      </p:sp>
      <p:pic>
        <p:nvPicPr>
          <p:cNvPr id="25604" name="Picture 15" descr="2_2009723134113_GE18_-3306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7" descr="1191817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660" r="10083" b="7054"/>
          <a:stretch>
            <a:fillRect/>
          </a:stretch>
        </p:blipFill>
        <p:spPr bwMode="auto">
          <a:xfrm>
            <a:off x="0" y="0"/>
            <a:ext cx="46482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"/>
            <a:ext cx="4724400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313"/>
            <a:ext cx="4419600" cy="66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8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otaydulich.com/userfiles/image/2011/01/18/Sotaydulich_Diem_nong_Nhung_chiec_may_bay_doc_dinh_nhat_tren_the_gioi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1257300" y="600482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</a:rPr>
              <a:t>Chế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Đuyra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28600"/>
            <a:ext cx="54864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mòn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32004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Ph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dẻo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057400"/>
            <a:ext cx="32004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VD:</a:t>
            </a:r>
            <a:r>
              <a:rPr lang="en-US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thép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gỉ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Đuyra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rot="5400000">
            <a:off x="3848100" y="1333500"/>
            <a:ext cx="533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rot="16200000" flipH="1">
            <a:off x="4800600" y="12954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Beginning 11">
            <a:hlinkClick r:id="rId3" action="ppaction://hlinksldjump" highlightClick="1"/>
          </p:cNvPr>
          <p:cNvSpPr/>
          <p:nvPr/>
        </p:nvSpPr>
        <p:spPr>
          <a:xfrm>
            <a:off x="8991600" y="6705600"/>
            <a:ext cx="152400" cy="152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25582" y="1242577"/>
            <a:ext cx="533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I. THẾ NÀO LÀ SỰ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ĂN MÒN KIM LOẠI 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0" y="187036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VÀ</a:t>
            </a:r>
          </a:p>
          <a:p>
            <a:pPr marL="0" indent="0" algn="ctr"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KIM LOẠI KHÔNG BỊ ĂN MÒN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04800" y="9409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21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7873" y="168738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Sự phá hủy kim loại, hợp kim do tác dụng hóa học trong môi trường được gọi là sự ăn mòn kim loại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32509" y="2602391"/>
            <a:ext cx="82850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II. NHỮNG YẾU TỐ ẢNH HƯỞNG ĐẾN SỰ ĂN MÒN KIM LOẠI</a:t>
            </a:r>
            <a:endParaRPr lang="en-US" altLang="en-US" sz="21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04800" y="3101903"/>
            <a:ext cx="86175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 - Kim loại bị ăn mòn là do kim loại tác dụng với các chất như nước, oxi (không khí) và một số chất khác trong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- Sự ăn mòn kim loại không xảy ra hoặc xảy ra nhanh hay chậm phụ thuộc vào các chất trong môi trường, nhiệt độ của môi trường …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97873" y="5225561"/>
            <a:ext cx="60821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smtClean="0">
                <a:solidFill>
                  <a:srgbClr val="FF0000"/>
                </a:solidFill>
                <a:latin typeface="Times New Roman" pitchFamily="18" charset="0"/>
              </a:rPr>
              <a:t>III. BẢO VỆ ĐỒ VẬT KHÔNG BỊ ĂN MÒN</a:t>
            </a:r>
            <a:endParaRPr lang="en-US" altLang="en-US" sz="21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70164" y="5639239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Các biện pháp chống ăn mòn: ngăn không cho kim loại tiếp xúc với môi trường hoặc chế tạo những hợp kim ít bị ăn mòn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04800" y="165601"/>
            <a:ext cx="8382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UcPeriod" startAt="4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 startAt="4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UcPeriod" startAt="3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UcPeriod" startAt="3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UcPeriod" startAt="3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UcPeriod" startAt="3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UcPeriod"/>
              <a:defRPr/>
            </a:pPr>
            <a:endParaRPr lang="en-US" sz="2000" b="1" dirty="0"/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304800" y="921224"/>
            <a:ext cx="381000" cy="3810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304800" y="2734670"/>
            <a:ext cx="381000" cy="3810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339489" y="5715000"/>
            <a:ext cx="381000" cy="3810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  <p:bldP spid="13" grpId="0" animBg="1"/>
      <p:bldP spid="14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5857" y="318577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8" name="Line 13"/>
          <p:cNvSpPr>
            <a:spLocks noChangeShapeType="1"/>
          </p:cNvSpPr>
          <p:nvPr/>
        </p:nvSpPr>
        <p:spPr bwMode="auto">
          <a:xfrm>
            <a:off x="2895600" y="1648927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>
            <a:off x="252413" y="15621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5"/>
          <p:cNvSpPr>
            <a:spLocks noChangeShapeType="1"/>
          </p:cNvSpPr>
          <p:nvPr/>
        </p:nvSpPr>
        <p:spPr bwMode="auto">
          <a:xfrm>
            <a:off x="219074" y="1600200"/>
            <a:ext cx="267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>
            <a:off x="228600" y="2066924"/>
            <a:ext cx="25908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V="1">
            <a:off x="228600" y="2600325"/>
            <a:ext cx="25908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8"/>
          <p:cNvSpPr>
            <a:spLocks noChangeShapeType="1"/>
          </p:cNvSpPr>
          <p:nvPr/>
        </p:nvSpPr>
        <p:spPr bwMode="auto">
          <a:xfrm>
            <a:off x="228600" y="319087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9"/>
          <p:cNvSpPr>
            <a:spLocks noChangeShapeType="1"/>
          </p:cNvSpPr>
          <p:nvPr/>
        </p:nvSpPr>
        <p:spPr bwMode="auto">
          <a:xfrm>
            <a:off x="228600" y="375761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175857" y="4457700"/>
            <a:ext cx="27197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252413" y="1520091"/>
            <a:ext cx="2566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A) Vật 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 Box 22"/>
          <p:cNvSpPr txBox="1">
            <a:spLocks noChangeArrowheads="1"/>
          </p:cNvSpPr>
          <p:nvPr/>
        </p:nvSpPr>
        <p:spPr bwMode="auto">
          <a:xfrm>
            <a:off x="175857" y="2181225"/>
            <a:ext cx="2757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) Cuốc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xẻng, dao.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23"/>
          <p:cNvSpPr txBox="1">
            <a:spLocks noChangeArrowheads="1"/>
          </p:cNvSpPr>
          <p:nvPr/>
        </p:nvSpPr>
        <p:spPr bwMode="auto">
          <a:xfrm>
            <a:off x="228599" y="2762250"/>
            <a:ext cx="2666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2) Khung cửa sắt.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228600" y="332422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3) Thân tàu thủy.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0" y="39624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) Dây phanh xe đạp.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Text Box 27"/>
          <p:cNvSpPr txBox="1">
            <a:spLocks noChangeArrowheads="1"/>
          </p:cNvSpPr>
          <p:nvPr/>
        </p:nvSpPr>
        <p:spPr bwMode="auto">
          <a:xfrm>
            <a:off x="4191000" y="1536013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(B) Biện pháp bảo quản: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28"/>
          <p:cNvSpPr txBox="1">
            <a:spLocks noChangeArrowheads="1"/>
          </p:cNvSpPr>
          <p:nvPr/>
        </p:nvSpPr>
        <p:spPr bwMode="auto">
          <a:xfrm>
            <a:off x="4267200" y="2162175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4267200" y="274320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c) Mạ kẽm.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191000" y="3200400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Lau, chùi sạch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sẽ, để nơi khô ráo.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4191000" y="37338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d) Tra dầu mỡ.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4191000" y="42672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e) Mạ bạc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 flipV="1">
            <a:off x="4114800" y="1562100"/>
            <a:ext cx="48768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 flipV="1">
            <a:off x="4110038" y="2059233"/>
            <a:ext cx="4881562" cy="172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4119562" y="2600324"/>
            <a:ext cx="4872037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4143375" y="3167062"/>
            <a:ext cx="4848224" cy="3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4124325" y="3648075"/>
            <a:ext cx="4867274" cy="139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138613" y="4205288"/>
            <a:ext cx="48529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4090987" y="4743450"/>
            <a:ext cx="49006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4129088" y="1538288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8991600" y="1566863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9" name="Line 43"/>
          <p:cNvSpPr>
            <a:spLocks noChangeShapeType="1"/>
          </p:cNvSpPr>
          <p:nvPr/>
        </p:nvSpPr>
        <p:spPr bwMode="auto">
          <a:xfrm>
            <a:off x="2514600" y="2286000"/>
            <a:ext cx="1600200" cy="11430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0" name="Line 44"/>
          <p:cNvSpPr>
            <a:spLocks noChangeShapeType="1"/>
          </p:cNvSpPr>
          <p:nvPr/>
        </p:nvSpPr>
        <p:spPr bwMode="auto">
          <a:xfrm flipV="1">
            <a:off x="2514600" y="2438400"/>
            <a:ext cx="1600200" cy="533400"/>
          </a:xfrm>
          <a:prstGeom prst="line">
            <a:avLst/>
          </a:prstGeom>
          <a:noFill/>
          <a:ln w="38100">
            <a:solidFill>
              <a:srgbClr val="00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 flipV="1">
            <a:off x="2514600" y="2514600"/>
            <a:ext cx="1600200" cy="990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3" name="Line 47"/>
          <p:cNvSpPr>
            <a:spLocks noChangeShapeType="1"/>
          </p:cNvSpPr>
          <p:nvPr/>
        </p:nvSpPr>
        <p:spPr bwMode="auto">
          <a:xfrm flipV="1">
            <a:off x="2514600" y="3962400"/>
            <a:ext cx="1676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99" grpId="0" animBg="1"/>
      <p:bldP spid="301100" grpId="0" animBg="1"/>
      <p:bldP spid="301102" grpId="0" animBg="1"/>
      <p:bldP spid="301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5" descr="Kết quả hình ảnh cho gỉ sắ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937"/>
            <a:ext cx="26670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28702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60338"/>
            <a:ext cx="32004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354388"/>
            <a:ext cx="469582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4388"/>
            <a:ext cx="41148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95720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466702" y="3886200"/>
            <a:ext cx="852489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Hiện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tượng gỉ đó có ảnh hưởng gì đến các kim loại hay hợp kim không?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776" y="990600"/>
            <a:ext cx="46971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Các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vật thể này có hiện tượng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gì? 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717860" y="22636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TRẢ LỜI CÁC CÂU HỎI SAU:</a:t>
            </a:r>
            <a:endParaRPr lang="en-US" sz="2400" b="1"/>
          </a:p>
        </p:txBody>
      </p:sp>
      <p:sp>
        <p:nvSpPr>
          <p:cNvPr id="7" name="Rectangle 6"/>
          <p:cNvSpPr/>
          <p:nvPr/>
        </p:nvSpPr>
        <p:spPr>
          <a:xfrm>
            <a:off x="466703" y="1898073"/>
            <a:ext cx="81508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2.Chất tạo thành có màu gì và tính chất như thế nào?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409" y="2819401"/>
            <a:ext cx="559319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3.Các hiện tượng này thường diễn ra ở đâu?</a:t>
            </a:r>
          </a:p>
        </p:txBody>
      </p:sp>
    </p:spTree>
    <p:extLst>
      <p:ext uri="{BB962C8B-B14F-4D97-AF65-F5344CB8AC3E}">
        <p14:creationId xmlns:p14="http://schemas.microsoft.com/office/powerpoint/2010/main" val="12706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 descr="Titanic_southhamp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0980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67" name="Picture 19" descr="small_ijd12206031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88602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2242" y="1295400"/>
            <a:ext cx="5181758" cy="5562600"/>
            <a:chOff x="3962400" y="1295400"/>
            <a:chExt cx="5181600" cy="5562600"/>
          </a:xfrm>
        </p:grpSpPr>
        <p:pic>
          <p:nvPicPr>
            <p:cNvPr id="3083" name="Picture 18" descr="bach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95400"/>
              <a:ext cx="51816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0" descr="medium_pjx1220603150[2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4419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3672" name="Text Box 24"/>
          <p:cNvSpPr txBox="1">
            <a:spLocks noChangeArrowheads="1"/>
          </p:cNvSpPr>
          <p:nvPr/>
        </p:nvSpPr>
        <p:spPr bwMode="auto">
          <a:xfrm>
            <a:off x="228659" y="838201"/>
            <a:ext cx="40383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en-US" sz="3600" b="1" i="1" dirty="0">
                <a:latin typeface="Times New Roman" pitchFamily="18" charset="0"/>
                <a:cs typeface="Times New Roman" pitchFamily="18" charset="0"/>
              </a:rPr>
              <a:t>Thời điểm ban đầu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86021" y="838200"/>
            <a:ext cx="5029378" cy="4876800"/>
            <a:chOff x="3886178" y="838200"/>
            <a:chExt cx="5029552" cy="4876800"/>
          </a:xfrm>
        </p:grpSpPr>
        <p:sp>
          <p:nvSpPr>
            <p:cNvPr id="3080" name="AutoShape 22"/>
            <p:cNvSpPr>
              <a:spLocks noChangeArrowheads="1"/>
            </p:cNvSpPr>
            <p:nvPr/>
          </p:nvSpPr>
          <p:spPr bwMode="auto">
            <a:xfrm>
              <a:off x="3962400" y="2743200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81" name="AutoShape 23"/>
            <p:cNvSpPr>
              <a:spLocks noChangeArrowheads="1"/>
            </p:cNvSpPr>
            <p:nvPr/>
          </p:nvSpPr>
          <p:spPr bwMode="auto">
            <a:xfrm>
              <a:off x="4038600" y="5257800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82" name="Text Box 25"/>
            <p:cNvSpPr txBox="1">
              <a:spLocks noChangeArrowheads="1"/>
            </p:cNvSpPr>
            <p:nvPr/>
          </p:nvSpPr>
          <p:spPr bwMode="auto">
            <a:xfrm>
              <a:off x="3886178" y="838200"/>
              <a:ext cx="50295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600" b="1" i="1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altLang="en-US" sz="3600" b="1" i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3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6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altLang="en-US" sz="36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en-US" altLang="en-US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3674" name="Text Box 26"/>
          <p:cNvSpPr>
            <a:spLocks noChangeArrowheads="1"/>
          </p:cNvSpPr>
          <p:nvPr/>
        </p:nvSpPr>
        <p:spPr bwMode="auto">
          <a:xfrm>
            <a:off x="381000" y="76200"/>
            <a:ext cx="8534399" cy="990124"/>
          </a:xfrm>
          <a:prstGeom prst="downArrowCallout">
            <a:avLst>
              <a:gd name="adj1" fmla="val 27088"/>
              <a:gd name="adj2" fmla="val 27039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1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2" grpId="0"/>
      <p:bldP spid="2836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B250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17" y="3886200"/>
            <a:ext cx="2971383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 t="33376" r="11475" b="16499"/>
          <a:stretch>
            <a:fillRect/>
          </a:stretch>
        </p:blipFill>
        <p:spPr bwMode="auto">
          <a:xfrm>
            <a:off x="2971384" y="3736976"/>
            <a:ext cx="3194088" cy="31210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ch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8069" r="17851" b="5844"/>
          <a:stretch>
            <a:fillRect/>
          </a:stretch>
        </p:blipFill>
        <p:spPr bwMode="auto">
          <a:xfrm>
            <a:off x="2970192" y="901827"/>
            <a:ext cx="6173808" cy="29859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̉nh0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3"/>
          <a:stretch>
            <a:fillRect/>
          </a:stretch>
        </p:blipFill>
        <p:spPr bwMode="auto">
          <a:xfrm>
            <a:off x="0" y="901827"/>
            <a:ext cx="2971384" cy="59561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0" y="14859"/>
            <a:ext cx="9144000" cy="88696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100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91560" y="6400800"/>
            <a:ext cx="1424953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phá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huỷ kim loại </a:t>
            </a:r>
            <a:r>
              <a:rPr lang="en-US" sz="2800" dirty="0">
                <a:solidFill>
                  <a:srgbClr val="000000"/>
                </a:solidFill>
              </a:rPr>
              <a:t>do </a:t>
            </a:r>
            <a:r>
              <a:rPr lang="en-US" sz="2800" dirty="0" err="1">
                <a:solidFill>
                  <a:srgbClr val="000000"/>
                </a:solidFill>
              </a:rPr>
              <a:t>tác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dụng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môi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trường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loại</a:t>
            </a:r>
            <a:r>
              <a:rPr lang="en-US" sz="2800" dirty="0">
                <a:solidFill>
                  <a:srgbClr val="000000"/>
                </a:solidFill>
              </a:rPr>
              <a:t> hay </a:t>
            </a:r>
            <a:r>
              <a:rPr lang="en-US" sz="2800" dirty="0" err="1">
                <a:solidFill>
                  <a:srgbClr val="000000"/>
                </a:solidFill>
              </a:rPr>
              <a:t>hợp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tiếp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xúc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1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.7125 3.33333E-6 " pathEditMode="relative" rAng="0" ptsTypes="AA">
                                      <p:cBhvr>
                                        <p:cTn id="13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998</Words>
  <Application>Microsoft Office PowerPoint</Application>
  <PresentationFormat>On-screen Show (4:3)</PresentationFormat>
  <Paragraphs>139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Nhan Thị Xuân Lan</cp:lastModifiedBy>
  <cp:revision>77</cp:revision>
  <dcterms:created xsi:type="dcterms:W3CDTF">2018-11-22T13:40:41Z</dcterms:created>
  <dcterms:modified xsi:type="dcterms:W3CDTF">2021-11-25T02:16:23Z</dcterms:modified>
</cp:coreProperties>
</file>