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1" r:id="rId1"/>
    <p:sldMasterId id="2147484733" r:id="rId2"/>
    <p:sldMasterId id="2147484745" r:id="rId3"/>
  </p:sldMasterIdLst>
  <p:notesMasterIdLst>
    <p:notesMasterId r:id="rId18"/>
  </p:notesMasterIdLst>
  <p:sldIdLst>
    <p:sldId id="288" r:id="rId4"/>
    <p:sldId id="289" r:id="rId5"/>
    <p:sldId id="311" r:id="rId6"/>
    <p:sldId id="303" r:id="rId7"/>
    <p:sldId id="272" r:id="rId8"/>
    <p:sldId id="312" r:id="rId9"/>
    <p:sldId id="282" r:id="rId10"/>
    <p:sldId id="292" r:id="rId11"/>
    <p:sldId id="306" r:id="rId12"/>
    <p:sldId id="307" r:id="rId13"/>
    <p:sldId id="308" r:id="rId14"/>
    <p:sldId id="300" r:id="rId15"/>
    <p:sldId id="302" r:id="rId16"/>
    <p:sldId id="310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FF0066"/>
    <a:srgbClr val="CC0066"/>
    <a:srgbClr val="0000FF"/>
    <a:srgbClr val="FF3300"/>
    <a:srgbClr val="000099"/>
    <a:srgbClr val="9900CC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61E09F-1598-45EF-A9CD-D889E0485D03}" type="datetimeFigureOut">
              <a:rPr lang="en-US"/>
              <a:pPr>
                <a:defRPr/>
              </a:pPr>
              <a:t>9/10/2022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FB8BC7-37C5-471E-BC61-038A133E50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8137155-EE3E-4B18-82A2-C6D1EAC481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837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7853F-9F95-464D-A19E-7D50C66F13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03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6C2E8-29CD-48DD-B104-A956845129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3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013F1-A53C-41FA-80E6-681E0BCC60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695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608A7-C769-4CF4-843D-A45142766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648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56B4B-9467-4161-87F8-852100AA3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831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F0706-BB46-473E-8C3C-DCA84CF72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77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048B-0E6C-47EF-B5A6-4DB67AD8CA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42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C13B0-175B-4CE0-83B1-F74EDBED90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8856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4F834-22D9-4C46-8E6D-E03F5BF66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917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B0F2F-D43C-457D-8986-631FF5B81E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569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2AA35-1A2C-4DC2-9C67-A12B4D5894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1862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CA40E-FA79-4DFD-BB51-50F7BDACBE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602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90C00-4475-48E7-B2E4-068C18BC84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620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0D16B-C078-4BBF-A490-5E893DC044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757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14E59-A1C4-446D-B162-8C7A31640A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356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87088-425E-46B2-AC6D-06DB2D6C6B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0842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D5DDD-4438-45A9-AD61-29E0A172BA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324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15D5A-72D2-4ACB-821F-58BC139494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5526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DEC86-C6E2-4285-8001-ED98E2E299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248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96A9E-616B-42D9-B2DB-60C1187AA5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8550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2CD55-C909-45FA-8D7B-8AA2201FC3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10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F56C144D-B543-4A4C-B1FE-D44F61B408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2533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96F95-3514-4674-80C1-416AA1559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654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5D76D-4639-4222-BD73-096A6B84F6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5740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DD7EE-D18A-4F24-9E53-816814BF30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5955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8355D-288C-46EB-883F-5EE816B7DA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27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69295-C10E-4A0E-80DB-5084637618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76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D82F2-878A-423E-B34F-13E2AE9C73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29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45895-CDF6-4F14-AFAF-4503A35BB0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52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CFB17-B74D-4AB6-9EC3-6FCFC29EB1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64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EA69F-3A15-48AE-861A-777B2B99A0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18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EC7D53BB-DB17-4E96-8F9B-6F1E1839C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61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1C3E3121-5D17-48DE-AD01-2F80FEF7AC5A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6" r:id="rId1"/>
    <p:sldLayoutId id="2147484796" r:id="rId2"/>
    <p:sldLayoutId id="2147484827" r:id="rId3"/>
    <p:sldLayoutId id="2147484797" r:id="rId4"/>
    <p:sldLayoutId id="2147484798" r:id="rId5"/>
    <p:sldLayoutId id="2147484799" r:id="rId6"/>
    <p:sldLayoutId id="2147484800" r:id="rId7"/>
    <p:sldLayoutId id="2147484801" r:id="rId8"/>
    <p:sldLayoutId id="2147484828" r:id="rId9"/>
    <p:sldLayoutId id="2147484802" r:id="rId10"/>
    <p:sldLayoutId id="21474848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2DE0059-C558-421F-BAE7-D114781CA6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4" r:id="rId1"/>
    <p:sldLayoutId id="2147484805" r:id="rId2"/>
    <p:sldLayoutId id="2147484806" r:id="rId3"/>
    <p:sldLayoutId id="2147484807" r:id="rId4"/>
    <p:sldLayoutId id="2147484808" r:id="rId5"/>
    <p:sldLayoutId id="2147484809" r:id="rId6"/>
    <p:sldLayoutId id="2147484810" r:id="rId7"/>
    <p:sldLayoutId id="2147484811" r:id="rId8"/>
    <p:sldLayoutId id="2147484812" r:id="rId9"/>
    <p:sldLayoutId id="2147484813" r:id="rId10"/>
    <p:sldLayoutId id="21474848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D4C81E6-26B4-45DE-AFE1-26319A5EEC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5" r:id="rId1"/>
    <p:sldLayoutId id="2147484816" r:id="rId2"/>
    <p:sldLayoutId id="2147484817" r:id="rId3"/>
    <p:sldLayoutId id="2147484818" r:id="rId4"/>
    <p:sldLayoutId id="2147484819" r:id="rId5"/>
    <p:sldLayoutId id="2147484820" r:id="rId6"/>
    <p:sldLayoutId id="2147484821" r:id="rId7"/>
    <p:sldLayoutId id="2147484822" r:id="rId8"/>
    <p:sldLayoutId id="2147484823" r:id="rId9"/>
    <p:sldLayoutId id="2147484824" r:id="rId10"/>
    <p:sldLayoutId id="21474848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5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455295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n-US" sz="44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kiến thức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96863" y="1447800"/>
            <a:ext cx="8702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Em hãy tìm và phân loại các ba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trong số các chất cho sau đây :</a:t>
            </a:r>
            <a:endParaRPr lang="en-GB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64126" y="2134394"/>
            <a:ext cx="77654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Ba(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OH)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CaCl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NaOH; </a:t>
            </a: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en-US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Cu(OH)</a:t>
            </a:r>
            <a:r>
              <a:rPr lang="en-US" altLang="en-US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CaO; FeSO</a:t>
            </a:r>
            <a:r>
              <a:rPr lang="en-US" altLang="en-US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altLang="en-US" sz="2400" b="1" baseline="-25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KOH; Fe(OH)</a:t>
            </a:r>
            <a:r>
              <a:rPr lang="en-US" altLang="en-US" sz="24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alt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805946" y="3899767"/>
            <a:ext cx="1066800" cy="685800"/>
          </a:xfrm>
          <a:prstGeom prst="rect">
            <a:avLst/>
          </a:pr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vi-VN" sz="2800" b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endParaRPr lang="en-GB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881188" y="4257532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V="1">
            <a:off x="2490788" y="3861667"/>
            <a:ext cx="609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2490788" y="4259708"/>
            <a:ext cx="609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100388" y="3530384"/>
            <a:ext cx="55864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tan (dung dịch ba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- kiềm): </a:t>
            </a:r>
          </a:p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en-US" altLang="en-US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;NaOH; KOH</a:t>
            </a:r>
            <a:r>
              <a:rPr lang="vi-V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Ba(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OH)</a:t>
            </a:r>
            <a:r>
              <a:rPr lang="en-US" altLang="en-US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100388" y="4481800"/>
            <a:ext cx="4929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không tan: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Cu(OH)</a:t>
            </a:r>
            <a:r>
              <a:rPr lang="en-US" altLang="en-US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Fe(OH)</a:t>
            </a:r>
            <a:r>
              <a:rPr lang="en-US" altLang="en-US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44236" y="5322010"/>
            <a:ext cx="8077200" cy="46196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Vậy những </a:t>
            </a:r>
            <a:r>
              <a:rPr lang="vi-VN" alt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base</a:t>
            </a:r>
            <a:r>
              <a:rPr lang="en-US" alt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này có những tính chất hóa học nào ?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5" grpId="0" animBg="1"/>
      <p:bldP spid="4110" grpId="0"/>
      <p:bldP spid="4111" grpId="0"/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7513" y="2438400"/>
            <a:ext cx="8726487" cy="2678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u="sng">
                <a:solidFill>
                  <a:srgbClr val="FF0000"/>
                </a:solidFill>
                <a:latin typeface="+mn-lt"/>
              </a:rPr>
              <a:t>Câu </a:t>
            </a:r>
            <a:r>
              <a:rPr lang="en-US" sz="28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es-A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s-A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s-A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es-A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s-A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phenolphtalein</a:t>
            </a:r>
            <a:r>
              <a:rPr lang="es-A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s-A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s-A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2800" b="1" dirty="0">
              <a:solidFill>
                <a:srgbClr val="FF0000"/>
              </a:solidFill>
              <a:latin typeface="+mn-lt"/>
            </a:endParaRPr>
          </a:p>
          <a:p>
            <a:pPr marL="514350" indent="-514350">
              <a:buFontTx/>
              <a:buAutoNum type="alphaUcPeriod"/>
              <a:defRPr/>
            </a:pPr>
            <a:r>
              <a:rPr lang="es-AR" sz="2800" dirty="0" err="1">
                <a:latin typeface="+mn-lt"/>
              </a:rPr>
              <a:t>NaOH</a:t>
            </a:r>
            <a:r>
              <a:rPr lang="es-AR" sz="2800" dirty="0">
                <a:latin typeface="+mn-lt"/>
              </a:rPr>
              <a:t>; Ca(OH)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; Zn(OH)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; Mg(OH)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               </a:t>
            </a:r>
            <a:endParaRPr lang="vi-VN" sz="2800" dirty="0">
              <a:latin typeface="+mn-lt"/>
            </a:endParaRPr>
          </a:p>
          <a:p>
            <a:pPr>
              <a:defRPr/>
            </a:pPr>
            <a:r>
              <a:rPr lang="es-AR" sz="2800" dirty="0">
                <a:latin typeface="+mn-lt"/>
              </a:rPr>
              <a:t>B. </a:t>
            </a:r>
            <a:r>
              <a:rPr lang="es-AR" sz="2800" dirty="0" err="1">
                <a:latin typeface="+mn-lt"/>
              </a:rPr>
              <a:t>NaOH</a:t>
            </a:r>
            <a:r>
              <a:rPr lang="es-AR" sz="2800" dirty="0">
                <a:latin typeface="+mn-lt"/>
              </a:rPr>
              <a:t>; Ca(OH)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; KOH; </a:t>
            </a:r>
            <a:r>
              <a:rPr lang="es-AR" sz="2800" dirty="0" err="1">
                <a:latin typeface="+mn-lt"/>
              </a:rPr>
              <a:t>LiOH</a:t>
            </a:r>
            <a:endParaRPr lang="en-US" sz="2800" dirty="0">
              <a:latin typeface="+mn-lt"/>
            </a:endParaRPr>
          </a:p>
          <a:p>
            <a:pPr>
              <a:defRPr/>
            </a:pPr>
            <a:r>
              <a:rPr lang="es-AR" sz="2800" dirty="0">
                <a:latin typeface="+mn-lt"/>
              </a:rPr>
              <a:t>C. </a:t>
            </a:r>
            <a:r>
              <a:rPr lang="es-AR" sz="2800" dirty="0" err="1">
                <a:latin typeface="+mn-lt"/>
              </a:rPr>
              <a:t>LiOH</a:t>
            </a:r>
            <a:r>
              <a:rPr lang="es-AR" sz="2800" dirty="0">
                <a:latin typeface="+mn-lt"/>
              </a:rPr>
              <a:t>; Ba(OH)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; KOH; Al(OH)</a:t>
            </a:r>
            <a:r>
              <a:rPr lang="es-AR" sz="2800" baseline="-25000" dirty="0">
                <a:latin typeface="+mn-lt"/>
              </a:rPr>
              <a:t>3</a:t>
            </a:r>
            <a:r>
              <a:rPr lang="es-AR" sz="2800" dirty="0">
                <a:latin typeface="+mn-lt"/>
              </a:rPr>
              <a:t>                        </a:t>
            </a:r>
            <a:endParaRPr lang="vi-VN" sz="2800" dirty="0">
              <a:latin typeface="+mn-lt"/>
            </a:endParaRPr>
          </a:p>
          <a:p>
            <a:pPr>
              <a:defRPr/>
            </a:pPr>
            <a:r>
              <a:rPr lang="vi-VN" sz="2800" dirty="0">
                <a:latin typeface="+mn-lt"/>
              </a:rPr>
              <a:t>D. </a:t>
            </a:r>
            <a:r>
              <a:rPr lang="es-AR" sz="2800" dirty="0">
                <a:latin typeface="+mn-lt"/>
              </a:rPr>
              <a:t> </a:t>
            </a:r>
            <a:r>
              <a:rPr lang="es-AR" sz="2800" dirty="0" err="1">
                <a:latin typeface="+mn-lt"/>
              </a:rPr>
              <a:t>LiOH</a:t>
            </a:r>
            <a:r>
              <a:rPr lang="es-AR" sz="2800" dirty="0">
                <a:latin typeface="+mn-lt"/>
              </a:rPr>
              <a:t>; Ba(OH)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; Ca(OH)</a:t>
            </a:r>
            <a:r>
              <a:rPr lang="es-AR" sz="2800" baseline="-25000" dirty="0">
                <a:latin typeface="+mn-lt"/>
              </a:rPr>
              <a:t>2</a:t>
            </a:r>
            <a:r>
              <a:rPr lang="es-AR" sz="2800" dirty="0">
                <a:latin typeface="+mn-lt"/>
              </a:rPr>
              <a:t>; Fe(OH)</a:t>
            </a:r>
            <a:r>
              <a:rPr lang="es-AR" sz="2800" baseline="-25000" dirty="0">
                <a:latin typeface="+mn-lt"/>
              </a:rPr>
              <a:t>3</a:t>
            </a:r>
            <a:endParaRPr lang="en-US" sz="28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914400"/>
            <a:ext cx="345479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Củng cố</a:t>
            </a:r>
            <a:endParaRPr lang="en-U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7513" y="3776663"/>
            <a:ext cx="4826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89200" y="605135"/>
            <a:ext cx="345479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 cố</a:t>
            </a:r>
            <a:endParaRPr lang="en-U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676400"/>
            <a:ext cx="8534400" cy="3108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u="sng" dirty="0">
                <a:solidFill>
                  <a:srgbClr val="FF0000"/>
                </a:solidFill>
                <a:latin typeface="+mn-lt"/>
              </a:rPr>
              <a:t>Câu 3</a:t>
            </a:r>
            <a:r>
              <a:rPr lang="vi-VN" sz="2800" b="1" dirty="0">
                <a:latin typeface="+mn-lt"/>
              </a:rPr>
              <a:t>: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Dung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KOH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AutoNum type="alphaUcPeriod"/>
              <a:defRPr/>
            </a:pP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Fe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lphaUcPeriod"/>
              <a:defRPr/>
            </a:pP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lphaUcPeriod" startAt="3"/>
              <a:defRPr/>
            </a:pP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CO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	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CO</a:t>
            </a:r>
            <a:r>
              <a:rPr lang="es-A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A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2800" b="1" dirty="0"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9600" y="3429000"/>
            <a:ext cx="482600" cy="482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990600" y="762000"/>
            <a:ext cx="510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>
              <a:latin typeface=".VnTime" panose="020B7200000000000000" pitchFamily="34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905000" y="990600"/>
            <a:ext cx="457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>
              <a:latin typeface=".VnTime" panose="020B7200000000000000" pitchFamily="34" charset="0"/>
            </a:endParaRPr>
          </a:p>
        </p:txBody>
      </p:sp>
      <p:sp>
        <p:nvSpPr>
          <p:cNvPr id="35844" name="AutoShape 14"/>
          <p:cNvSpPr>
            <a:spLocks noChangeArrowheads="1"/>
          </p:cNvSpPr>
          <p:nvPr/>
        </p:nvSpPr>
        <p:spPr bwMode="auto">
          <a:xfrm>
            <a:off x="2819400" y="762000"/>
            <a:ext cx="3886200" cy="6858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,NaCl,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Line 16"/>
          <p:cNvSpPr>
            <a:spLocks noChangeShapeType="1"/>
          </p:cNvSpPr>
          <p:nvPr/>
        </p:nvSpPr>
        <p:spPr bwMode="auto">
          <a:xfrm>
            <a:off x="4572000" y="14478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Rectangle 17"/>
          <p:cNvSpPr>
            <a:spLocks noChangeArrowheads="1"/>
          </p:cNvSpPr>
          <p:nvPr/>
        </p:nvSpPr>
        <p:spPr bwMode="auto">
          <a:xfrm>
            <a:off x="3581400" y="1833563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1400">
                <a:latin typeface=".VnTime" panose="020B7200000000000000" pitchFamily="34" charset="0"/>
              </a:rPr>
              <a:t>                  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Quỳ tím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7" name="Rectangle 19"/>
          <p:cNvSpPr>
            <a:spLocks noChangeArrowheads="1"/>
          </p:cNvSpPr>
          <p:nvPr/>
        </p:nvSpPr>
        <p:spPr bwMode="auto">
          <a:xfrm>
            <a:off x="4114800" y="2895600"/>
            <a:ext cx="1828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vi-VN" sz="2000" b="1" dirty="0">
                <a:latin typeface="+mn-lt"/>
              </a:rPr>
              <a:t>Quỳ tím </a:t>
            </a:r>
          </a:p>
          <a:p>
            <a:pPr>
              <a:spcBef>
                <a:spcPct val="20000"/>
              </a:spcBef>
              <a:defRPr/>
            </a:pPr>
            <a:r>
              <a:rPr lang="vi-VN" sz="2000" b="1" dirty="0">
                <a:latin typeface="+mn-lt"/>
              </a:rPr>
              <a:t>hóa đ</a:t>
            </a:r>
            <a:r>
              <a:rPr lang="vi-VN" b="1" dirty="0">
                <a:latin typeface=".VnTime"/>
              </a:rPr>
              <a:t>ỏ</a:t>
            </a:r>
            <a:endParaRPr lang="en-US" b="1" dirty="0">
              <a:latin typeface=".VnTime"/>
            </a:endParaRPr>
          </a:p>
        </p:txBody>
      </p:sp>
      <p:sp>
        <p:nvSpPr>
          <p:cNvPr id="35848" name="Rectangle 20"/>
          <p:cNvSpPr>
            <a:spLocks noChangeArrowheads="1"/>
          </p:cNvSpPr>
          <p:nvPr/>
        </p:nvSpPr>
        <p:spPr bwMode="auto">
          <a:xfrm>
            <a:off x="2324100" y="1219200"/>
            <a:ext cx="16383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dirty="0">
                <a:latin typeface=".VnTime"/>
              </a:rPr>
              <a:t>               </a:t>
            </a:r>
            <a:endParaRPr lang="en-US" b="1" dirty="0">
              <a:latin typeface=".VnTime"/>
            </a:endParaRPr>
          </a:p>
          <a:p>
            <a:pPr algn="ctr">
              <a:defRPr/>
            </a:pPr>
            <a:r>
              <a:rPr lang="en-US" b="1" dirty="0">
                <a:latin typeface=".VnTime"/>
              </a:rPr>
              <a:t>                  </a:t>
            </a:r>
            <a:r>
              <a:rPr lang="vi-VN" sz="2400" b="1" dirty="0">
                <a:latin typeface="+mn-lt"/>
              </a:rPr>
              <a:t>Qùy tím không đổi màu</a:t>
            </a:r>
            <a:endParaRPr lang="en-US" sz="2400" b="1" dirty="0">
              <a:latin typeface="+mn-lt"/>
            </a:endParaRPr>
          </a:p>
        </p:txBody>
      </p:sp>
      <p:sp>
        <p:nvSpPr>
          <p:cNvPr id="13321" name="Line 23"/>
          <p:cNvSpPr>
            <a:spLocks noChangeShapeType="1"/>
          </p:cNvSpPr>
          <p:nvPr/>
        </p:nvSpPr>
        <p:spPr bwMode="auto">
          <a:xfrm>
            <a:off x="6934200" y="289083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Rectangle 24"/>
          <p:cNvSpPr>
            <a:spLocks noChangeArrowheads="1"/>
          </p:cNvSpPr>
          <p:nvPr/>
        </p:nvSpPr>
        <p:spPr bwMode="auto">
          <a:xfrm>
            <a:off x="6934200" y="2640013"/>
            <a:ext cx="152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1400" dirty="0">
                <a:latin typeface=".VnTime"/>
              </a:rPr>
              <a:t> </a:t>
            </a:r>
            <a:r>
              <a:rPr lang="vi-VN" sz="2000" b="1" dirty="0">
                <a:latin typeface="+mn-lt"/>
              </a:rPr>
              <a:t>Quỳ tím hóa </a:t>
            </a:r>
            <a:r>
              <a:rPr lang="en-US" sz="2000" b="1" dirty="0" err="1">
                <a:latin typeface="+mn-lt"/>
              </a:rPr>
              <a:t>xanh</a:t>
            </a:r>
            <a:endParaRPr lang="en-US" sz="2000" b="1" dirty="0">
              <a:latin typeface="+mn-lt"/>
            </a:endParaRPr>
          </a:p>
        </p:txBody>
      </p:sp>
      <p:sp>
        <p:nvSpPr>
          <p:cNvPr id="13323" name="AutoShape 25"/>
          <p:cNvSpPr>
            <a:spLocks noChangeArrowheads="1"/>
          </p:cNvSpPr>
          <p:nvPr/>
        </p:nvSpPr>
        <p:spPr bwMode="auto">
          <a:xfrm>
            <a:off x="1600200" y="3652838"/>
            <a:ext cx="1943100" cy="512762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,NaCl</a:t>
            </a:r>
          </a:p>
        </p:txBody>
      </p:sp>
      <p:sp>
        <p:nvSpPr>
          <p:cNvPr id="13324" name="AutoShape 27"/>
          <p:cNvSpPr>
            <a:spLocks noChangeArrowheads="1"/>
          </p:cNvSpPr>
          <p:nvPr/>
        </p:nvSpPr>
        <p:spPr bwMode="auto">
          <a:xfrm>
            <a:off x="3962400" y="3652838"/>
            <a:ext cx="1600200" cy="614362"/>
          </a:xfrm>
          <a:prstGeom prst="flowChart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25" name="AutoShape 28"/>
          <p:cNvSpPr>
            <a:spLocks noChangeArrowheads="1"/>
          </p:cNvSpPr>
          <p:nvPr/>
        </p:nvSpPr>
        <p:spPr bwMode="auto">
          <a:xfrm>
            <a:off x="6477000" y="3652838"/>
            <a:ext cx="1371600" cy="614362"/>
          </a:xfrm>
          <a:prstGeom prst="flowChartProcess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</a:p>
        </p:txBody>
      </p:sp>
      <p:sp>
        <p:nvSpPr>
          <p:cNvPr id="13326" name="Line 32"/>
          <p:cNvSpPr>
            <a:spLocks noChangeShapeType="1"/>
          </p:cNvSpPr>
          <p:nvPr/>
        </p:nvSpPr>
        <p:spPr bwMode="auto">
          <a:xfrm>
            <a:off x="1371600" y="4719638"/>
            <a:ext cx="15875" cy="855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33"/>
          <p:cNvSpPr>
            <a:spLocks noChangeShapeType="1"/>
          </p:cNvSpPr>
          <p:nvPr/>
        </p:nvSpPr>
        <p:spPr bwMode="auto">
          <a:xfrm>
            <a:off x="3962400" y="4719638"/>
            <a:ext cx="0" cy="822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AutoShape 40"/>
          <p:cNvSpPr>
            <a:spLocks noChangeArrowheads="1"/>
          </p:cNvSpPr>
          <p:nvPr/>
        </p:nvSpPr>
        <p:spPr bwMode="auto">
          <a:xfrm>
            <a:off x="712788" y="5575300"/>
            <a:ext cx="1774825" cy="520700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57" name="AutoShape 41"/>
          <p:cNvSpPr>
            <a:spLocks noChangeArrowheads="1"/>
          </p:cNvSpPr>
          <p:nvPr/>
        </p:nvSpPr>
        <p:spPr bwMode="auto">
          <a:xfrm>
            <a:off x="3228975" y="5541963"/>
            <a:ext cx="1981200" cy="496887"/>
          </a:xfrm>
          <a:prstGeom prst="flowChartProcess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NaCl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30" name="Rectangle 42"/>
          <p:cNvSpPr>
            <a:spLocks noChangeArrowheads="1"/>
          </p:cNvSpPr>
          <p:nvPr/>
        </p:nvSpPr>
        <p:spPr bwMode="auto">
          <a:xfrm>
            <a:off x="0" y="4397375"/>
            <a:ext cx="1600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kết tủa trắng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31" name="Rectangle 43"/>
          <p:cNvSpPr>
            <a:spLocks noChangeArrowheads="1"/>
          </p:cNvSpPr>
          <p:nvPr/>
        </p:nvSpPr>
        <p:spPr bwMode="auto">
          <a:xfrm>
            <a:off x="4017963" y="4114800"/>
            <a:ext cx="14478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Không hiện tượng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32" name="Line 44"/>
          <p:cNvSpPr>
            <a:spLocks noChangeShapeType="1"/>
          </p:cNvSpPr>
          <p:nvPr/>
        </p:nvSpPr>
        <p:spPr bwMode="auto">
          <a:xfrm>
            <a:off x="2438400" y="2890838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2438400" y="291465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9"/>
          <p:cNvSpPr>
            <a:spLocks noChangeShapeType="1"/>
          </p:cNvSpPr>
          <p:nvPr/>
        </p:nvSpPr>
        <p:spPr bwMode="auto">
          <a:xfrm>
            <a:off x="2438400" y="4165600"/>
            <a:ext cx="0" cy="554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31"/>
          <p:cNvSpPr>
            <a:spLocks noChangeShapeType="1"/>
          </p:cNvSpPr>
          <p:nvPr/>
        </p:nvSpPr>
        <p:spPr bwMode="auto">
          <a:xfrm>
            <a:off x="1371600" y="4729163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Text Box 26"/>
          <p:cNvSpPr txBox="1">
            <a:spLocks noChangeArrowheads="1"/>
          </p:cNvSpPr>
          <p:nvPr/>
        </p:nvSpPr>
        <p:spPr bwMode="auto">
          <a:xfrm>
            <a:off x="2513013" y="4281488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+BaCl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1371600" y="152400"/>
            <a:ext cx="6629400" cy="1752600"/>
          </a:xfrm>
          <a:prstGeom prst="horizontalScroll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 DẪN VỀ NHÀ </a:t>
            </a:r>
          </a:p>
        </p:txBody>
      </p:sp>
      <p:sp>
        <p:nvSpPr>
          <p:cNvPr id="21507" name="TextBox 5"/>
          <p:cNvSpPr txBox="1">
            <a:spLocks noChangeArrowheads="1"/>
          </p:cNvSpPr>
          <p:nvPr/>
        </p:nvSpPr>
        <p:spPr bwMode="auto">
          <a:xfrm>
            <a:off x="1600200" y="2362200"/>
            <a:ext cx="6172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tính chất hóa học của b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 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</a:p>
          <a:p>
            <a:pPr eaLnBrk="1" hangingPunct="1"/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trước bài 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ột số ba</a:t>
            </a: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 trọng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40223"/>
            <a:ext cx="8060648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Chúc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em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có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một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tiết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thú</a:t>
            </a:r>
            <a:r>
              <a:rPr lang="en-US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vị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305800" cy="258532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vi-VN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BÀI 7:</a:t>
            </a:r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</a:t>
            </a:r>
          </a:p>
          <a:p>
            <a:pPr algn="ctr">
              <a:defRPr/>
            </a:pPr>
            <a:r>
              <a:rPr lang="vi-VN" sz="5400" b="1" smtClean="0">
                <a:ln w="11430"/>
                <a:solidFill>
                  <a:srgbClr val="FF0000"/>
                </a:solidFill>
                <a:latin typeface="+mn-lt"/>
              </a:rPr>
              <a:t>TÍNH </a:t>
            </a:r>
            <a:r>
              <a:rPr lang="vi-VN" sz="5400" b="1" dirty="0">
                <a:ln w="11430"/>
                <a:solidFill>
                  <a:srgbClr val="FF0000"/>
                </a:solidFill>
                <a:latin typeface="+mn-lt"/>
              </a:rPr>
              <a:t>CHẤT HÓA HỌC CỦA BASE</a:t>
            </a:r>
            <a:endParaRPr lang="en-US" sz="5400" b="1" dirty="0">
              <a:ln w="11430"/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921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18438"/>
            <a:ext cx="4419600" cy="352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420035"/>
            <a:ext cx="4495800" cy="3437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305800" cy="153888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vi-VN" sz="3200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BÀI 7:</a:t>
            </a:r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</a:t>
            </a:r>
          </a:p>
          <a:p>
            <a:pPr algn="ctr">
              <a:defRPr/>
            </a:pPr>
            <a:r>
              <a:rPr lang="vi-VN" sz="4000" b="1" smtClean="0">
                <a:ln w="11430"/>
                <a:solidFill>
                  <a:srgbClr val="FF0000"/>
                </a:solidFill>
                <a:latin typeface="+mn-lt"/>
              </a:rPr>
              <a:t>TÍNH </a:t>
            </a:r>
            <a:r>
              <a:rPr lang="vi-VN" sz="4000" b="1" dirty="0">
                <a:ln w="11430"/>
                <a:solidFill>
                  <a:srgbClr val="FF0000"/>
                </a:solidFill>
                <a:latin typeface="+mn-lt"/>
              </a:rPr>
              <a:t>CHẤT HÓA HỌC CỦA BASE</a:t>
            </a:r>
            <a:endParaRPr lang="en-US" sz="4000" b="1" dirty="0">
              <a:ln w="11430"/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2509" y="1538883"/>
            <a:ext cx="2201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Phân loại</a:t>
            </a:r>
            <a:endParaRPr lang="en-US" altLang="en-US" sz="320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5079" y="2123658"/>
            <a:ext cx="86052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Base tan (kiềm): NaOH, KOH, Ba(OH)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altLang="en-US" sz="280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2646878"/>
            <a:ext cx="94461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Base không tan: Cu(OH)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Mg(OH)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Fe(OH)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Al(OH)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altLang="en-US" sz="280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2509" y="3259362"/>
            <a:ext cx="38593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 hóa học</a:t>
            </a:r>
            <a:endParaRPr lang="en-US" altLang="en-US" sz="320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52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3400" y="2743200"/>
            <a:ext cx="65557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rgbClr val="00B05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b="1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TN1</a:t>
            </a:r>
            <a:r>
              <a:rPr lang="vi-VN" altLang="en-US" sz="2400" b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altLang="en-US" sz="2400" b="1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Dung d</a:t>
            </a: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ị</a:t>
            </a: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 NaOH tác d</a:t>
            </a: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ụng</a:t>
            </a: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với quỳ tím.</a:t>
            </a:r>
            <a:r>
              <a:rPr lang="en-US" altLang="en-US" sz="240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Down Arrow Callout 5"/>
          <p:cNvSpPr/>
          <p:nvPr/>
        </p:nvSpPr>
        <p:spPr>
          <a:xfrm>
            <a:off x="2286000" y="685800"/>
            <a:ext cx="3733800" cy="1687513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800" b="1" smtClean="0"/>
              <a:t>THÍ </a:t>
            </a:r>
            <a:r>
              <a:rPr lang="vi-VN" sz="2800" b="1" dirty="0"/>
              <a:t>NGHIỆM </a:t>
            </a:r>
            <a:endParaRPr lang="en-US" sz="2800" b="1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0063" y="3338513"/>
            <a:ext cx="762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339933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b="1">
                <a:solidFill>
                  <a:srgbClr val="339933"/>
                </a:solidFill>
              </a:rPr>
              <a:t>    </a:t>
            </a:r>
            <a:r>
              <a:rPr lang="en-US" altLang="en-US" sz="24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TN2</a:t>
            </a: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Dung dịch NaOH tác dụng với dung dịch phenolphtalein</a:t>
            </a:r>
            <a:r>
              <a:rPr lang="en-US" altLang="en-US" sz="2000" b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145" name="Group 89"/>
          <p:cNvGraphicFramePr>
            <a:graphicFrameLocks noGrp="1"/>
          </p:cNvGraphicFramePr>
          <p:nvPr/>
        </p:nvGraphicFramePr>
        <p:xfrm>
          <a:off x="457200" y="228600"/>
          <a:ext cx="8382000" cy="6575425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1/</a:t>
                      </a:r>
                      <a:r>
                        <a:rPr kumimoji="0" lang="en-US" sz="2800" b="1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Nhỏ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1 - 2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giọt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dung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dịch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NaOH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vào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mẩu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giấy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quỳ</a:t>
                      </a:r>
                      <a:r>
                        <a:rPr kumimoji="0"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tím</a:t>
                      </a:r>
                      <a:endParaRPr kumimoji="0" lang="en-US" sz="2800" b="0" i="0" u="none" strike="noStrike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1 - 2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giọt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dịch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phenolphtalein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dịch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NaOH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496888" y="296863"/>
            <a:ext cx="3352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vi-VN" sz="2200" b="1" dirty="0" smtClean="0">
                <a:solidFill>
                  <a:srgbClr val="0000FF"/>
                </a:solidFill>
                <a:latin typeface="+mj-lt"/>
              </a:rPr>
              <a:t>CÁCH TIẾN HÀNH THÍ NGHIỆM</a:t>
            </a:r>
            <a:endParaRPr lang="en-US" sz="2200" b="1" dirty="0" smtClean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5089" name="Text Box 33"/>
          <p:cNvSpPr txBox="1">
            <a:spLocks noChangeArrowheads="1"/>
          </p:cNvSpPr>
          <p:nvPr/>
        </p:nvSpPr>
        <p:spPr bwMode="auto">
          <a:xfrm>
            <a:off x="4267200" y="352425"/>
            <a:ext cx="2057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vi-VN" sz="2400" b="1" dirty="0" smtClean="0">
                <a:solidFill>
                  <a:srgbClr val="0000FF"/>
                </a:solidFill>
                <a:latin typeface="+mj-lt"/>
              </a:rPr>
              <a:t>HIỆN TƯỢNG</a:t>
            </a:r>
            <a:endParaRPr lang="en-US" sz="2400" b="1" dirty="0" smtClean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6581775" y="366713"/>
            <a:ext cx="1905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LUẬN</a:t>
            </a:r>
            <a:endParaRPr lang="en-US" altLang="en-US" sz="2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93" name="Freeform 37"/>
          <p:cNvSpPr>
            <a:spLocks/>
          </p:cNvSpPr>
          <p:nvPr/>
        </p:nvSpPr>
        <p:spPr bwMode="auto">
          <a:xfrm>
            <a:off x="1785917" y="2498961"/>
            <a:ext cx="2000250" cy="914400"/>
          </a:xfrm>
          <a:custGeom>
            <a:avLst/>
            <a:gdLst>
              <a:gd name="T0" fmla="*/ 2147483647 w 1800"/>
              <a:gd name="T1" fmla="*/ 2147483647 h 972"/>
              <a:gd name="T2" fmla="*/ 2147483647 w 1800"/>
              <a:gd name="T3" fmla="*/ 0 h 972"/>
              <a:gd name="T4" fmla="*/ 2147483647 w 1800"/>
              <a:gd name="T5" fmla="*/ 2147483647 h 972"/>
              <a:gd name="T6" fmla="*/ 2147483647 w 1800"/>
              <a:gd name="T7" fmla="*/ 2147483647 h 972"/>
              <a:gd name="T8" fmla="*/ 0 w 1800"/>
              <a:gd name="T9" fmla="*/ 2147483647 h 972"/>
              <a:gd name="T10" fmla="*/ 2147483647 w 1800"/>
              <a:gd name="T11" fmla="*/ 2147483647 h 972"/>
              <a:gd name="T12" fmla="*/ 2147483647 w 1800"/>
              <a:gd name="T13" fmla="*/ 2147483647 h 972"/>
              <a:gd name="T14" fmla="*/ 2147483647 w 1800"/>
              <a:gd name="T15" fmla="*/ 2147483647 h 972"/>
              <a:gd name="T16" fmla="*/ 2147483647 w 1800"/>
              <a:gd name="T17" fmla="*/ 2147483647 h 972"/>
              <a:gd name="T18" fmla="*/ 2147483647 w 1800"/>
              <a:gd name="T19" fmla="*/ 2147483647 h 9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00"/>
              <a:gd name="T31" fmla="*/ 0 h 972"/>
              <a:gd name="T32" fmla="*/ 1800 w 1800"/>
              <a:gd name="T33" fmla="*/ 972 h 97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00" h="972">
                <a:moveTo>
                  <a:pt x="288" y="420"/>
                </a:moveTo>
                <a:lnTo>
                  <a:pt x="1500" y="0"/>
                </a:lnTo>
                <a:lnTo>
                  <a:pt x="1692" y="156"/>
                </a:lnTo>
                <a:lnTo>
                  <a:pt x="1800" y="300"/>
                </a:lnTo>
                <a:lnTo>
                  <a:pt x="0" y="972"/>
                </a:lnTo>
                <a:lnTo>
                  <a:pt x="144" y="816"/>
                </a:lnTo>
                <a:lnTo>
                  <a:pt x="108" y="660"/>
                </a:lnTo>
                <a:lnTo>
                  <a:pt x="180" y="624"/>
                </a:lnTo>
                <a:lnTo>
                  <a:pt x="156" y="516"/>
                </a:lnTo>
                <a:lnTo>
                  <a:pt x="288" y="420"/>
                </a:lnTo>
                <a:close/>
              </a:path>
            </a:pathLst>
          </a:cu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3003895" y="1946162"/>
            <a:ext cx="457200" cy="844550"/>
            <a:chOff x="836" y="2519"/>
            <a:chExt cx="309" cy="580"/>
          </a:xfrm>
        </p:grpSpPr>
        <p:sp>
          <p:nvSpPr>
            <p:cNvPr id="11322" name="Oval 39"/>
            <p:cNvSpPr>
              <a:spLocks noChangeArrowheads="1"/>
            </p:cNvSpPr>
            <p:nvPr/>
          </p:nvSpPr>
          <p:spPr bwMode="auto">
            <a:xfrm rot="2269883" flipV="1">
              <a:off x="1067" y="2519"/>
              <a:ext cx="70" cy="1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3" name="Rectangle 40"/>
            <p:cNvSpPr>
              <a:spLocks noChangeArrowheads="1"/>
            </p:cNvSpPr>
            <p:nvPr/>
          </p:nvSpPr>
          <p:spPr bwMode="auto">
            <a:xfrm rot="2269883" flipV="1">
              <a:off x="1018" y="2602"/>
              <a:ext cx="119" cy="4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4" name="AutoShape 41"/>
            <p:cNvSpPr>
              <a:spLocks/>
            </p:cNvSpPr>
            <p:nvPr/>
          </p:nvSpPr>
          <p:spPr bwMode="auto">
            <a:xfrm rot="-3130117" flipH="1" flipV="1">
              <a:off x="821" y="2734"/>
              <a:ext cx="299" cy="55"/>
            </a:xfrm>
            <a:prstGeom prst="rightBracke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000">
                <a:solidFill>
                  <a:schemeClr val="folHlink"/>
                </a:solidFill>
                <a:latin typeface=".VnCentury Schoolbook" panose="020B7200000000000000" pitchFamily="34" charset="0"/>
              </a:endParaRPr>
            </a:p>
          </p:txBody>
        </p:sp>
        <p:sp>
          <p:nvSpPr>
            <p:cNvPr id="11325" name="Oval 42"/>
            <p:cNvSpPr>
              <a:spLocks noChangeArrowheads="1"/>
            </p:cNvSpPr>
            <p:nvPr/>
          </p:nvSpPr>
          <p:spPr bwMode="auto">
            <a:xfrm rot="-2863579">
              <a:off x="1039" y="2551"/>
              <a:ext cx="132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6" name="Rectangle 43"/>
            <p:cNvSpPr>
              <a:spLocks noChangeArrowheads="1"/>
            </p:cNvSpPr>
            <p:nvPr/>
          </p:nvSpPr>
          <p:spPr bwMode="auto">
            <a:xfrm rot="2155382">
              <a:off x="1024" y="2593"/>
              <a:ext cx="117" cy="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7" name="Line 44"/>
            <p:cNvSpPr>
              <a:spLocks noChangeShapeType="1"/>
            </p:cNvSpPr>
            <p:nvPr/>
          </p:nvSpPr>
          <p:spPr bwMode="auto">
            <a:xfrm flipV="1">
              <a:off x="952" y="2748"/>
              <a:ext cx="56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Line 45"/>
            <p:cNvSpPr>
              <a:spLocks noChangeShapeType="1"/>
            </p:cNvSpPr>
            <p:nvPr/>
          </p:nvSpPr>
          <p:spPr bwMode="auto">
            <a:xfrm flipV="1">
              <a:off x="912" y="2820"/>
              <a:ext cx="24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Oval 46"/>
            <p:cNvSpPr>
              <a:spLocks noChangeArrowheads="1"/>
            </p:cNvSpPr>
            <p:nvPr/>
          </p:nvSpPr>
          <p:spPr bwMode="auto">
            <a:xfrm>
              <a:off x="842" y="2881"/>
              <a:ext cx="28" cy="8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30" name="Oval 47"/>
            <p:cNvSpPr>
              <a:spLocks noChangeArrowheads="1"/>
            </p:cNvSpPr>
            <p:nvPr/>
          </p:nvSpPr>
          <p:spPr bwMode="auto">
            <a:xfrm>
              <a:off x="836" y="3013"/>
              <a:ext cx="28" cy="8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5104" name="Oval 48"/>
          <p:cNvSpPr>
            <a:spLocks noChangeArrowheads="1"/>
          </p:cNvSpPr>
          <p:nvPr/>
        </p:nvSpPr>
        <p:spPr bwMode="auto">
          <a:xfrm>
            <a:off x="2857500" y="2767013"/>
            <a:ext cx="273050" cy="119062"/>
          </a:xfrm>
          <a:prstGeom prst="ellipse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105" name="Freeform 49"/>
          <p:cNvSpPr>
            <a:spLocks/>
          </p:cNvSpPr>
          <p:nvPr/>
        </p:nvSpPr>
        <p:spPr bwMode="auto">
          <a:xfrm rot="6112634" flipV="1">
            <a:off x="2452688" y="6083300"/>
            <a:ext cx="76200" cy="76200"/>
          </a:xfrm>
          <a:custGeom>
            <a:avLst/>
            <a:gdLst>
              <a:gd name="T0" fmla="*/ 2147483647 w 356"/>
              <a:gd name="T1" fmla="*/ 2147483647 h 135"/>
              <a:gd name="T2" fmla="*/ 2147483647 w 356"/>
              <a:gd name="T3" fmla="*/ 2147483647 h 135"/>
              <a:gd name="T4" fmla="*/ 2147483647 w 356"/>
              <a:gd name="T5" fmla="*/ 2147483647 h 135"/>
              <a:gd name="T6" fmla="*/ 2147483647 w 356"/>
              <a:gd name="T7" fmla="*/ 2147483647 h 135"/>
              <a:gd name="T8" fmla="*/ 2147483647 w 356"/>
              <a:gd name="T9" fmla="*/ 2147483647 h 1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135"/>
              <a:gd name="T17" fmla="*/ 356 w 356"/>
              <a:gd name="T18" fmla="*/ 135 h 13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135">
                <a:moveTo>
                  <a:pt x="7" y="27"/>
                </a:moveTo>
                <a:cubicBezTo>
                  <a:pt x="14" y="7"/>
                  <a:pt x="172" y="0"/>
                  <a:pt x="229" y="9"/>
                </a:cubicBezTo>
                <a:cubicBezTo>
                  <a:pt x="286" y="18"/>
                  <a:pt x="356" y="61"/>
                  <a:pt x="349" y="81"/>
                </a:cubicBezTo>
                <a:cubicBezTo>
                  <a:pt x="342" y="101"/>
                  <a:pt x="243" y="135"/>
                  <a:pt x="187" y="129"/>
                </a:cubicBezTo>
                <a:cubicBezTo>
                  <a:pt x="131" y="123"/>
                  <a:pt x="0" y="47"/>
                  <a:pt x="7" y="2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5106" name="Freeform 50"/>
          <p:cNvSpPr>
            <a:spLocks/>
          </p:cNvSpPr>
          <p:nvPr/>
        </p:nvSpPr>
        <p:spPr bwMode="auto">
          <a:xfrm rot="6112634" flipV="1">
            <a:off x="2442369" y="5836444"/>
            <a:ext cx="104775" cy="61913"/>
          </a:xfrm>
          <a:custGeom>
            <a:avLst/>
            <a:gdLst>
              <a:gd name="T0" fmla="*/ 2147483647 w 356"/>
              <a:gd name="T1" fmla="*/ 2147483647 h 135"/>
              <a:gd name="T2" fmla="*/ 2147483647 w 356"/>
              <a:gd name="T3" fmla="*/ 2147483647 h 135"/>
              <a:gd name="T4" fmla="*/ 2147483647 w 356"/>
              <a:gd name="T5" fmla="*/ 2147483647 h 135"/>
              <a:gd name="T6" fmla="*/ 2147483647 w 356"/>
              <a:gd name="T7" fmla="*/ 2147483647 h 135"/>
              <a:gd name="T8" fmla="*/ 2147483647 w 356"/>
              <a:gd name="T9" fmla="*/ 2147483647 h 1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6"/>
              <a:gd name="T16" fmla="*/ 0 h 135"/>
              <a:gd name="T17" fmla="*/ 356 w 356"/>
              <a:gd name="T18" fmla="*/ 135 h 13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6" h="135">
                <a:moveTo>
                  <a:pt x="7" y="27"/>
                </a:moveTo>
                <a:cubicBezTo>
                  <a:pt x="14" y="7"/>
                  <a:pt x="172" y="0"/>
                  <a:pt x="229" y="9"/>
                </a:cubicBezTo>
                <a:cubicBezTo>
                  <a:pt x="286" y="18"/>
                  <a:pt x="356" y="61"/>
                  <a:pt x="349" y="81"/>
                </a:cubicBezTo>
                <a:cubicBezTo>
                  <a:pt x="342" y="101"/>
                  <a:pt x="243" y="135"/>
                  <a:pt x="187" y="129"/>
                </a:cubicBezTo>
                <a:cubicBezTo>
                  <a:pt x="131" y="123"/>
                  <a:pt x="0" y="47"/>
                  <a:pt x="7" y="2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5107" name="AutoShape 51"/>
          <p:cNvSpPr>
            <a:spLocks/>
          </p:cNvSpPr>
          <p:nvPr/>
        </p:nvSpPr>
        <p:spPr bwMode="auto">
          <a:xfrm rot="-5400000" flipH="1" flipV="1">
            <a:off x="1952626" y="5872162"/>
            <a:ext cx="1123950" cy="352425"/>
          </a:xfrm>
          <a:prstGeom prst="rightBracket">
            <a:avLst>
              <a:gd name="adj" fmla="val 32926"/>
            </a:avLst>
          </a:prstGeom>
          <a:noFill/>
          <a:ln w="571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2478088" y="4592638"/>
            <a:ext cx="533400" cy="1073150"/>
            <a:chOff x="836" y="2519"/>
            <a:chExt cx="309" cy="580"/>
          </a:xfrm>
        </p:grpSpPr>
        <p:sp>
          <p:nvSpPr>
            <p:cNvPr id="11313" name="Oval 53"/>
            <p:cNvSpPr>
              <a:spLocks noChangeArrowheads="1"/>
            </p:cNvSpPr>
            <p:nvPr/>
          </p:nvSpPr>
          <p:spPr bwMode="auto">
            <a:xfrm rot="2269883" flipV="1">
              <a:off x="1067" y="2519"/>
              <a:ext cx="70" cy="1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4" name="Rectangle 54"/>
            <p:cNvSpPr>
              <a:spLocks noChangeArrowheads="1"/>
            </p:cNvSpPr>
            <p:nvPr/>
          </p:nvSpPr>
          <p:spPr bwMode="auto">
            <a:xfrm rot="2269883" flipV="1">
              <a:off x="1018" y="2602"/>
              <a:ext cx="119" cy="4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5" name="AutoShape 55"/>
            <p:cNvSpPr>
              <a:spLocks/>
            </p:cNvSpPr>
            <p:nvPr/>
          </p:nvSpPr>
          <p:spPr bwMode="auto">
            <a:xfrm rot="-3130117" flipH="1" flipV="1">
              <a:off x="821" y="2734"/>
              <a:ext cx="299" cy="55"/>
            </a:xfrm>
            <a:prstGeom prst="rightBracke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000">
                <a:solidFill>
                  <a:schemeClr val="folHlink"/>
                </a:solidFill>
                <a:latin typeface=".VnCentury Schoolbook" panose="020B7200000000000000" pitchFamily="34" charset="0"/>
              </a:endParaRPr>
            </a:p>
          </p:txBody>
        </p:sp>
        <p:sp>
          <p:nvSpPr>
            <p:cNvPr id="11316" name="Oval 56"/>
            <p:cNvSpPr>
              <a:spLocks noChangeArrowheads="1"/>
            </p:cNvSpPr>
            <p:nvPr/>
          </p:nvSpPr>
          <p:spPr bwMode="auto">
            <a:xfrm rot="-2863579">
              <a:off x="1039" y="2551"/>
              <a:ext cx="132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7" name="Rectangle 57"/>
            <p:cNvSpPr>
              <a:spLocks noChangeArrowheads="1"/>
            </p:cNvSpPr>
            <p:nvPr/>
          </p:nvSpPr>
          <p:spPr bwMode="auto">
            <a:xfrm rot="2155382">
              <a:off x="1024" y="2593"/>
              <a:ext cx="117" cy="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8" name="Line 58"/>
            <p:cNvSpPr>
              <a:spLocks noChangeShapeType="1"/>
            </p:cNvSpPr>
            <p:nvPr/>
          </p:nvSpPr>
          <p:spPr bwMode="auto">
            <a:xfrm flipV="1">
              <a:off x="952" y="2748"/>
              <a:ext cx="56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Line 59"/>
            <p:cNvSpPr>
              <a:spLocks noChangeShapeType="1"/>
            </p:cNvSpPr>
            <p:nvPr/>
          </p:nvSpPr>
          <p:spPr bwMode="auto">
            <a:xfrm flipV="1">
              <a:off x="912" y="2820"/>
              <a:ext cx="24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Oval 60"/>
            <p:cNvSpPr>
              <a:spLocks noChangeArrowheads="1"/>
            </p:cNvSpPr>
            <p:nvPr/>
          </p:nvSpPr>
          <p:spPr bwMode="auto">
            <a:xfrm>
              <a:off x="842" y="2881"/>
              <a:ext cx="28" cy="8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21" name="Oval 61"/>
            <p:cNvSpPr>
              <a:spLocks noChangeArrowheads="1"/>
            </p:cNvSpPr>
            <p:nvPr/>
          </p:nvSpPr>
          <p:spPr bwMode="auto">
            <a:xfrm>
              <a:off x="836" y="3013"/>
              <a:ext cx="28" cy="8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5118" name="Line 62"/>
          <p:cNvSpPr>
            <a:spLocks noChangeShapeType="1"/>
          </p:cNvSpPr>
          <p:nvPr/>
        </p:nvSpPr>
        <p:spPr bwMode="auto">
          <a:xfrm>
            <a:off x="2590800" y="5943600"/>
            <a:ext cx="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19" name="Line 63"/>
          <p:cNvSpPr>
            <a:spLocks noChangeShapeType="1"/>
          </p:cNvSpPr>
          <p:nvPr/>
        </p:nvSpPr>
        <p:spPr bwMode="auto">
          <a:xfrm>
            <a:off x="2449513" y="6365875"/>
            <a:ext cx="7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0" name="Line 64"/>
          <p:cNvSpPr>
            <a:spLocks noChangeShapeType="1"/>
          </p:cNvSpPr>
          <p:nvPr/>
        </p:nvSpPr>
        <p:spPr bwMode="auto">
          <a:xfrm>
            <a:off x="2447925" y="5867400"/>
            <a:ext cx="7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1" name="Line 65"/>
          <p:cNvSpPr>
            <a:spLocks noChangeShapeType="1"/>
          </p:cNvSpPr>
          <p:nvPr/>
        </p:nvSpPr>
        <p:spPr bwMode="auto">
          <a:xfrm flipH="1" flipV="1">
            <a:off x="2508250" y="6267450"/>
            <a:ext cx="76200" cy="76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2" name="Line 66"/>
          <p:cNvSpPr>
            <a:spLocks noChangeShapeType="1"/>
          </p:cNvSpPr>
          <p:nvPr/>
        </p:nvSpPr>
        <p:spPr bwMode="auto">
          <a:xfrm>
            <a:off x="2460625" y="6172200"/>
            <a:ext cx="7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3" name="Line 67"/>
          <p:cNvSpPr>
            <a:spLocks noChangeShapeType="1"/>
          </p:cNvSpPr>
          <p:nvPr/>
        </p:nvSpPr>
        <p:spPr bwMode="auto">
          <a:xfrm>
            <a:off x="2493963" y="6016625"/>
            <a:ext cx="7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4" name="Line 68"/>
          <p:cNvSpPr>
            <a:spLocks noChangeShapeType="1"/>
          </p:cNvSpPr>
          <p:nvPr/>
        </p:nvSpPr>
        <p:spPr bwMode="auto">
          <a:xfrm>
            <a:off x="2895600" y="5791200"/>
            <a:ext cx="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5" name="Line 69"/>
          <p:cNvSpPr>
            <a:spLocks noChangeShapeType="1"/>
          </p:cNvSpPr>
          <p:nvPr/>
        </p:nvSpPr>
        <p:spPr bwMode="auto">
          <a:xfrm>
            <a:off x="2460625" y="6070600"/>
            <a:ext cx="76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126" name="AutoShape 70"/>
          <p:cNvSpPr>
            <a:spLocks noChangeArrowheads="1"/>
          </p:cNvSpPr>
          <p:nvPr/>
        </p:nvSpPr>
        <p:spPr bwMode="auto">
          <a:xfrm>
            <a:off x="2770188" y="5938838"/>
            <a:ext cx="285750" cy="28575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000">
              <a:solidFill>
                <a:srgbClr val="CC3300"/>
              </a:solidFill>
              <a:latin typeface=".VnCentury Schoolbook" panose="020B7200000000000000" pitchFamily="34" charset="0"/>
            </a:endParaRPr>
          </a:p>
        </p:txBody>
      </p:sp>
      <p:sp>
        <p:nvSpPr>
          <p:cNvPr id="45127" name="AutoShape 71"/>
          <p:cNvSpPr>
            <a:spLocks/>
          </p:cNvSpPr>
          <p:nvPr/>
        </p:nvSpPr>
        <p:spPr bwMode="auto">
          <a:xfrm rot="16200000" flipH="1" flipV="1">
            <a:off x="2851151" y="5872163"/>
            <a:ext cx="1123950" cy="352425"/>
          </a:xfrm>
          <a:prstGeom prst="rightBracket">
            <a:avLst>
              <a:gd name="adj" fmla="val 32926"/>
            </a:avLst>
          </a:prstGeom>
          <a:noFill/>
          <a:ln w="571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3470275" y="4648200"/>
            <a:ext cx="457200" cy="838200"/>
            <a:chOff x="1656" y="2735"/>
            <a:chExt cx="233" cy="392"/>
          </a:xfrm>
        </p:grpSpPr>
        <p:sp>
          <p:nvSpPr>
            <p:cNvPr id="11306" name="Oval 73"/>
            <p:cNvSpPr>
              <a:spLocks noChangeArrowheads="1"/>
            </p:cNvSpPr>
            <p:nvPr/>
          </p:nvSpPr>
          <p:spPr bwMode="auto">
            <a:xfrm rot="2269883" flipV="1">
              <a:off x="1811" y="2735"/>
              <a:ext cx="70" cy="1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07" name="Rectangle 74"/>
            <p:cNvSpPr>
              <a:spLocks noChangeArrowheads="1"/>
            </p:cNvSpPr>
            <p:nvPr/>
          </p:nvSpPr>
          <p:spPr bwMode="auto">
            <a:xfrm rot="2269883" flipV="1">
              <a:off x="1762" y="2818"/>
              <a:ext cx="119" cy="4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08" name="AutoShape 75"/>
            <p:cNvSpPr>
              <a:spLocks/>
            </p:cNvSpPr>
            <p:nvPr/>
          </p:nvSpPr>
          <p:spPr bwMode="auto">
            <a:xfrm rot="-3130117" flipH="1" flipV="1">
              <a:off x="1565" y="2950"/>
              <a:ext cx="299" cy="55"/>
            </a:xfrm>
            <a:prstGeom prst="rightBracke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000">
                <a:solidFill>
                  <a:schemeClr val="folHlink"/>
                </a:solidFill>
                <a:latin typeface=".VnCentury Schoolbook" panose="020B7200000000000000" pitchFamily="34" charset="0"/>
              </a:endParaRPr>
            </a:p>
          </p:txBody>
        </p:sp>
        <p:sp>
          <p:nvSpPr>
            <p:cNvPr id="11309" name="Oval 76"/>
            <p:cNvSpPr>
              <a:spLocks noChangeArrowheads="1"/>
            </p:cNvSpPr>
            <p:nvPr/>
          </p:nvSpPr>
          <p:spPr bwMode="auto">
            <a:xfrm rot="-2863579">
              <a:off x="1783" y="2767"/>
              <a:ext cx="132" cy="8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0" name="Rectangle 77"/>
            <p:cNvSpPr>
              <a:spLocks noChangeArrowheads="1"/>
            </p:cNvSpPr>
            <p:nvPr/>
          </p:nvSpPr>
          <p:spPr bwMode="auto">
            <a:xfrm rot="2155382">
              <a:off x="1768" y="2809"/>
              <a:ext cx="117" cy="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11" name="Line 78"/>
            <p:cNvSpPr>
              <a:spLocks noChangeShapeType="1"/>
            </p:cNvSpPr>
            <p:nvPr/>
          </p:nvSpPr>
          <p:spPr bwMode="auto">
            <a:xfrm flipV="1">
              <a:off x="1696" y="2964"/>
              <a:ext cx="56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Line 79"/>
            <p:cNvSpPr>
              <a:spLocks noChangeShapeType="1"/>
            </p:cNvSpPr>
            <p:nvPr/>
          </p:nvSpPr>
          <p:spPr bwMode="auto">
            <a:xfrm flipV="1">
              <a:off x="1656" y="3036"/>
              <a:ext cx="24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136" name="Freeform 80"/>
          <p:cNvSpPr>
            <a:spLocks/>
          </p:cNvSpPr>
          <p:nvPr/>
        </p:nvSpPr>
        <p:spPr bwMode="auto">
          <a:xfrm>
            <a:off x="3243263" y="6061075"/>
            <a:ext cx="323850" cy="488950"/>
          </a:xfrm>
          <a:custGeom>
            <a:avLst/>
            <a:gdLst>
              <a:gd name="T0" fmla="*/ 0 w 156"/>
              <a:gd name="T1" fmla="*/ 0 h 300"/>
              <a:gd name="T2" fmla="*/ 2147483647 w 156"/>
              <a:gd name="T3" fmla="*/ 2147483647 h 300"/>
              <a:gd name="T4" fmla="*/ 2147483647 w 156"/>
              <a:gd name="T5" fmla="*/ 2147483647 h 300"/>
              <a:gd name="T6" fmla="*/ 2147483647 w 156"/>
              <a:gd name="T7" fmla="*/ 2147483647 h 300"/>
              <a:gd name="T8" fmla="*/ 2147483647 w 156"/>
              <a:gd name="T9" fmla="*/ 2147483647 h 300"/>
              <a:gd name="T10" fmla="*/ 2147483647 w 156"/>
              <a:gd name="T11" fmla="*/ 2147483647 h 300"/>
              <a:gd name="T12" fmla="*/ 0 w 156"/>
              <a:gd name="T13" fmla="*/ 0 h 3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6"/>
              <a:gd name="T22" fmla="*/ 0 h 300"/>
              <a:gd name="T23" fmla="*/ 156 w 156"/>
              <a:gd name="T24" fmla="*/ 300 h 3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6" h="300">
                <a:moveTo>
                  <a:pt x="0" y="0"/>
                </a:moveTo>
                <a:lnTo>
                  <a:pt x="156" y="8"/>
                </a:lnTo>
                <a:lnTo>
                  <a:pt x="136" y="220"/>
                </a:lnTo>
                <a:lnTo>
                  <a:pt x="112" y="300"/>
                </a:lnTo>
                <a:lnTo>
                  <a:pt x="52" y="300"/>
                </a:lnTo>
                <a:lnTo>
                  <a:pt x="4" y="156"/>
                </a:lnTo>
                <a:lnTo>
                  <a:pt x="0" y="0"/>
                </a:lnTo>
                <a:close/>
              </a:path>
            </a:pathLst>
          </a:custGeom>
          <a:solidFill>
            <a:srgbClr val="FF0066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5137" name="Text Box 81"/>
          <p:cNvSpPr txBox="1">
            <a:spLocks noChangeArrowheads="1"/>
          </p:cNvSpPr>
          <p:nvPr/>
        </p:nvSpPr>
        <p:spPr bwMode="auto">
          <a:xfrm>
            <a:off x="4139060" y="1342836"/>
            <a:ext cx="210212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Giấy quỳ tím </a:t>
            </a: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màu xanh.</a:t>
            </a:r>
          </a:p>
        </p:txBody>
      </p:sp>
      <p:sp>
        <p:nvSpPr>
          <p:cNvPr id="45138" name="Text Box 82"/>
          <p:cNvSpPr txBox="1">
            <a:spLocks noChangeArrowheads="1"/>
          </p:cNvSpPr>
          <p:nvPr/>
        </p:nvSpPr>
        <p:spPr bwMode="auto">
          <a:xfrm>
            <a:off x="4195293" y="3551513"/>
            <a:ext cx="214199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Dung dịch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phenol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phtalein không màu thành màu hồng.</a:t>
            </a:r>
          </a:p>
        </p:txBody>
      </p:sp>
      <p:sp>
        <p:nvSpPr>
          <p:cNvPr id="45139" name="Text Box 83"/>
          <p:cNvSpPr txBox="1">
            <a:spLocks noChangeArrowheads="1"/>
          </p:cNvSpPr>
          <p:nvPr/>
        </p:nvSpPr>
        <p:spPr bwMode="auto">
          <a:xfrm>
            <a:off x="6398132" y="1156457"/>
            <a:ext cx="2209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dịch base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làm quỳ tím thành màu xanh.</a:t>
            </a:r>
          </a:p>
        </p:txBody>
      </p:sp>
      <p:sp>
        <p:nvSpPr>
          <p:cNvPr id="45140" name="Text Box 84"/>
          <p:cNvSpPr txBox="1">
            <a:spLocks noChangeArrowheads="1"/>
          </p:cNvSpPr>
          <p:nvPr/>
        </p:nvSpPr>
        <p:spPr bwMode="auto">
          <a:xfrm>
            <a:off x="6362700" y="3338513"/>
            <a:ext cx="24765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dịch base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làm dung dịch phenol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phtalein không màu thành màu hồng.</a:t>
            </a:r>
            <a:endParaRPr lang="en-US" alt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4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4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4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4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4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4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1000"/>
                                        <p:tgtEl>
                                          <p:spTgt spid="4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1000"/>
                                        <p:tgtEl>
                                          <p:spTgt spid="4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1000"/>
                                        <p:tgtEl>
                                          <p:spTgt spid="4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4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4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2000"/>
                                        <p:tgtEl>
                                          <p:spTgt spid="4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4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8" grpId="0"/>
      <p:bldP spid="45089" grpId="0"/>
      <p:bldP spid="45090" grpId="0"/>
      <p:bldP spid="45104" grpId="0" animBg="1"/>
      <p:bldP spid="45107" grpId="0" animBg="1"/>
      <p:bldP spid="45126" grpId="0" animBg="1"/>
      <p:bldP spid="45127" grpId="0" animBg="1"/>
      <p:bldP spid="45137" grpId="0"/>
      <p:bldP spid="45138" grpId="0"/>
      <p:bldP spid="45139" grpId="0"/>
      <p:bldP spid="451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" y="-111296"/>
            <a:ext cx="8305800" cy="153888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vi-VN" sz="3200" b="1" u="sng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BÀI 7:</a:t>
            </a:r>
            <a:r>
              <a:rPr lang="vi-VN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</a:t>
            </a:r>
          </a:p>
          <a:p>
            <a:pPr algn="ctr">
              <a:defRPr/>
            </a:pPr>
            <a:r>
              <a:rPr lang="vi-VN" sz="4000" b="1" smtClean="0">
                <a:ln w="11430"/>
                <a:solidFill>
                  <a:srgbClr val="FF0000"/>
                </a:solidFill>
                <a:latin typeface="+mn-lt"/>
              </a:rPr>
              <a:t>TÍNH </a:t>
            </a:r>
            <a:r>
              <a:rPr lang="vi-VN" sz="4000" b="1" dirty="0">
                <a:ln w="11430"/>
                <a:solidFill>
                  <a:srgbClr val="FF0000"/>
                </a:solidFill>
                <a:latin typeface="+mn-lt"/>
              </a:rPr>
              <a:t>CHẤT HÓA HỌC CỦA BASE</a:t>
            </a:r>
            <a:endParaRPr lang="en-US" sz="4000" b="1" dirty="0">
              <a:ln w="11430"/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2509" y="1538883"/>
            <a:ext cx="2201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Phân loại</a:t>
            </a:r>
            <a:endParaRPr lang="en-US" altLang="en-US" sz="320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5079" y="2123658"/>
            <a:ext cx="86052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Base tan (kiềm): NaOH, KOH, Ba(OH)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altLang="en-US" sz="280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2646878"/>
            <a:ext cx="94461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Base không tan: Cu(OH)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Mg(OH)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Fe(OH)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Al(OH)</a:t>
            </a:r>
            <a:r>
              <a:rPr lang="en-US" altLang="en-US" sz="28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altLang="en-US" sz="280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2509" y="3259362"/>
            <a:ext cx="38593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 hóa học</a:t>
            </a:r>
            <a:endParaRPr lang="en-US" altLang="en-US" sz="320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68484" y="3844137"/>
            <a:ext cx="5194116" cy="58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smtClean="0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Tác dụng với chất chỉ thị màu</a:t>
            </a:r>
            <a:endParaRPr lang="vi-VN" altLang="en-US" sz="2800" b="1" u="sng">
              <a:solidFill>
                <a:srgbClr val="3399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68484" y="4426818"/>
            <a:ext cx="8546916" cy="983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Dung dịch Base làm quì tím hóa xanh, phenol phtalein hóa hồng</a:t>
            </a:r>
            <a:endParaRPr lang="vi-V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00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428625" y="286929"/>
            <a:ext cx="5271654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u="sng" smtClean="0">
                <a:solidFill>
                  <a:srgbClr val="3399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Tác dụng với Acidic Oxide</a:t>
            </a:r>
            <a:endParaRPr lang="en-US" altLang="en-US" sz="2600" b="1" u="sng">
              <a:solidFill>
                <a:srgbClr val="3399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463261" y="861457"/>
            <a:ext cx="7786687" cy="52322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 BASE 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ACIDIC OXIDE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MUỐI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NƯỚC</a:t>
            </a:r>
            <a:endParaRPr lang="en-GB" altLang="en-US" sz="28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1118104" y="1485746"/>
            <a:ext cx="6477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2NaOH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 CO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Na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H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463261" y="1867916"/>
            <a:ext cx="4232564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600" b="1" smtClean="0">
                <a:solidFill>
                  <a:srgbClr val="339933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US" altLang="en-US" sz="2600" b="1" u="sng" smtClean="0">
                <a:solidFill>
                  <a:srgbClr val="339933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Tác dụng với Acid</a:t>
            </a:r>
            <a:r>
              <a:rPr lang="en-US" altLang="en-US" sz="4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	</a:t>
            </a:r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463261" y="2690151"/>
            <a:ext cx="708458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BASE</a:t>
            </a:r>
            <a:r>
              <a:rPr lang="vi-VN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+ 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ACID  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MUỐI</a:t>
            </a:r>
            <a:r>
              <a:rPr lang="vi-VN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NƯỚC</a:t>
            </a:r>
            <a:endParaRPr lang="en-US" altLang="en-US" sz="2800" b="1">
              <a:solidFill>
                <a:srgbClr val="C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838199" y="3333931"/>
            <a:ext cx="5562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altLang="en-US" sz="2400" b="1" smtClean="0">
                <a:latin typeface="Times New Roman" panose="02020603050405020304" pitchFamily="18" charset="0"/>
                <a:cs typeface="Arial" panose="020B0604020202020204" pitchFamily="34" charset="0"/>
              </a:rPr>
              <a:t>NaOH  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</a:rPr>
              <a:t>+ HCl  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</a:rPr>
              <a:t> NaCl + H</a:t>
            </a:r>
            <a:r>
              <a:rPr lang="en-US" altLang="en-US" sz="2400" b="1" baseline="-25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O </a:t>
            </a:r>
          </a:p>
          <a:p>
            <a:r>
              <a:rPr lang="en-US" altLang="en-US" sz="2400" b="1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Cu(OH)</a:t>
            </a:r>
            <a:r>
              <a:rPr lang="en-US" altLang="en-US" sz="2400" b="1" baseline="-25000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2 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+ H</a:t>
            </a:r>
            <a:r>
              <a:rPr lang="en-US" altLang="en-US" sz="2400" b="1" baseline="-25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SO</a:t>
            </a:r>
            <a:r>
              <a:rPr lang="en-US" altLang="en-US" sz="2400" b="1" baseline="-25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4 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</a:rPr>
              <a:t> CuSO</a:t>
            </a:r>
            <a:r>
              <a:rPr lang="en-US" altLang="en-US" sz="2400" b="1" baseline="-25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4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+ 2H</a:t>
            </a:r>
            <a:r>
              <a:rPr lang="en-US" altLang="en-US" sz="2400" b="1" baseline="-25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O </a:t>
            </a:r>
            <a:endParaRPr lang="en-US" altLang="en-US" sz="2400" b="1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4346" name="Picture 27" descr="Book-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6308725"/>
            <a:ext cx="60960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28625" y="4164928"/>
            <a:ext cx="57608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600" b="1" smtClean="0">
                <a:solidFill>
                  <a:srgbClr val="339933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 </a:t>
            </a:r>
            <a:r>
              <a:rPr lang="en-US" altLang="en-US" sz="2600" b="1" u="sng" smtClean="0">
                <a:solidFill>
                  <a:srgbClr val="339933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Base không tan bị nhiệt phân hủy</a:t>
            </a:r>
            <a:r>
              <a:rPr lang="en-US" altLang="en-US" sz="400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	</a:t>
            </a:r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49407" y="4979568"/>
            <a:ext cx="8341303" cy="52322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 (kh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tan)       </a:t>
            </a: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OXIDE </a:t>
            </a:r>
            <a:r>
              <a:rPr lang="vi-VN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alt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41"/>
          <p:cNvSpPr txBox="1">
            <a:spLocks noChangeArrowheads="1"/>
          </p:cNvSpPr>
          <p:nvPr/>
        </p:nvSpPr>
        <p:spPr bwMode="auto">
          <a:xfrm>
            <a:off x="3874655" y="4952967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000066"/>
                </a:solidFill>
              </a:rPr>
              <a:t>t</a:t>
            </a:r>
            <a:r>
              <a:rPr lang="en-US" altLang="en-US" sz="2000" b="1" baseline="30000">
                <a:solidFill>
                  <a:srgbClr val="000066"/>
                </a:solidFill>
              </a:rPr>
              <a:t>o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657600" y="5284449"/>
            <a:ext cx="6964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183913" y="5703811"/>
            <a:ext cx="4835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Cu(OH)</a:t>
            </a:r>
            <a:r>
              <a:rPr lang="en-US" altLang="en-US" sz="2400" b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CuO  +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en-US" sz="24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961120" y="5943600"/>
            <a:ext cx="6964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41"/>
          <p:cNvSpPr txBox="1">
            <a:spLocks noChangeArrowheads="1"/>
          </p:cNvSpPr>
          <p:nvPr/>
        </p:nvSpPr>
        <p:spPr bwMode="auto">
          <a:xfrm>
            <a:off x="3178175" y="5625933"/>
            <a:ext cx="479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000066"/>
                </a:solidFill>
              </a:rPr>
              <a:t>t</a:t>
            </a:r>
            <a:r>
              <a:rPr lang="en-US" altLang="en-US" sz="2000" b="1" baseline="30000">
                <a:solidFill>
                  <a:srgbClr val="000066"/>
                </a:solidFill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4" grpId="0" animBg="1"/>
      <p:bldP spid="25" grpId="0"/>
      <p:bldP spid="26" grpId="0"/>
      <p:bldP spid="27" grpId="0" animBg="1"/>
      <p:bldP spid="28" grpId="0"/>
      <p:bldP spid="11" grpId="0"/>
      <p:bldP spid="12" grpId="0" animBg="1"/>
      <p:bldP spid="13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62000" y="2133600"/>
            <a:ext cx="2220913" cy="461963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DD ba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(kiềm)</a:t>
            </a:r>
            <a:endParaRPr lang="en-GB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1066800" y="3352800"/>
            <a:ext cx="990600" cy="9144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57150">
            <a:solidFill>
              <a:srgbClr val="9900CC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se</a:t>
            </a:r>
            <a:endParaRPr lang="en-GB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295400" y="4795838"/>
            <a:ext cx="2509838" cy="461962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se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không tan</a:t>
            </a:r>
            <a:endParaRPr lang="en-GB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114800" y="1774825"/>
            <a:ext cx="3826689" cy="461665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Làm </a:t>
            </a:r>
            <a:r>
              <a:rPr lang="en-US" altLang="en-US" sz="2400" b="1" i="1" smtClean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quì </a:t>
            </a:r>
            <a:r>
              <a:rPr lang="en-US" altLang="en-US" sz="2400" b="1" i="1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 </a:t>
            </a:r>
            <a:r>
              <a:rPr lang="en-US" altLang="en-US" sz="24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xanh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57200" y="1062038"/>
            <a:ext cx="8534400" cy="461665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Làm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 phenol phtalein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alt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không màu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</a:t>
            </a:r>
            <a:r>
              <a:rPr lang="en-US" altLang="en-US" sz="2400" b="1" i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495800" y="3733800"/>
            <a:ext cx="434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cid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Muối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nước</a:t>
            </a:r>
            <a:endParaRPr lang="en-GB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114800" y="2514600"/>
            <a:ext cx="4876800" cy="461963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Acidic oxide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Muối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vi-V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nước.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56125" y="5051425"/>
            <a:ext cx="3700463" cy="461963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vi-VN" sz="2400" b="1" dirty="0" smtClean="0">
                <a:latin typeface="+mn-lt"/>
                <a:cs typeface="Arial" pitchFamily="34" charset="0"/>
                <a:sym typeface="Wingdings" pitchFamily="2" charset="2"/>
              </a:rPr>
              <a:t> Basic oxide</a:t>
            </a:r>
            <a:r>
              <a:rPr lang="en-US" sz="2400" b="1" dirty="0" smtClean="0">
                <a:latin typeface="+mn-lt"/>
                <a:cs typeface="Arial" pitchFamily="34" charset="0"/>
                <a:sym typeface="Wingdings" pitchFamily="2" charset="2"/>
              </a:rPr>
              <a:t> </a:t>
            </a:r>
            <a:r>
              <a:rPr lang="vi-VN" sz="2400" b="1" dirty="0" smtClean="0">
                <a:latin typeface="+mn-lt"/>
                <a:cs typeface="Arial" pitchFamily="34" charset="0"/>
                <a:sym typeface="Wingdings" pitchFamily="2" charset="2"/>
              </a:rPr>
              <a:t>     </a:t>
            </a:r>
            <a:r>
              <a:rPr lang="en-US" sz="2400" b="1" dirty="0" smtClean="0">
                <a:latin typeface="+mn-lt"/>
                <a:cs typeface="Arial" pitchFamily="34" charset="0"/>
                <a:sym typeface="Wingdings" pitchFamily="2" charset="2"/>
              </a:rPr>
              <a:t>+ </a:t>
            </a:r>
            <a:r>
              <a:rPr lang="vi-VN" sz="2400" b="1" dirty="0" smtClean="0">
                <a:latin typeface="+mn-lt"/>
                <a:cs typeface="Arial" pitchFamily="34" charset="0"/>
                <a:sym typeface="Wingdings" pitchFamily="2" charset="2"/>
              </a:rPr>
              <a:t>    </a:t>
            </a:r>
            <a:r>
              <a:rPr lang="en-US" sz="2400" b="1" dirty="0" err="1" smtClean="0">
                <a:latin typeface="+mn-lt"/>
                <a:cs typeface="Arial" pitchFamily="34" charset="0"/>
                <a:sym typeface="Wingdings" pitchFamily="2" charset="2"/>
              </a:rPr>
              <a:t>nước</a:t>
            </a:r>
            <a:r>
              <a:rPr lang="en-US" sz="2400" b="1" dirty="0" smtClean="0">
                <a:latin typeface="+mn-lt"/>
                <a:cs typeface="Arial" pitchFamily="34" charset="0"/>
                <a:sym typeface="Wingdings" pitchFamily="2" charset="2"/>
              </a:rPr>
              <a:t> </a:t>
            </a:r>
            <a:endParaRPr lang="en-GB" sz="2400" b="1" dirty="0" smtClean="0">
              <a:latin typeface="+mn-lt"/>
              <a:cs typeface="Arial" pitchFamily="34" charset="0"/>
            </a:endParaRP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572000" y="3657600"/>
            <a:ext cx="4419600" cy="6096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48000" y="1524000"/>
            <a:ext cx="152400" cy="990600"/>
            <a:chOff x="1920" y="960"/>
            <a:chExt cx="96" cy="624"/>
          </a:xfrm>
        </p:grpSpPr>
        <p:sp>
          <p:nvSpPr>
            <p:cNvPr id="17435" name="Line 18"/>
            <p:cNvSpPr>
              <a:spLocks noChangeShapeType="1"/>
            </p:cNvSpPr>
            <p:nvPr/>
          </p:nvSpPr>
          <p:spPr bwMode="auto">
            <a:xfrm>
              <a:off x="1920" y="1584"/>
              <a:ext cx="9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Line 19"/>
            <p:cNvSpPr>
              <a:spLocks noChangeShapeType="1"/>
            </p:cNvSpPr>
            <p:nvPr/>
          </p:nvSpPr>
          <p:spPr bwMode="auto">
            <a:xfrm>
              <a:off x="2016" y="960"/>
              <a:ext cx="0" cy="62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3048000" y="2590800"/>
            <a:ext cx="1066800" cy="304800"/>
            <a:chOff x="1920" y="1680"/>
            <a:chExt cx="672" cy="192"/>
          </a:xfrm>
        </p:grpSpPr>
        <p:sp>
          <p:nvSpPr>
            <p:cNvPr id="17432" name="Line 30"/>
            <p:cNvSpPr>
              <a:spLocks noChangeShapeType="1"/>
            </p:cNvSpPr>
            <p:nvPr/>
          </p:nvSpPr>
          <p:spPr bwMode="auto">
            <a:xfrm>
              <a:off x="1920" y="1680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31"/>
            <p:cNvSpPr>
              <a:spLocks noChangeShapeType="1"/>
            </p:cNvSpPr>
            <p:nvPr/>
          </p:nvSpPr>
          <p:spPr bwMode="auto">
            <a:xfrm>
              <a:off x="2064" y="1680"/>
              <a:ext cx="0" cy="19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Line 32"/>
            <p:cNvSpPr>
              <a:spLocks noChangeShapeType="1"/>
            </p:cNvSpPr>
            <p:nvPr/>
          </p:nvSpPr>
          <p:spPr bwMode="auto">
            <a:xfrm>
              <a:off x="2064" y="187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048000" y="2667000"/>
            <a:ext cx="1524000" cy="1296988"/>
            <a:chOff x="1920" y="1728"/>
            <a:chExt cx="912" cy="816"/>
          </a:xfrm>
        </p:grpSpPr>
        <p:grpSp>
          <p:nvGrpSpPr>
            <p:cNvPr id="17428" name="Group 37"/>
            <p:cNvGrpSpPr>
              <a:grpSpLocks/>
            </p:cNvGrpSpPr>
            <p:nvPr/>
          </p:nvGrpSpPr>
          <p:grpSpPr bwMode="auto">
            <a:xfrm>
              <a:off x="1920" y="1728"/>
              <a:ext cx="96" cy="816"/>
              <a:chOff x="1920" y="1728"/>
              <a:chExt cx="96" cy="816"/>
            </a:xfrm>
          </p:grpSpPr>
          <p:sp>
            <p:nvSpPr>
              <p:cNvPr id="17430" name="Line 34"/>
              <p:cNvSpPr>
                <a:spLocks noChangeShapeType="1"/>
              </p:cNvSpPr>
              <p:nvPr/>
            </p:nvSpPr>
            <p:spPr bwMode="auto">
              <a:xfrm>
                <a:off x="1920" y="1728"/>
                <a:ext cx="96" cy="0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1" name="Line 35"/>
              <p:cNvSpPr>
                <a:spLocks noChangeShapeType="1"/>
              </p:cNvSpPr>
              <p:nvPr/>
            </p:nvSpPr>
            <p:spPr bwMode="auto">
              <a:xfrm>
                <a:off x="2016" y="1728"/>
                <a:ext cx="0" cy="816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29" name="Line 36"/>
            <p:cNvSpPr>
              <a:spLocks noChangeShapeType="1"/>
            </p:cNvSpPr>
            <p:nvPr/>
          </p:nvSpPr>
          <p:spPr bwMode="auto">
            <a:xfrm>
              <a:off x="2016" y="2544"/>
              <a:ext cx="816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9" name="Line 39"/>
          <p:cNvSpPr>
            <a:spLocks noChangeShapeType="1"/>
          </p:cNvSpPr>
          <p:nvPr/>
        </p:nvSpPr>
        <p:spPr bwMode="auto">
          <a:xfrm flipH="1">
            <a:off x="3805238" y="4195763"/>
            <a:ext cx="750887" cy="6000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>
            <a:off x="3200400" y="1981200"/>
            <a:ext cx="914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3962400" y="4724400"/>
            <a:ext cx="369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33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altLang="en-US" sz="2000" b="1" baseline="30000">
                <a:solidFill>
                  <a:srgbClr val="FF33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  <a:endParaRPr lang="en-GB" altLang="en-US" sz="2000" b="1">
              <a:solidFill>
                <a:srgbClr val="FF33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>
            <a:stCxn id="10247" idx="0"/>
          </p:cNvCxnSpPr>
          <p:nvPr/>
        </p:nvCxnSpPr>
        <p:spPr>
          <a:xfrm flipV="1">
            <a:off x="1562100" y="2609850"/>
            <a:ext cx="495300" cy="742950"/>
          </a:xfrm>
          <a:prstGeom prst="straightConnector1">
            <a:avLst/>
          </a:prstGeom>
          <a:ln w="4762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752600" y="4267200"/>
            <a:ext cx="793750" cy="460375"/>
          </a:xfrm>
          <a:prstGeom prst="straightConnector1">
            <a:avLst/>
          </a:prstGeom>
          <a:ln w="4762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248" idx="3"/>
            <a:endCxn id="10253" idx="1"/>
          </p:cNvCxnSpPr>
          <p:nvPr/>
        </p:nvCxnSpPr>
        <p:spPr>
          <a:xfrm>
            <a:off x="3805238" y="5027613"/>
            <a:ext cx="750887" cy="254000"/>
          </a:xfrm>
          <a:prstGeom prst="line">
            <a:avLst/>
          </a:prstGeom>
          <a:ln w="4762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52400" y="150813"/>
            <a:ext cx="6515100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mtClean="0">
                <a:ln w="11430"/>
                <a:solidFill>
                  <a:srgbClr val="339933"/>
                </a:solidFill>
                <a:latin typeface="+mn-lt"/>
              </a:rPr>
              <a:t>HỆ THỐNG KIẾN THỨC</a:t>
            </a:r>
            <a:endParaRPr lang="en-US" sz="4000" b="1" dirty="0">
              <a:ln w="11430"/>
              <a:solidFill>
                <a:srgbClr val="339933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 animBg="1"/>
      <p:bldP spid="10248" grpId="0" animBg="1"/>
      <p:bldP spid="10249" grpId="0" animBg="1"/>
      <p:bldP spid="10250" grpId="0" animBg="1"/>
      <p:bldP spid="10251" grpId="0"/>
      <p:bldP spid="10252" grpId="0" animBg="1"/>
      <p:bldP spid="10253" grpId="0" animBg="1"/>
      <p:bldP spid="10254" grpId="0" animBg="1"/>
      <p:bldP spid="102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762000"/>
            <a:ext cx="345479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Củng cố</a:t>
            </a:r>
            <a:endParaRPr lang="en-U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000" y="1981200"/>
            <a:ext cx="8229600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A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huỷ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basic oxide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s-A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UcPeriod"/>
              <a:defRPr/>
            </a:pP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Cu(OH)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 ; Zn(OH)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Al(OH)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Mg(OH)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Cu(OH)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; Zn(OH)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Al(OH)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Fe(OH)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Cu(OH)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KOH; Mg(OH)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D. Fe(OH)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Cu(OH)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Ba(OH)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AR" sz="2800" dirty="0">
                <a:latin typeface="Times New Roman" pitchFamily="18" charset="0"/>
                <a:cs typeface="Times New Roman" pitchFamily="18" charset="0"/>
              </a:rPr>
              <a:t>; Mg(OH)</a:t>
            </a:r>
            <a:r>
              <a:rPr lang="es-AR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127000" y="3370263"/>
            <a:ext cx="4826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2034</TotalTime>
  <Words>671</Words>
  <Application>Microsoft Office PowerPoint</Application>
  <PresentationFormat>On-screen Show (4:3)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.VnCentury Schoolbook</vt:lpstr>
      <vt:lpstr>.VnTime</vt:lpstr>
      <vt:lpstr>Arial</vt:lpstr>
      <vt:lpstr>Calibri</vt:lpstr>
      <vt:lpstr>Cambria</vt:lpstr>
      <vt:lpstr>Constantia</vt:lpstr>
      <vt:lpstr>Symbol</vt:lpstr>
      <vt:lpstr>Times New Roman</vt:lpstr>
      <vt:lpstr>Wingdings</vt:lpstr>
      <vt:lpstr>Wingdings 2</vt:lpstr>
      <vt:lpstr>Flow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Nhan Thị Xuân Lan</cp:lastModifiedBy>
  <cp:revision>189</cp:revision>
  <cp:lastPrinted>1601-01-01T00:00:00Z</cp:lastPrinted>
  <dcterms:created xsi:type="dcterms:W3CDTF">1601-01-01T00:00:00Z</dcterms:created>
  <dcterms:modified xsi:type="dcterms:W3CDTF">2022-09-10T15:32:37Z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