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entury Schoolbook" panose="02040604050505020304" pitchFamily="18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photo as background">
  <p:cSld name="Big photo as background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7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/>
        </p:nvSpPr>
        <p:spPr>
          <a:xfrm>
            <a:off x="1465898" y="824626"/>
            <a:ext cx="74681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THANG NHIỆT ĐỘ CELSIUS.  ĐO NHIỆT ĐỘ</a:t>
            </a:r>
            <a:endParaRPr sz="24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3552974" y="342900"/>
            <a:ext cx="2698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KHTN</a:t>
            </a:r>
            <a:r>
              <a:rPr lang="en-US" sz="21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</a:t>
            </a:r>
            <a:endParaRPr/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720" y="389952"/>
            <a:ext cx="1127156" cy="123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52974" y="1478631"/>
            <a:ext cx="3136664" cy="2592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4"/>
          <p:cNvGrpSpPr/>
          <p:nvPr/>
        </p:nvGrpSpPr>
        <p:grpSpPr>
          <a:xfrm rot="-533372">
            <a:off x="7381223" y="2045337"/>
            <a:ext cx="502444" cy="490538"/>
            <a:chOff x="4027" y="3016"/>
            <a:chExt cx="515" cy="505"/>
          </a:xfrm>
        </p:grpSpPr>
        <p:sp>
          <p:nvSpPr>
            <p:cNvPr id="94" name="Google Shape;94;p14"/>
            <p:cNvSpPr/>
            <p:nvPr/>
          </p:nvSpPr>
          <p:spPr>
            <a:xfrm>
              <a:off x="4027" y="3016"/>
              <a:ext cx="515" cy="505"/>
            </a:xfrm>
            <a:prstGeom prst="ellipse">
              <a:avLst/>
            </a:prstGeom>
            <a:gradFill>
              <a:gsLst>
                <a:gs pos="0">
                  <a:srgbClr val="034485"/>
                </a:gs>
                <a:gs pos="50000">
                  <a:schemeClr val="hlink"/>
                </a:gs>
                <a:gs pos="100000">
                  <a:srgbClr val="0344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5" name="Google Shape;95;p14" descr="sphere_highlight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46" y="3018"/>
              <a:ext cx="470" cy="2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" name="Google Shape;96;p14"/>
          <p:cNvGrpSpPr/>
          <p:nvPr/>
        </p:nvGrpSpPr>
        <p:grpSpPr>
          <a:xfrm rot="-533372">
            <a:off x="8235269" y="1232599"/>
            <a:ext cx="261938" cy="254794"/>
            <a:chOff x="4027" y="3016"/>
            <a:chExt cx="515" cy="505"/>
          </a:xfrm>
        </p:grpSpPr>
        <p:sp>
          <p:nvSpPr>
            <p:cNvPr id="97" name="Google Shape;97;p14"/>
            <p:cNvSpPr/>
            <p:nvPr/>
          </p:nvSpPr>
          <p:spPr>
            <a:xfrm>
              <a:off x="4027" y="3016"/>
              <a:ext cx="515" cy="505"/>
            </a:xfrm>
            <a:prstGeom prst="ellipse">
              <a:avLst/>
            </a:prstGeom>
            <a:gradFill>
              <a:gsLst>
                <a:gs pos="0">
                  <a:srgbClr val="66364E"/>
                </a:gs>
                <a:gs pos="50000">
                  <a:schemeClr val="folHlink"/>
                </a:gs>
                <a:gs pos="100000">
                  <a:srgbClr val="66364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8" name="Google Shape;98;p14" descr="sphere_highlight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046" y="3018"/>
              <a:ext cx="470" cy="2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14"/>
          <p:cNvSpPr/>
          <p:nvPr/>
        </p:nvSpPr>
        <p:spPr>
          <a:xfrm rot="-533372">
            <a:off x="6056001" y="2675907"/>
            <a:ext cx="812006" cy="803672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 w="28575" cap="flat" cmpd="sng">
            <a:solidFill>
              <a:srgbClr val="A97850"/>
            </a:solidFill>
            <a:prstDash val="solid"/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 rot="-528938">
            <a:off x="110053" y="2901258"/>
            <a:ext cx="2069306" cy="2047875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 w="76200" cap="flat" cmpd="sng">
            <a:solidFill>
              <a:srgbClr val="DFA69C"/>
            </a:solidFill>
            <a:prstDash val="solid"/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 rot="-533372">
            <a:off x="3114846" y="3118834"/>
            <a:ext cx="1433513" cy="1419225"/>
          </a:xfrm>
          <a:prstGeom prst="ellipse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 w="57150" cap="flat" cmpd="sng">
            <a:solidFill>
              <a:srgbClr val="207FB5"/>
            </a:solidFill>
            <a:prstDash val="solid"/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/>
          <p:nvPr/>
        </p:nvSpPr>
        <p:spPr>
          <a:xfrm>
            <a:off x="944880" y="795738"/>
            <a:ext cx="6657409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2E8C0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CỦNG CỐ</a:t>
            </a:r>
            <a:endParaRPr/>
          </a:p>
        </p:txBody>
      </p:sp>
      <p:pic>
        <p:nvPicPr>
          <p:cNvPr id="239" name="Google Shape;2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22221" y="324660"/>
            <a:ext cx="4536281" cy="2807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9140" y="1682314"/>
            <a:ext cx="5864860" cy="2408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9001" y="-47495"/>
            <a:ext cx="1620389" cy="911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"/>
          <p:cNvSpPr txBox="1"/>
          <p:nvPr/>
        </p:nvSpPr>
        <p:spPr>
          <a:xfrm>
            <a:off x="944880" y="795738"/>
            <a:ext cx="6657409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2E8C0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NHIỆM VỤ VỀ NHÀ</a:t>
            </a:r>
            <a:endParaRPr/>
          </a:p>
        </p:txBody>
      </p:sp>
      <p:pic>
        <p:nvPicPr>
          <p:cNvPr id="248" name="Google Shape;24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735" y="991946"/>
            <a:ext cx="2285811" cy="2285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2416" y="1297849"/>
            <a:ext cx="5767316" cy="234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/>
        </p:nvSpPr>
        <p:spPr>
          <a:xfrm>
            <a:off x="2263386" y="804633"/>
            <a:ext cx="4264819" cy="65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imes New Roman"/>
              <a:buNone/>
            </a:pPr>
            <a:r>
              <a:rPr lang="en-US" sz="3600"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 NHANH HƠN?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2700927" y="1271696"/>
            <a:ext cx="2838287" cy="53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LUẬT CHƠI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331175" y="1945728"/>
            <a:ext cx="8129240" cy="71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spAutoFit/>
          </a:bodyPr>
          <a:lstStyle/>
          <a:p>
            <a:pPr marL="1025525" marR="0" lvl="0" indent="-102552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1: Mỗi học sinh viết 2 nội dung đã biết và 2 nội dung muốn biết về nhiệt độ và cách đo nhiệt độ vào phiếu học tập KWL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331175" y="2804426"/>
            <a:ext cx="8129240" cy="164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t" anchorCtr="0">
            <a:spAutoFit/>
          </a:bodyPr>
          <a:lstStyle/>
          <a:p>
            <a:pPr marL="1025525" marR="0" lvl="0" indent="-102552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2: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2.1. Học sinh được gọi ngẫu nhiên trình bày 1 nội dung, (người sau không trùng với người trước)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2.2. Các học sinh còn lại dùng bút đỏ đánh dấu nội dung đúng, dùng bút xanh ghi bổ sung nội dung chưa có vào phiếu học tập KWL</a:t>
            </a: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94826"/>
            <a:ext cx="6657409" cy="1133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529" y="919366"/>
            <a:ext cx="5002799" cy="2012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1173119" y="672348"/>
            <a:ext cx="4100209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2E8C0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NHIỆT ĐỘ VÀ NHIỆT KẾ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11236" y="2860122"/>
            <a:ext cx="9144000" cy="293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>
                <a:solidFill>
                  <a:srgbClr val="FF01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</a:t>
            </a:r>
            <a:r>
              <a:rPr lang="en-US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 dụ chứng tỏ giác quan của ta có thể cảm nhận sai về nhiệt độ của một vật.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>
                <a:solidFill>
                  <a:srgbClr val="FF01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</a:t>
            </a:r>
            <a:r>
              <a:rPr lang="en-US" sz="1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Nhiệt độ là gì?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>
                <a:solidFill>
                  <a:srgbClr val="FF01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</a:t>
            </a:r>
            <a:r>
              <a:rPr lang="en-US" sz="1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Nêu cấu tạo và cách sử dụng nhiệt kế chất lỏng.</a:t>
            </a:r>
            <a:endParaRPr sz="1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>
                <a:solidFill>
                  <a:srgbClr val="FF01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4</a:t>
            </a:r>
            <a:r>
              <a:rPr lang="en-US" sz="1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Kể tên đơn vị đo nhiệt độ.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>
                <a:solidFill>
                  <a:srgbClr val="FF01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5</a:t>
            </a:r>
            <a:r>
              <a:rPr lang="en-US" sz="1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Kể tên các loại nhiệt kế để đo nhiệt độ của vật.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>
                <a:solidFill>
                  <a:srgbClr val="FF01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6: </a:t>
            </a:r>
            <a:r>
              <a:rPr lang="en-US" sz="1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GHĐ và ĐCNN của các nhiệt kế có trong khay thí nghiệm.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>
                <a:solidFill>
                  <a:srgbClr val="FF01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7: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 sử dụng nhiệt kế thủy ngân khi đo nhiệt độ cơ thể người cần lưu ý gì 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5109" y="1925400"/>
            <a:ext cx="6255038" cy="114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69791" y="404599"/>
            <a:ext cx="1503680" cy="845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7"/>
          <p:cNvGrpSpPr/>
          <p:nvPr/>
        </p:nvGrpSpPr>
        <p:grpSpPr>
          <a:xfrm rot="10800000">
            <a:off x="1690004" y="2561147"/>
            <a:ext cx="5924315" cy="939026"/>
            <a:chOff x="2290" y="2725"/>
            <a:chExt cx="1832" cy="713"/>
          </a:xfrm>
        </p:grpSpPr>
        <p:grpSp>
          <p:nvGrpSpPr>
            <p:cNvPr id="126" name="Google Shape;126;p17"/>
            <p:cNvGrpSpPr/>
            <p:nvPr/>
          </p:nvGrpSpPr>
          <p:grpSpPr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127" name="Google Shape;127;p17"/>
              <p:cNvSpPr/>
              <p:nvPr/>
            </p:nvSpPr>
            <p:spPr>
              <a:xfrm>
                <a:off x="2290" y="3030"/>
                <a:ext cx="1832" cy="408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408" extrusionOk="0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7"/>
              <p:cNvSpPr/>
              <p:nvPr/>
            </p:nvSpPr>
            <p:spPr>
              <a:xfrm>
                <a:off x="3810" y="3058"/>
                <a:ext cx="288" cy="334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34" extrusionOk="0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" name="Google Shape;129;p17"/>
            <p:cNvGrpSpPr/>
            <p:nvPr/>
          </p:nvGrpSpPr>
          <p:grpSpPr>
            <a:xfrm rot="10800000" flipH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130" name="Google Shape;130;p17"/>
              <p:cNvSpPr/>
              <p:nvPr/>
            </p:nvSpPr>
            <p:spPr>
              <a:xfrm>
                <a:off x="2290" y="3030"/>
                <a:ext cx="1832" cy="408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408" extrusionOk="0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7"/>
              <p:cNvSpPr/>
              <p:nvPr/>
            </p:nvSpPr>
            <p:spPr>
              <a:xfrm>
                <a:off x="3810" y="3058"/>
                <a:ext cx="288" cy="334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34" extrusionOk="0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2" name="Google Shape;132;p17"/>
          <p:cNvGrpSpPr/>
          <p:nvPr/>
        </p:nvGrpSpPr>
        <p:grpSpPr>
          <a:xfrm>
            <a:off x="1496045" y="4048971"/>
            <a:ext cx="5550972" cy="939026"/>
            <a:chOff x="2290" y="2725"/>
            <a:chExt cx="1832" cy="713"/>
          </a:xfrm>
        </p:grpSpPr>
        <p:grpSp>
          <p:nvGrpSpPr>
            <p:cNvPr id="133" name="Google Shape;133;p17"/>
            <p:cNvGrpSpPr/>
            <p:nvPr/>
          </p:nvGrpSpPr>
          <p:grpSpPr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134" name="Google Shape;134;p17"/>
              <p:cNvSpPr/>
              <p:nvPr/>
            </p:nvSpPr>
            <p:spPr>
              <a:xfrm>
                <a:off x="2290" y="3030"/>
                <a:ext cx="1832" cy="408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408" extrusionOk="0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7"/>
              <p:cNvSpPr/>
              <p:nvPr/>
            </p:nvSpPr>
            <p:spPr>
              <a:xfrm>
                <a:off x="3810" y="3058"/>
                <a:ext cx="288" cy="334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34" extrusionOk="0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" name="Google Shape;136;p17"/>
            <p:cNvGrpSpPr/>
            <p:nvPr/>
          </p:nvGrpSpPr>
          <p:grpSpPr>
            <a:xfrm rot="10800000" flipH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137" name="Google Shape;137;p17"/>
              <p:cNvSpPr/>
              <p:nvPr/>
            </p:nvSpPr>
            <p:spPr>
              <a:xfrm>
                <a:off x="2290" y="3030"/>
                <a:ext cx="1832" cy="408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408" extrusionOk="0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7"/>
              <p:cNvSpPr/>
              <p:nvPr/>
            </p:nvSpPr>
            <p:spPr>
              <a:xfrm>
                <a:off x="3810" y="3058"/>
                <a:ext cx="288" cy="334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34" extrusionOk="0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9" name="Google Shape;139;p17"/>
          <p:cNvGrpSpPr/>
          <p:nvPr/>
        </p:nvGrpSpPr>
        <p:grpSpPr>
          <a:xfrm>
            <a:off x="1568153" y="1239828"/>
            <a:ext cx="5383588" cy="939026"/>
            <a:chOff x="2290" y="2725"/>
            <a:chExt cx="1832" cy="713"/>
          </a:xfrm>
        </p:grpSpPr>
        <p:grpSp>
          <p:nvGrpSpPr>
            <p:cNvPr id="140" name="Google Shape;140;p17"/>
            <p:cNvGrpSpPr/>
            <p:nvPr/>
          </p:nvGrpSpPr>
          <p:grpSpPr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141" name="Google Shape;141;p17"/>
              <p:cNvSpPr/>
              <p:nvPr/>
            </p:nvSpPr>
            <p:spPr>
              <a:xfrm>
                <a:off x="2290" y="3030"/>
                <a:ext cx="1832" cy="408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408" extrusionOk="0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3563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7"/>
              <p:cNvSpPr/>
              <p:nvPr/>
            </p:nvSpPr>
            <p:spPr>
              <a:xfrm>
                <a:off x="3810" y="3058"/>
                <a:ext cx="288" cy="334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34" extrusionOk="0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17"/>
            <p:cNvGrpSpPr/>
            <p:nvPr/>
          </p:nvGrpSpPr>
          <p:grpSpPr>
            <a:xfrm rot="10800000" flipH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144" name="Google Shape;144;p17"/>
              <p:cNvSpPr/>
              <p:nvPr/>
            </p:nvSpPr>
            <p:spPr>
              <a:xfrm>
                <a:off x="2290" y="3030"/>
                <a:ext cx="1832" cy="408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408" extrusionOk="0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D8A6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7"/>
              <p:cNvSpPr/>
              <p:nvPr/>
            </p:nvSpPr>
            <p:spPr>
              <a:xfrm>
                <a:off x="3810" y="3058"/>
                <a:ext cx="288" cy="334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34" extrusionOk="0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862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6" name="Google Shape;146;p17"/>
          <p:cNvSpPr txBox="1"/>
          <p:nvPr/>
        </p:nvSpPr>
        <p:spPr>
          <a:xfrm>
            <a:off x="2699427" y="770740"/>
            <a:ext cx="4100209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241B1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ĐƠN VỊ ĐO NHIỆT ĐỘ</a:t>
            </a:r>
            <a:endParaRPr/>
          </a:p>
        </p:txBody>
      </p:sp>
      <p:grpSp>
        <p:nvGrpSpPr>
          <p:cNvPr id="147" name="Google Shape;147;p17"/>
          <p:cNvGrpSpPr/>
          <p:nvPr/>
        </p:nvGrpSpPr>
        <p:grpSpPr>
          <a:xfrm>
            <a:off x="87745" y="955703"/>
            <a:ext cx="1771650" cy="1484710"/>
            <a:chOff x="3174" y="2656"/>
            <a:chExt cx="1549" cy="1351"/>
          </a:xfrm>
        </p:grpSpPr>
        <p:sp>
          <p:nvSpPr>
            <p:cNvPr id="148" name="Google Shape;148;p17"/>
            <p:cNvSpPr/>
            <p:nvPr/>
          </p:nvSpPr>
          <p:spPr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9525" cap="flat" cmpd="sng">
              <a:solidFill>
                <a:srgbClr val="C0C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52" name="Google Shape;152;p17"/>
          <p:cNvGrpSpPr/>
          <p:nvPr/>
        </p:nvGrpSpPr>
        <p:grpSpPr>
          <a:xfrm>
            <a:off x="53173" y="3566954"/>
            <a:ext cx="1886630" cy="1538324"/>
            <a:chOff x="3174" y="2656"/>
            <a:chExt cx="1549" cy="1351"/>
          </a:xfrm>
        </p:grpSpPr>
        <p:sp>
          <p:nvSpPr>
            <p:cNvPr id="153" name="Google Shape;153;p17"/>
            <p:cNvSpPr/>
            <p:nvPr/>
          </p:nvSpPr>
          <p:spPr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9525" cap="flat" cmpd="sng">
              <a:solidFill>
                <a:srgbClr val="C0C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56" name="Google Shape;156;p17"/>
          <p:cNvGrpSpPr/>
          <p:nvPr/>
        </p:nvGrpSpPr>
        <p:grpSpPr>
          <a:xfrm>
            <a:off x="7239881" y="2419392"/>
            <a:ext cx="1771650" cy="1484710"/>
            <a:chOff x="3174" y="2656"/>
            <a:chExt cx="1549" cy="1351"/>
          </a:xfrm>
        </p:grpSpPr>
        <p:sp>
          <p:nvSpPr>
            <p:cNvPr id="157" name="Google Shape;157;p17"/>
            <p:cNvSpPr/>
            <p:nvPr/>
          </p:nvSpPr>
          <p:spPr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9525" cap="flat" cmpd="sng">
              <a:solidFill>
                <a:srgbClr val="C0C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60" name="Google Shape;160;p17"/>
          <p:cNvSpPr txBox="1"/>
          <p:nvPr/>
        </p:nvSpPr>
        <p:spPr>
          <a:xfrm rot="48903">
            <a:off x="1941748" y="1272003"/>
            <a:ext cx="372258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Đơn vị: </a:t>
            </a:r>
            <a:endParaRPr/>
          </a:p>
        </p:txBody>
      </p:sp>
      <p:sp>
        <p:nvSpPr>
          <p:cNvPr id="161" name="Google Shape;161;p17"/>
          <p:cNvSpPr txBox="1"/>
          <p:nvPr/>
        </p:nvSpPr>
        <p:spPr>
          <a:xfrm>
            <a:off x="1807044" y="1728725"/>
            <a:ext cx="48224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Nhà Vật lí học người Thuỷ Điển Celsius</a:t>
            </a:r>
            <a:endParaRPr/>
          </a:p>
        </p:txBody>
      </p:sp>
      <p:sp>
        <p:nvSpPr>
          <p:cNvPr id="162" name="Google Shape;162;p17"/>
          <p:cNvSpPr txBox="1"/>
          <p:nvPr/>
        </p:nvSpPr>
        <p:spPr>
          <a:xfrm>
            <a:off x="2680033" y="1297544"/>
            <a:ext cx="45744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1734727" y="4588619"/>
            <a:ext cx="54072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Nhà Vật lí học người Đức Gabriel Fahrenheit</a:t>
            </a:r>
            <a:endParaRPr/>
          </a:p>
        </p:txBody>
      </p:sp>
      <p:sp>
        <p:nvSpPr>
          <p:cNvPr id="164" name="Google Shape;164;p17"/>
          <p:cNvSpPr txBox="1"/>
          <p:nvPr/>
        </p:nvSpPr>
        <p:spPr>
          <a:xfrm rot="48903">
            <a:off x="1970931" y="4086384"/>
            <a:ext cx="372258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Đơn vị: </a:t>
            </a:r>
            <a:endParaRPr/>
          </a:p>
        </p:txBody>
      </p:sp>
      <p:sp>
        <p:nvSpPr>
          <p:cNvPr id="165" name="Google Shape;165;p17"/>
          <p:cNvSpPr txBox="1"/>
          <p:nvPr/>
        </p:nvSpPr>
        <p:spPr>
          <a:xfrm>
            <a:off x="2680033" y="4056820"/>
            <a:ext cx="4574432" cy="39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800" b="1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endParaRPr sz="1013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2120931" y="2691158"/>
            <a:ext cx="54259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Nhà Vật lí học người Scoland Willam Thomson</a:t>
            </a:r>
            <a:endParaRPr/>
          </a:p>
        </p:txBody>
      </p:sp>
      <p:sp>
        <p:nvSpPr>
          <p:cNvPr id="167" name="Google Shape;167;p17"/>
          <p:cNvSpPr txBox="1"/>
          <p:nvPr/>
        </p:nvSpPr>
        <p:spPr>
          <a:xfrm rot="48903">
            <a:off x="3984465" y="3165816"/>
            <a:ext cx="372258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Đơn vị: K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/>
          <p:nvPr/>
        </p:nvSpPr>
        <p:spPr>
          <a:xfrm>
            <a:off x="2028218" y="695430"/>
            <a:ext cx="4100209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2E8C0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CẤU TẠO CỦA NHIỆT KẾ</a:t>
            </a:r>
            <a:endParaRPr/>
          </a:p>
        </p:txBody>
      </p:sp>
      <p:pic>
        <p:nvPicPr>
          <p:cNvPr id="174" name="Google Shape;17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6998" y="695430"/>
            <a:ext cx="2771429" cy="4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8"/>
          <p:cNvSpPr/>
          <p:nvPr/>
        </p:nvSpPr>
        <p:spPr>
          <a:xfrm>
            <a:off x="192709" y="4325744"/>
            <a:ext cx="2771426" cy="627434"/>
          </a:xfrm>
          <a:prstGeom prst="wedgeRoundRectCallout">
            <a:avLst>
              <a:gd name="adj1" fmla="val 108992"/>
              <a:gd name="adj2" fmla="val 36919"/>
              <a:gd name="adj3" fmla="val 16667"/>
            </a:avLst>
          </a:prstGeom>
          <a:solidFill>
            <a:srgbClr val="E4CD9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Bầu đựng chất lỏng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8"/>
          <p:cNvSpPr/>
          <p:nvPr/>
        </p:nvSpPr>
        <p:spPr>
          <a:xfrm>
            <a:off x="192709" y="3193591"/>
            <a:ext cx="2771426" cy="627434"/>
          </a:xfrm>
          <a:prstGeom prst="wedgeRoundRectCallout">
            <a:avLst>
              <a:gd name="adj1" fmla="val 108992"/>
              <a:gd name="adj2" fmla="val 36919"/>
              <a:gd name="adj3" fmla="val 16667"/>
            </a:avLst>
          </a:prstGeom>
          <a:solidFill>
            <a:srgbClr val="E55656">
              <a:alpha val="53725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Ống quản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192708" y="2061437"/>
            <a:ext cx="2771428" cy="627434"/>
          </a:xfrm>
          <a:prstGeom prst="wedgeRoundRectCallout">
            <a:avLst>
              <a:gd name="adj1" fmla="val 108992"/>
              <a:gd name="adj2" fmla="val 36919"/>
              <a:gd name="adj3" fmla="val 16667"/>
            </a:avLst>
          </a:prstGeom>
          <a:solidFill>
            <a:srgbClr val="D3C3A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Thang chia độ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/>
          <p:nvPr/>
        </p:nvSpPr>
        <p:spPr>
          <a:xfrm>
            <a:off x="2028218" y="695430"/>
            <a:ext cx="4100209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2E8C0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DỤNG CỤ ĐO NHIỆT ĐỘ</a:t>
            </a:r>
            <a:endParaRPr/>
          </a:p>
        </p:txBody>
      </p:sp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66400" y="376845"/>
            <a:ext cx="1918834" cy="3184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883225">
            <a:off x="461849" y="2427589"/>
            <a:ext cx="2642354" cy="1971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448669">
            <a:off x="1909874" y="1477503"/>
            <a:ext cx="2657475" cy="1864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62323" y="2414525"/>
            <a:ext cx="2524934" cy="2524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64784" y="84219"/>
            <a:ext cx="2325544" cy="232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883225">
            <a:off x="461848" y="2444923"/>
            <a:ext cx="2642354" cy="197160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9"/>
          <p:cNvSpPr/>
          <p:nvPr/>
        </p:nvSpPr>
        <p:spPr>
          <a:xfrm>
            <a:off x="-315437" y="3626269"/>
            <a:ext cx="1725327" cy="940943"/>
          </a:xfrm>
          <a:prstGeom prst="wedgeEllipseCallout">
            <a:avLst>
              <a:gd name="adj1" fmla="val 3936"/>
              <a:gd name="adj2" fmla="val -91193"/>
            </a:avLst>
          </a:prstGeom>
          <a:solidFill>
            <a:srgbClr val="BFBAA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E8C02"/>
                </a:solidFill>
                <a:latin typeface="Calibri"/>
                <a:ea typeface="Calibri"/>
                <a:cs typeface="Calibri"/>
                <a:sym typeface="Calibri"/>
              </a:rPr>
              <a:t>Nhiệt kế rượu</a:t>
            </a:r>
            <a:endParaRPr sz="1800" b="1">
              <a:solidFill>
                <a:srgbClr val="2E8C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9"/>
          <p:cNvSpPr/>
          <p:nvPr/>
        </p:nvSpPr>
        <p:spPr>
          <a:xfrm>
            <a:off x="2726805" y="4062767"/>
            <a:ext cx="1417198" cy="991536"/>
          </a:xfrm>
          <a:prstGeom prst="wedgeEllipseCallout">
            <a:avLst>
              <a:gd name="adj1" fmla="val -110562"/>
              <a:gd name="adj2" fmla="val 9733"/>
            </a:avLst>
          </a:prstGeom>
          <a:solidFill>
            <a:srgbClr val="B5BBB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E8C02"/>
                </a:solidFill>
                <a:latin typeface="Calibri"/>
                <a:ea typeface="Calibri"/>
                <a:cs typeface="Calibri"/>
                <a:sym typeface="Calibri"/>
              </a:rPr>
              <a:t>Nhiệt kế thuỷ ngân</a:t>
            </a:r>
            <a:endParaRPr sz="1800" b="1">
              <a:solidFill>
                <a:srgbClr val="2E8C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9"/>
          <p:cNvSpPr/>
          <p:nvPr/>
        </p:nvSpPr>
        <p:spPr>
          <a:xfrm>
            <a:off x="4346112" y="1142007"/>
            <a:ext cx="1940669" cy="1076311"/>
          </a:xfrm>
          <a:prstGeom prst="wedgeEllipseCallout">
            <a:avLst>
              <a:gd name="adj1" fmla="val -78906"/>
              <a:gd name="adj2" fmla="val 22468"/>
            </a:avLst>
          </a:prstGeom>
          <a:solidFill>
            <a:srgbClr val="B6D9F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E8C02"/>
                </a:solidFill>
                <a:latin typeface="Calibri"/>
                <a:ea typeface="Calibri"/>
                <a:cs typeface="Calibri"/>
                <a:sym typeface="Calibri"/>
              </a:rPr>
              <a:t>Nhiệt kế  điện tử</a:t>
            </a:r>
            <a:endParaRPr sz="1800" b="1">
              <a:solidFill>
                <a:srgbClr val="2E8C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9"/>
          <p:cNvSpPr/>
          <p:nvPr/>
        </p:nvSpPr>
        <p:spPr>
          <a:xfrm>
            <a:off x="6698730" y="4146916"/>
            <a:ext cx="1691377" cy="991536"/>
          </a:xfrm>
          <a:prstGeom prst="wedgeEllipseCallout">
            <a:avLst>
              <a:gd name="adj1" fmla="val -125671"/>
              <a:gd name="adj2" fmla="val -138899"/>
            </a:avLst>
          </a:prstGeom>
          <a:solidFill>
            <a:srgbClr val="52514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E8C02"/>
                </a:solidFill>
                <a:latin typeface="Calibri"/>
                <a:ea typeface="Calibri"/>
                <a:cs typeface="Calibri"/>
                <a:sym typeface="Calibri"/>
              </a:rPr>
              <a:t>Nhiệt kế dán trán</a:t>
            </a:r>
            <a:endParaRPr sz="1800" b="1">
              <a:solidFill>
                <a:srgbClr val="2E8C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9"/>
          <p:cNvSpPr/>
          <p:nvPr/>
        </p:nvSpPr>
        <p:spPr>
          <a:xfrm>
            <a:off x="7223614" y="2337396"/>
            <a:ext cx="1725327" cy="940943"/>
          </a:xfrm>
          <a:prstGeom prst="wedgeEllipseCallout">
            <a:avLst>
              <a:gd name="adj1" fmla="val 3936"/>
              <a:gd name="adj2" fmla="val -91193"/>
            </a:avLst>
          </a:prstGeom>
          <a:solidFill>
            <a:srgbClr val="728DB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E8C02"/>
                </a:solidFill>
                <a:latin typeface="Calibri"/>
                <a:ea typeface="Calibri"/>
                <a:cs typeface="Calibri"/>
                <a:sym typeface="Calibri"/>
              </a:rPr>
              <a:t>Nhiệt kế  cổ xưa</a:t>
            </a:r>
            <a:endParaRPr sz="1800" b="1">
              <a:solidFill>
                <a:srgbClr val="2E8C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/>
          <p:nvPr/>
        </p:nvSpPr>
        <p:spPr>
          <a:xfrm>
            <a:off x="2185481" y="695430"/>
            <a:ext cx="547180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2E8C0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TÌM HIỂU CÁC BƯỚC ĐO NHIỆT ĐỘ</a:t>
            </a:r>
            <a:endParaRPr/>
          </a:p>
        </p:txBody>
      </p:sp>
      <p:pic>
        <p:nvPicPr>
          <p:cNvPr id="201" name="Google Shape;20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858" y="626120"/>
            <a:ext cx="4457143" cy="2114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6790" y="1096490"/>
            <a:ext cx="3778571" cy="62142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0"/>
          <p:cNvSpPr txBox="1"/>
          <p:nvPr/>
        </p:nvSpPr>
        <p:spPr>
          <a:xfrm>
            <a:off x="2918298" y="2848997"/>
            <a:ext cx="6249776" cy="145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8922" marR="0" lvl="0" indent="-898922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>
                <a:solidFill>
                  <a:srgbClr val="FF01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1</a:t>
            </a:r>
            <a:r>
              <a:rPr lang="en-US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Cá nhân t</a:t>
            </a:r>
            <a:r>
              <a:rPr lang="en-US" sz="1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rả lời các câu hỏi H1, H2, H3, H4 trong phiếu học tập </a:t>
            </a:r>
            <a:endParaRPr/>
          </a:p>
          <a:p>
            <a:pPr marL="898922" marR="0" lvl="0" indent="-898922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>
                <a:solidFill>
                  <a:srgbClr val="FF01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2</a:t>
            </a:r>
            <a:r>
              <a:rPr lang="en-US" sz="1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Hoạt động nhóm 4 hoàn thiện bước 2 trong phiếu học tập</a:t>
            </a:r>
            <a:endParaRPr sz="1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9464" y="1683263"/>
            <a:ext cx="4737003" cy="129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74280" y="0"/>
            <a:ext cx="1493794" cy="840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/>
          <p:nvPr/>
        </p:nvSpPr>
        <p:spPr>
          <a:xfrm>
            <a:off x="1432560" y="695430"/>
            <a:ext cx="6657409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2E8C0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CÁC BƯỚC ĐO NHIỆT ĐỘ BẰNG NHIỆT KẾ</a:t>
            </a:r>
            <a:endParaRPr/>
          </a:p>
        </p:txBody>
      </p:sp>
      <p:sp>
        <p:nvSpPr>
          <p:cNvPr id="212" name="Google Shape;212;p21"/>
          <p:cNvSpPr txBox="1"/>
          <p:nvPr/>
        </p:nvSpPr>
        <p:spPr>
          <a:xfrm>
            <a:off x="633358" y="1768831"/>
            <a:ext cx="58527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Ước lượng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nhiệt độ của vật cần đo.</a:t>
            </a: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1"/>
          <p:cNvSpPr txBox="1"/>
          <p:nvPr/>
        </p:nvSpPr>
        <p:spPr>
          <a:xfrm>
            <a:off x="816538" y="2264650"/>
            <a:ext cx="37795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Lựa chọn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nhiệt kế đo phù hợp.</a:t>
            </a:r>
            <a:endParaRPr/>
          </a:p>
        </p:txBody>
      </p:sp>
      <p:sp>
        <p:nvSpPr>
          <p:cNvPr id="214" name="Google Shape;214;p21"/>
          <p:cNvSpPr txBox="1"/>
          <p:nvPr/>
        </p:nvSpPr>
        <p:spPr>
          <a:xfrm>
            <a:off x="960120" y="2647950"/>
            <a:ext cx="480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Hiệu chỉnh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nhiệt kế đúng cách trước khi đo. </a:t>
            </a:r>
            <a:endParaRPr/>
          </a:p>
        </p:txBody>
      </p:sp>
      <p:sp>
        <p:nvSpPr>
          <p:cNvPr id="215" name="Google Shape;215;p21"/>
          <p:cNvSpPr txBox="1"/>
          <p:nvPr/>
        </p:nvSpPr>
        <p:spPr>
          <a:xfrm>
            <a:off x="1054029" y="3161779"/>
            <a:ext cx="37795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Thực hiện đo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nhiệt độ bằng nhiệt kế.</a:t>
            </a:r>
            <a:endParaRPr/>
          </a:p>
        </p:txBody>
      </p:sp>
      <p:sp>
        <p:nvSpPr>
          <p:cNvPr id="216" name="Google Shape;216;p21"/>
          <p:cNvSpPr txBox="1"/>
          <p:nvPr/>
        </p:nvSpPr>
        <p:spPr>
          <a:xfrm>
            <a:off x="923254" y="3754889"/>
            <a:ext cx="72974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Đọc và ghi kết quả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đúng  cách, theo vạch chia gần nhất và theo ĐCNN.</a:t>
            </a:r>
            <a:endParaRPr/>
          </a:p>
        </p:txBody>
      </p:sp>
      <p:pic>
        <p:nvPicPr>
          <p:cNvPr id="217" name="Google Shape;21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922" y="1479620"/>
            <a:ext cx="593110" cy="59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920" y="1983696"/>
            <a:ext cx="593110" cy="59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918" y="2534164"/>
            <a:ext cx="593111" cy="59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920" y="3022849"/>
            <a:ext cx="593110" cy="59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920" y="3574159"/>
            <a:ext cx="593110" cy="59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538" y="1077935"/>
            <a:ext cx="7510923" cy="646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"/>
          <p:cNvSpPr txBox="1"/>
          <p:nvPr/>
        </p:nvSpPr>
        <p:spPr>
          <a:xfrm>
            <a:off x="1798320" y="695430"/>
            <a:ext cx="6657409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2E8C0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THỰC HÀNH ĐO NHIỆT ĐỘ </a:t>
            </a:r>
            <a:endParaRPr/>
          </a:p>
        </p:txBody>
      </p:sp>
      <p:pic>
        <p:nvPicPr>
          <p:cNvPr id="229" name="Google Shape;22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858" y="626120"/>
            <a:ext cx="4457143" cy="2114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6790" y="1096490"/>
            <a:ext cx="3778571" cy="621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4446" y="-29200"/>
            <a:ext cx="1659554" cy="93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0297" y="2050156"/>
            <a:ext cx="5415432" cy="1996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On-screen Show (16:9)</PresentationFormat>
  <Paragraphs>48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Times New Roman</vt:lpstr>
      <vt:lpstr>Century Schoolbook</vt:lpstr>
      <vt:lpstr>Verdana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Đỗ Thị Thúy Hằng</cp:lastModifiedBy>
  <cp:revision>1</cp:revision>
  <dcterms:modified xsi:type="dcterms:W3CDTF">2022-09-10T10:34:12Z</dcterms:modified>
</cp:coreProperties>
</file>