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12523" r:id="rId4"/>
    <p:sldId id="307" r:id="rId5"/>
    <p:sldId id="12526" r:id="rId6"/>
    <p:sldId id="12543" r:id="rId7"/>
    <p:sldId id="12539" r:id="rId8"/>
    <p:sldId id="12527" r:id="rId9"/>
    <p:sldId id="12540" r:id="rId10"/>
    <p:sldId id="12524" r:id="rId11"/>
    <p:sldId id="12541" r:id="rId12"/>
    <p:sldId id="12528" r:id="rId13"/>
    <p:sldId id="12529" r:id="rId14"/>
    <p:sldId id="12542" r:id="rId15"/>
    <p:sldId id="12530" r:id="rId16"/>
    <p:sldId id="12531" r:id="rId17"/>
    <p:sldId id="261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6">
          <p15:clr>
            <a:srgbClr val="A4A3A4"/>
          </p15:clr>
        </p15:guide>
        <p15:guide id="2" pos="38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9AA4C1"/>
    <a:srgbClr val="660066"/>
    <a:srgbClr val="B5DFE7"/>
    <a:srgbClr val="54A6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96"/>
        <p:guide pos="384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BD14C6-FBF2-4380-9FF0-B28B61D21FC8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5723D5-2651-4373-80F6-6210EA702A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486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>
                <a:solidFill>
                  <a:prstClr val="black"/>
                </a:solidFill>
              </a:rPr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push dir="u"/>
      </p:transition>
    </mc:Choice>
    <mc:Fallback xmlns="">
      <p:transition spd="slow" advTm="0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push dir="u"/>
      </p:transition>
    </mc:Choice>
    <mc:Fallback xmlns="">
      <p:transition spd="slow" advTm="0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push dir="u"/>
      </p:transition>
    </mc:Choice>
    <mc:Fallback xmlns="">
      <p:transition spd="slow" advTm="0">
        <p:push dir="u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push dir="u"/>
      </p:transition>
    </mc:Choice>
    <mc:Fallback xmlns="">
      <p:transition spd="slow" advTm="0">
        <p:push dir="u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push dir="u"/>
      </p:transition>
    </mc:Choice>
    <mc:Fallback xmlns="">
      <p:transition spd="slow" advTm="0">
        <p:push dir="u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push dir="u"/>
      </p:transition>
    </mc:Choice>
    <mc:Fallback xmlns="">
      <p:transition spd="slow" advTm="0">
        <p:push dir="u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6EDC-E73B-4342-9AF4-79CD261E2BB1}" type="datetime1">
              <a:rPr lang="en-US" smtClean="0"/>
              <a:t>9/9/2022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push dir="u"/>
      </p:transition>
    </mc:Choice>
    <mc:Fallback xmlns="">
      <p:transition spd="slow" advTm="0">
        <p:push dir="u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push dir="u"/>
      </p:transition>
    </mc:Choice>
    <mc:Fallback xmlns="">
      <p:transition spd="slow" advTm="0">
        <p:push dir="u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charset="0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push dir="u"/>
      </p:transition>
    </mc:Choice>
    <mc:Fallback xmlns="">
      <p:transition spd="slow" advTm="0">
        <p:push dir="u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475451" y="2314636"/>
            <a:ext cx="2850365" cy="2850365"/>
          </a:xfrm>
          <a:custGeom>
            <a:avLst/>
            <a:gdLst>
              <a:gd name="connsiteX0" fmla="*/ 1015705 w 2031410"/>
              <a:gd name="connsiteY0" fmla="*/ 0 h 2031410"/>
              <a:gd name="connsiteX1" fmla="*/ 2031410 w 2031410"/>
              <a:gd name="connsiteY1" fmla="*/ 1015705 h 2031410"/>
              <a:gd name="connsiteX2" fmla="*/ 1015705 w 2031410"/>
              <a:gd name="connsiteY2" fmla="*/ 2031410 h 2031410"/>
              <a:gd name="connsiteX3" fmla="*/ 0 w 2031410"/>
              <a:gd name="connsiteY3" fmla="*/ 1015705 h 2031410"/>
              <a:gd name="connsiteX4" fmla="*/ 1015705 w 2031410"/>
              <a:gd name="connsiteY4" fmla="*/ 0 h 2031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1410" h="2031410">
                <a:moveTo>
                  <a:pt x="1015705" y="0"/>
                </a:moveTo>
                <a:cubicBezTo>
                  <a:pt x="1576663" y="0"/>
                  <a:pt x="2031410" y="454747"/>
                  <a:pt x="2031410" y="1015705"/>
                </a:cubicBezTo>
                <a:cubicBezTo>
                  <a:pt x="2031410" y="1576663"/>
                  <a:pt x="1576663" y="2031410"/>
                  <a:pt x="1015705" y="2031410"/>
                </a:cubicBezTo>
                <a:cubicBezTo>
                  <a:pt x="454747" y="2031410"/>
                  <a:pt x="0" y="1576663"/>
                  <a:pt x="0" y="1015705"/>
                </a:cubicBezTo>
                <a:cubicBezTo>
                  <a:pt x="0" y="454747"/>
                  <a:pt x="454747" y="0"/>
                  <a:pt x="101570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push dir="u"/>
      </p:transition>
    </mc:Choice>
    <mc:Fallback xmlns="">
      <p:transition spd="slow" advTm="0">
        <p:push dir="u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8450377" y="1843789"/>
            <a:ext cx="2158584" cy="2158584"/>
          </a:xfrm>
          <a:custGeom>
            <a:avLst/>
            <a:gdLst>
              <a:gd name="connsiteX0" fmla="*/ 1079292 w 2158584"/>
              <a:gd name="connsiteY0" fmla="*/ 0 h 2158584"/>
              <a:gd name="connsiteX1" fmla="*/ 2158584 w 2158584"/>
              <a:gd name="connsiteY1" fmla="*/ 1079292 h 2158584"/>
              <a:gd name="connsiteX2" fmla="*/ 1079292 w 2158584"/>
              <a:gd name="connsiteY2" fmla="*/ 2158584 h 2158584"/>
              <a:gd name="connsiteX3" fmla="*/ 0 w 2158584"/>
              <a:gd name="connsiteY3" fmla="*/ 1079292 h 2158584"/>
              <a:gd name="connsiteX4" fmla="*/ 1079292 w 2158584"/>
              <a:gd name="connsiteY4" fmla="*/ 0 h 2158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8584" h="2158584">
                <a:moveTo>
                  <a:pt x="1079292" y="0"/>
                </a:moveTo>
                <a:cubicBezTo>
                  <a:pt x="1675369" y="0"/>
                  <a:pt x="2158584" y="483215"/>
                  <a:pt x="2158584" y="1079292"/>
                </a:cubicBezTo>
                <a:cubicBezTo>
                  <a:pt x="2158584" y="1675369"/>
                  <a:pt x="1675369" y="2158584"/>
                  <a:pt x="1079292" y="2158584"/>
                </a:cubicBezTo>
                <a:cubicBezTo>
                  <a:pt x="483215" y="2158584"/>
                  <a:pt x="0" y="1675369"/>
                  <a:pt x="0" y="1079292"/>
                </a:cubicBezTo>
                <a:cubicBezTo>
                  <a:pt x="0" y="483215"/>
                  <a:pt x="483215" y="0"/>
                  <a:pt x="107929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1588957" y="1843789"/>
            <a:ext cx="2158584" cy="2158584"/>
          </a:xfrm>
          <a:custGeom>
            <a:avLst/>
            <a:gdLst>
              <a:gd name="connsiteX0" fmla="*/ 1079292 w 2158584"/>
              <a:gd name="connsiteY0" fmla="*/ 0 h 2158584"/>
              <a:gd name="connsiteX1" fmla="*/ 2158584 w 2158584"/>
              <a:gd name="connsiteY1" fmla="*/ 1079292 h 2158584"/>
              <a:gd name="connsiteX2" fmla="*/ 1079292 w 2158584"/>
              <a:gd name="connsiteY2" fmla="*/ 2158584 h 2158584"/>
              <a:gd name="connsiteX3" fmla="*/ 0 w 2158584"/>
              <a:gd name="connsiteY3" fmla="*/ 1079292 h 2158584"/>
              <a:gd name="connsiteX4" fmla="*/ 1079292 w 2158584"/>
              <a:gd name="connsiteY4" fmla="*/ 0 h 2158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8584" h="2158584">
                <a:moveTo>
                  <a:pt x="1079292" y="0"/>
                </a:moveTo>
                <a:cubicBezTo>
                  <a:pt x="1675369" y="0"/>
                  <a:pt x="2158584" y="483215"/>
                  <a:pt x="2158584" y="1079292"/>
                </a:cubicBezTo>
                <a:cubicBezTo>
                  <a:pt x="2158584" y="1675369"/>
                  <a:pt x="1675369" y="2158584"/>
                  <a:pt x="1079292" y="2158584"/>
                </a:cubicBezTo>
                <a:cubicBezTo>
                  <a:pt x="483215" y="2158584"/>
                  <a:pt x="0" y="1675369"/>
                  <a:pt x="0" y="1079292"/>
                </a:cubicBezTo>
                <a:cubicBezTo>
                  <a:pt x="0" y="483215"/>
                  <a:pt x="483215" y="0"/>
                  <a:pt x="107929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5016708" y="1843789"/>
            <a:ext cx="2158584" cy="2158584"/>
          </a:xfrm>
          <a:custGeom>
            <a:avLst/>
            <a:gdLst>
              <a:gd name="connsiteX0" fmla="*/ 1079292 w 2158584"/>
              <a:gd name="connsiteY0" fmla="*/ 0 h 2158584"/>
              <a:gd name="connsiteX1" fmla="*/ 2158584 w 2158584"/>
              <a:gd name="connsiteY1" fmla="*/ 1079292 h 2158584"/>
              <a:gd name="connsiteX2" fmla="*/ 1079292 w 2158584"/>
              <a:gd name="connsiteY2" fmla="*/ 2158584 h 2158584"/>
              <a:gd name="connsiteX3" fmla="*/ 0 w 2158584"/>
              <a:gd name="connsiteY3" fmla="*/ 1079292 h 2158584"/>
              <a:gd name="connsiteX4" fmla="*/ 1079292 w 2158584"/>
              <a:gd name="connsiteY4" fmla="*/ 0 h 2158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8584" h="2158584">
                <a:moveTo>
                  <a:pt x="1079292" y="0"/>
                </a:moveTo>
                <a:cubicBezTo>
                  <a:pt x="1675369" y="0"/>
                  <a:pt x="2158584" y="483215"/>
                  <a:pt x="2158584" y="1079292"/>
                </a:cubicBezTo>
                <a:cubicBezTo>
                  <a:pt x="2158584" y="1675369"/>
                  <a:pt x="1675369" y="2158584"/>
                  <a:pt x="1079292" y="2158584"/>
                </a:cubicBezTo>
                <a:cubicBezTo>
                  <a:pt x="483215" y="2158584"/>
                  <a:pt x="0" y="1675369"/>
                  <a:pt x="0" y="1079292"/>
                </a:cubicBezTo>
                <a:cubicBezTo>
                  <a:pt x="0" y="483215"/>
                  <a:pt x="483215" y="0"/>
                  <a:pt x="107929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push dir="u"/>
      </p:transition>
    </mc:Choice>
    <mc:Fallback xmlns="">
      <p:transition spd="slow" advTm="0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push dir="u"/>
      </p:transition>
    </mc:Choice>
    <mc:Fallback xmlns="">
      <p:transition spd="slow" advTm="0">
        <p:push dir="u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Screen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362075" y="1471631"/>
            <a:ext cx="3491945" cy="3491944"/>
          </a:xfrm>
          <a:custGeom>
            <a:avLst/>
            <a:gdLst>
              <a:gd name="connsiteX0" fmla="*/ 1745973 w 3491945"/>
              <a:gd name="connsiteY0" fmla="*/ 0 h 3491944"/>
              <a:gd name="connsiteX1" fmla="*/ 3491945 w 3491945"/>
              <a:gd name="connsiteY1" fmla="*/ 1745972 h 3491944"/>
              <a:gd name="connsiteX2" fmla="*/ 1745973 w 3491945"/>
              <a:gd name="connsiteY2" fmla="*/ 3491944 h 3491944"/>
              <a:gd name="connsiteX3" fmla="*/ 0 w 3491945"/>
              <a:gd name="connsiteY3" fmla="*/ 1745972 h 349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1945" h="3491944">
                <a:moveTo>
                  <a:pt x="1745973" y="0"/>
                </a:moveTo>
                <a:lnTo>
                  <a:pt x="3491945" y="1745972"/>
                </a:lnTo>
                <a:lnTo>
                  <a:pt x="1745973" y="3491944"/>
                </a:lnTo>
                <a:lnTo>
                  <a:pt x="0" y="17459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350028" y="247649"/>
            <a:ext cx="3491945" cy="3491944"/>
          </a:xfrm>
          <a:custGeom>
            <a:avLst/>
            <a:gdLst>
              <a:gd name="connsiteX0" fmla="*/ 1745973 w 3491945"/>
              <a:gd name="connsiteY0" fmla="*/ 0 h 3491944"/>
              <a:gd name="connsiteX1" fmla="*/ 3491945 w 3491945"/>
              <a:gd name="connsiteY1" fmla="*/ 1745972 h 3491944"/>
              <a:gd name="connsiteX2" fmla="*/ 1745973 w 3491945"/>
              <a:gd name="connsiteY2" fmla="*/ 3491944 h 3491944"/>
              <a:gd name="connsiteX3" fmla="*/ 0 w 3491945"/>
              <a:gd name="connsiteY3" fmla="*/ 1745972 h 349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1945" h="3491944">
                <a:moveTo>
                  <a:pt x="1745973" y="0"/>
                </a:moveTo>
                <a:lnTo>
                  <a:pt x="3491945" y="1745972"/>
                </a:lnTo>
                <a:lnTo>
                  <a:pt x="1745973" y="3491944"/>
                </a:lnTo>
                <a:lnTo>
                  <a:pt x="0" y="17459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7337980" y="1345633"/>
            <a:ext cx="3491945" cy="3491944"/>
          </a:xfrm>
          <a:custGeom>
            <a:avLst/>
            <a:gdLst>
              <a:gd name="connsiteX0" fmla="*/ 1745973 w 3491945"/>
              <a:gd name="connsiteY0" fmla="*/ 0 h 3491944"/>
              <a:gd name="connsiteX1" fmla="*/ 3491945 w 3491945"/>
              <a:gd name="connsiteY1" fmla="*/ 1745972 h 3491944"/>
              <a:gd name="connsiteX2" fmla="*/ 1745973 w 3491945"/>
              <a:gd name="connsiteY2" fmla="*/ 3491944 h 3491944"/>
              <a:gd name="connsiteX3" fmla="*/ 0 w 3491945"/>
              <a:gd name="connsiteY3" fmla="*/ 1745972 h 349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1945" h="3491944">
                <a:moveTo>
                  <a:pt x="1745973" y="0"/>
                </a:moveTo>
                <a:lnTo>
                  <a:pt x="3491945" y="1745972"/>
                </a:lnTo>
                <a:lnTo>
                  <a:pt x="1745973" y="3491944"/>
                </a:lnTo>
                <a:lnTo>
                  <a:pt x="0" y="17459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push dir="u"/>
      </p:transition>
    </mc:Choice>
    <mc:Fallback xmlns="">
      <p:transition spd="slow" advTm="0">
        <p:push dir="u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push dir="u"/>
      </p:transition>
    </mc:Choice>
    <mc:Fallback xmlns="">
      <p:transition spd="slow" advTm="0">
        <p:push dir="u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push dir="u"/>
      </p:transition>
    </mc:Choice>
    <mc:Fallback xmlns="">
      <p:transition spd="slow" advTm="0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push dir="u"/>
      </p:transition>
    </mc:Choice>
    <mc:Fallback xmlns="">
      <p:transition spd="slow" advTm="0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push dir="u"/>
      </p:transition>
    </mc:Choice>
    <mc:Fallback xmlns="">
      <p:transition spd="slow" advTm="0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push dir="u"/>
      </p:transition>
    </mc:Choice>
    <mc:Fallback xmlns="">
      <p:transition spd="slow" advTm="0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push dir="u"/>
      </p:transition>
    </mc:Choice>
    <mc:Fallback xmlns="">
      <p:transition spd="slow" advTm="0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push dir="u"/>
      </p:transition>
    </mc:Choice>
    <mc:Fallback xmlns="">
      <p:transition spd="slow" advTm="0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push dir="u"/>
      </p:transition>
    </mc:Choice>
    <mc:Fallback xmlns="">
      <p:transition spd="slow" advTm="0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push dir="u"/>
      </p:transition>
    </mc:Choice>
    <mc:Fallback xmlns="">
      <p:transition spd="slow" advTm="0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34B10-1BAA-4F86-8112-CC1F1B123847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mc:AlternateContent xmlns:mc="http://schemas.openxmlformats.org/markup-compatibility/2006" xmlns:p14="http://schemas.microsoft.com/office/powerpoint/2010/main">
    <mc:Choice Requires="p14">
      <p:transition spd="slow" p14:dur="1250" advTm="0">
        <p:push dir="u"/>
      </p:transition>
    </mc:Choice>
    <mc:Fallback xmlns="">
      <p:transition spd="slow" advTm="0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Yeseva One" panose="00000500000000000000" charset="0"/>
          <a:ea typeface="Yeseva One" panose="00000500000000000000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8.png"/><Relationship Id="rId7" Type="http://schemas.openxmlformats.org/officeDocument/2006/relationships/slide" Target="slid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10.jpg"/><Relationship Id="rId5" Type="http://schemas.openxmlformats.org/officeDocument/2006/relationships/slide" Target="slide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36801" y="-2255035"/>
            <a:ext cx="1819331" cy="161203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1662" y="1619572"/>
            <a:ext cx="1122088" cy="89266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405301" y="976871"/>
            <a:ext cx="5381398" cy="125668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2" y="0"/>
            <a:ext cx="2117968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366" y="4615163"/>
            <a:ext cx="5047209" cy="191837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8178"/>
            <a:ext cx="12192000" cy="3976379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1519518" y="3256857"/>
            <a:ext cx="9238129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KẾT NỐI CHỦ ĐIỂM</a:t>
            </a:r>
            <a:r>
              <a:rPr lang="en-US" sz="2400" u="sng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u="sng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dirty="0">
                <a:solidFill>
                  <a:srgbClr val="FF33CC"/>
                </a:solidFill>
                <a:latin typeface="+mj-lt"/>
              </a:rPr>
              <a:t>HỘI THỔI CƠM THI Ở ĐỒNG VÂN</a:t>
            </a:r>
            <a:r>
              <a:rPr lang="en-US" sz="44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/>
            </a:r>
            <a:br>
              <a:rPr lang="en-US" sz="4400" dirty="0">
                <a:solidFill>
                  <a:schemeClr val="accent4">
                    <a:lumMod val="75000"/>
                  </a:schemeClr>
                </a:solidFill>
                <a:latin typeface="+mj-lt"/>
              </a:rPr>
            </a:br>
            <a:endParaRPr b="1" dirty="0">
              <a:solidFill>
                <a:schemeClr val="accent4">
                  <a:lumMod val="75000"/>
                </a:schemeClr>
              </a:solidFill>
              <a:latin typeface="+mj-lt"/>
              <a:ea typeface="Yeseva One" panose="00000500000000000000" charset="0"/>
              <a:sym typeface="Yeseva One" panose="00000500000000000000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16235" y="2455853"/>
            <a:ext cx="8618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1: LẮNG NGHE LỊCH SỬ NƯỚC MÌNH</a:t>
            </a:r>
            <a:endParaRPr lang="en-US" sz="3200" b="1" dirty="0">
              <a:solidFill>
                <a:srgbClr val="C000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push dir="u"/>
      </p:transition>
    </mc:Choice>
    <mc:Fallback xmlns="">
      <p:transition spd="slow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2100" y="-1023068"/>
            <a:ext cx="2819942" cy="816548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3496" y="3283790"/>
            <a:ext cx="13182573" cy="397637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406145" y="5269356"/>
            <a:ext cx="6638976" cy="1550362"/>
          </a:xfrm>
          <a:prstGeom prst="rect">
            <a:avLst/>
          </a:prstGeom>
        </p:spPr>
      </p:pic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F7E74481-3A73-4957-9066-F2924CAF62CC}"/>
              </a:ext>
            </a:extLst>
          </p:cNvPr>
          <p:cNvSpPr txBox="1"/>
          <p:nvPr/>
        </p:nvSpPr>
        <p:spPr>
          <a:xfrm>
            <a:off x="1984512" y="1003807"/>
            <a:ext cx="659295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TÌM 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 CHUNG.</a:t>
            </a:r>
          </a:p>
          <a:p>
            <a:r>
              <a:rPr lang="vi-VN" sz="2200" b="1" dirty="0" smtClean="0">
                <a:solidFill>
                  <a:srgbClr val="FF0000"/>
                </a:solidFill>
                <a:latin typeface="+mj-lt"/>
              </a:rPr>
              <a:t>II</a:t>
            </a:r>
            <a:r>
              <a:rPr lang="vi-VN" sz="2200" b="1" dirty="0">
                <a:solidFill>
                  <a:srgbClr val="FF0000"/>
                </a:solidFill>
                <a:latin typeface="+mj-lt"/>
              </a:rPr>
              <a:t>. 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</a:t>
            </a:r>
            <a:r>
              <a:rPr lang="vi-VN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 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BẢN</a:t>
            </a:r>
            <a:r>
              <a:rPr lang="en-US" sz="2200" b="1" dirty="0" smtClean="0">
                <a:solidFill>
                  <a:srgbClr val="FF0000"/>
                </a:solidFill>
                <a:latin typeface="+mj-lt"/>
              </a:rPr>
              <a:t>:</a:t>
            </a:r>
            <a:endParaRPr lang="en-US" sz="2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08CAFE16-2AE1-4050-B700-3754F3F342FC}"/>
              </a:ext>
            </a:extLst>
          </p:cNvPr>
          <p:cNvSpPr txBox="1"/>
          <p:nvPr/>
        </p:nvSpPr>
        <p:spPr>
          <a:xfrm>
            <a:off x="1984512" y="1674414"/>
            <a:ext cx="88672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Hình chữ nhật 29">
            <a:extLst>
              <a:ext uri="{FF2B5EF4-FFF2-40B4-BE49-F238E27FC236}">
                <a16:creationId xmlns:a16="http://schemas.microsoft.com/office/drawing/2014/main" id="{46ADDF52-6B60-4F10-8720-F9CE45EE9BAD}"/>
              </a:ext>
            </a:extLst>
          </p:cNvPr>
          <p:cNvSpPr/>
          <p:nvPr/>
        </p:nvSpPr>
        <p:spPr>
          <a:xfrm>
            <a:off x="2079093" y="2175971"/>
            <a:ext cx="9133198" cy="206733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Hình chữ nhật 30">
            <a:extLst>
              <a:ext uri="{FF2B5EF4-FFF2-40B4-BE49-F238E27FC236}">
                <a16:creationId xmlns:a16="http://schemas.microsoft.com/office/drawing/2014/main" id="{873C9A7E-B227-4659-9E46-12FDC0F2E5D0}"/>
              </a:ext>
            </a:extLst>
          </p:cNvPr>
          <p:cNvSpPr/>
          <p:nvPr/>
        </p:nvSpPr>
        <p:spPr>
          <a:xfrm>
            <a:off x="2741020" y="2689726"/>
            <a:ext cx="8018610" cy="20973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EC52FE11-72A6-426C-ADDE-A0BD811D34E6}"/>
              </a:ext>
            </a:extLst>
          </p:cNvPr>
          <p:cNvSpPr txBox="1"/>
          <p:nvPr/>
        </p:nvSpPr>
        <p:spPr>
          <a:xfrm>
            <a:off x="3013393" y="2902226"/>
            <a:ext cx="76546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vi-VN" sz="24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vi-VN" sz="24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vi-VN" sz="24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trẩy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quân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bên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sông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xưa.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vi-VN" sz="24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vi-VN" sz="24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vi-VN" sz="24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huy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sinh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văn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hôm nay.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8537" y="15211"/>
            <a:ext cx="930946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rgbClr val="002060"/>
                </a:solidFill>
              </a:rPr>
              <a:t>ĐỌC KẾT NỐI CHỦ ĐIỂM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3200" b="1" dirty="0">
                <a:solidFill>
                  <a:srgbClr val="FF33CC"/>
                </a:solidFill>
              </a:rPr>
              <a:t>HỘI THỔI CƠM THI Ở ĐỒNG VÂN</a:t>
            </a:r>
            <a:endParaRPr lang="en-US" sz="3200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30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push dir="u"/>
      </p:transition>
    </mc:Choice>
    <mc:Fallback xmlns="">
      <p:transition spd="slow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0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56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50"/>
          <a:stretch>
            <a:fillRect/>
          </a:stretch>
        </p:blipFill>
        <p:spPr>
          <a:xfrm rot="5400000">
            <a:off x="-1950089" y="1444768"/>
            <a:ext cx="6857997" cy="397637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50"/>
          <a:stretch>
            <a:fillRect/>
          </a:stretch>
        </p:blipFill>
        <p:spPr>
          <a:xfrm rot="5400000" flipH="1" flipV="1">
            <a:off x="7124699" y="1436855"/>
            <a:ext cx="6858000" cy="397637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175574" y="5368553"/>
            <a:ext cx="6378125" cy="1489447"/>
          </a:xfrm>
          <a:prstGeom prst="rect">
            <a:avLst/>
          </a:prstGeom>
        </p:spPr>
      </p:pic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66D28C26-70CC-4162-BFC7-11C744A29CD2}"/>
              </a:ext>
            </a:extLst>
          </p:cNvPr>
          <p:cNvSpPr txBox="1"/>
          <p:nvPr/>
        </p:nvSpPr>
        <p:spPr>
          <a:xfrm>
            <a:off x="1412080" y="3900673"/>
            <a:ext cx="978543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+mj-lt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68154" y="521948"/>
            <a:ext cx="838168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1: LẮNG NGHE LỊCH SỬ NƯỚC MÌNH</a:t>
            </a:r>
          </a:p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468879" y="1370797"/>
            <a:ext cx="69363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rgbClr val="002060"/>
                </a:solidFill>
              </a:rPr>
              <a:t>ĐỌC KẾT NỐI CHỦ ĐIỂM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en-US" sz="20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3200" b="1" dirty="0">
                <a:solidFill>
                  <a:srgbClr val="FF33CC"/>
                </a:solidFill>
              </a:rPr>
              <a:t>HỘI THỔI CƠM THI Ở ĐỒNG VÂN</a:t>
            </a:r>
            <a:endParaRPr lang="en-US" sz="3200" dirty="0"/>
          </a:p>
        </p:txBody>
      </p:sp>
      <p:sp>
        <p:nvSpPr>
          <p:cNvPr id="12" name="Explosion 1 11"/>
          <p:cNvSpPr/>
          <p:nvPr/>
        </p:nvSpPr>
        <p:spPr>
          <a:xfrm rot="10800000" flipH="1" flipV="1">
            <a:off x="3181093" y="2129246"/>
            <a:ext cx="5949844" cy="338328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02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push dir="u"/>
      </p:transition>
    </mc:Choice>
    <mc:Fallback xmlns="">
      <p:transition spd="slow" advTm="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45720"/>
            <a:ext cx="2959930" cy="965371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933924" y="1346964"/>
            <a:ext cx="87876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0070C0"/>
                </a:solidFill>
                <a:latin typeface="+mj-lt"/>
              </a:rPr>
              <a:t>2. Những nét tiêu biểu về hội thổi cơm thi ở Đồng </a:t>
            </a:r>
            <a:r>
              <a:rPr lang="vi-VN" sz="2400" b="1" dirty="0" smtClean="0">
                <a:solidFill>
                  <a:srgbClr val="0070C0"/>
                </a:solidFill>
                <a:latin typeface="+mj-lt"/>
              </a:rPr>
              <a:t>Vân</a:t>
            </a:r>
            <a:r>
              <a:rPr lang="en-US" sz="2400" b="1" dirty="0" smtClean="0">
                <a:solidFill>
                  <a:srgbClr val="0070C0"/>
                </a:solidFill>
                <a:latin typeface="+mj-lt"/>
              </a:rPr>
              <a:t>:</a:t>
            </a:r>
            <a:endParaRPr lang="en-US" sz="24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383F64CE-7A68-4C35-991E-1F71E8CC79E3}"/>
              </a:ext>
            </a:extLst>
          </p:cNvPr>
          <p:cNvSpPr txBox="1"/>
          <p:nvPr/>
        </p:nvSpPr>
        <p:spPr>
          <a:xfrm>
            <a:off x="92764" y="1709149"/>
            <a:ext cx="107872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vi-V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2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Tường thuật diễn biến của hội thi</a:t>
            </a:r>
            <a:endParaRPr kumimoji="0" lang="vi-VN" sz="28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Table 3">
            <a:extLst>
              <a:ext uri="{FF2B5EF4-FFF2-40B4-BE49-F238E27FC236}">
                <a16:creationId xmlns:a16="http://schemas.microsoft.com/office/drawing/2014/main" id="{E6B63CC5-4A3C-450A-8FC2-8689756A14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0397645"/>
              </p:ext>
            </p:extLst>
          </p:nvPr>
        </p:nvGraphicFramePr>
        <p:xfrm>
          <a:off x="0" y="2157461"/>
          <a:ext cx="12192000" cy="47798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1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37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728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79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STT</a:t>
                      </a:r>
                      <a:endParaRPr lang="en-US" sz="2400">
                        <a:solidFill>
                          <a:srgbClr val="660066"/>
                        </a:solidFill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3717" marR="637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800" dirty="0"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r>
                        <a:rPr lang="en-US" sz="2800" dirty="0"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đoạn</a:t>
                      </a:r>
                      <a:endParaRPr lang="en-US" sz="2400" dirty="0">
                        <a:solidFill>
                          <a:srgbClr val="660066"/>
                        </a:solidFill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3717" marR="637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Quy định ( luật lệ cuộc thi)</a:t>
                      </a:r>
                      <a:endParaRPr lang="en-US" sz="2400">
                        <a:solidFill>
                          <a:srgbClr val="660066"/>
                        </a:solidFill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3717" marR="63717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38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717" marR="6371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3717" marR="6371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3717" marR="63717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01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3717" marR="6371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3717" marR="6371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3717" marR="63717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244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3717" marR="6371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3717" marR="6371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3717" marR="63717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34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3717" marR="6371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3717" marR="6371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3717" marR="63717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34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3717" marR="6371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3717" marR="6371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3717" marR="63717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128D603D-B64B-4FBB-B7F8-4F3369B99271}"/>
              </a:ext>
            </a:extLst>
          </p:cNvPr>
          <p:cNvSpPr txBox="1"/>
          <p:nvPr/>
        </p:nvSpPr>
        <p:spPr>
          <a:xfrm>
            <a:off x="556591" y="3101848"/>
            <a:ext cx="10071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endParaRPr lang="en-US" sz="2000" dirty="0">
              <a:solidFill>
                <a:schemeClr val="bg1"/>
              </a:solidFill>
              <a:effectLst/>
              <a:latin typeface="Times New Roman" pitchFamily="18" charset="0"/>
              <a:ea typeface="Arial"/>
              <a:cs typeface="Times New Roman" pitchFamily="18" charset="0"/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FA462A28-6B63-47C8-BF7A-24898D9056EF}"/>
              </a:ext>
            </a:extLst>
          </p:cNvPr>
          <p:cNvSpPr txBox="1"/>
          <p:nvPr/>
        </p:nvSpPr>
        <p:spPr>
          <a:xfrm>
            <a:off x="556591" y="4340292"/>
            <a:ext cx="137822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lang="en-US" sz="2000" dirty="0">
              <a:solidFill>
                <a:schemeClr val="bg1"/>
              </a:solidFill>
              <a:effectLst/>
              <a:latin typeface="Times New Roman" pitchFamily="18" charset="0"/>
              <a:ea typeface="Arial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5A2863F1-5257-495B-9223-FF12676ED3AA}"/>
              </a:ext>
            </a:extLst>
          </p:cNvPr>
          <p:cNvSpPr txBox="1"/>
          <p:nvPr/>
        </p:nvSpPr>
        <p:spPr>
          <a:xfrm>
            <a:off x="556591" y="5248437"/>
            <a:ext cx="12854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dirty="0">
              <a:solidFill>
                <a:schemeClr val="bg1"/>
              </a:solidFill>
              <a:effectLst/>
              <a:latin typeface="Times New Roman" pitchFamily="18" charset="0"/>
              <a:ea typeface="Arial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DBD565C-8520-4E75-8D6F-0CC577DA28B3}"/>
              </a:ext>
            </a:extLst>
          </p:cNvPr>
          <p:cNvSpPr txBox="1"/>
          <p:nvPr/>
        </p:nvSpPr>
        <p:spPr>
          <a:xfrm>
            <a:off x="556590" y="5904420"/>
            <a:ext cx="137822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4</a:t>
            </a:r>
            <a:endParaRPr lang="en-US" sz="2000" dirty="0">
              <a:solidFill>
                <a:schemeClr val="bg1"/>
              </a:solidFill>
              <a:effectLst/>
              <a:latin typeface="Times New Roman" pitchFamily="18" charset="0"/>
              <a:ea typeface="Arial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9E4989B6-F53A-4F9D-9197-FE540F4BA98E}"/>
              </a:ext>
            </a:extLst>
          </p:cNvPr>
          <p:cNvSpPr txBox="1"/>
          <p:nvPr/>
        </p:nvSpPr>
        <p:spPr>
          <a:xfrm>
            <a:off x="556590" y="6379721"/>
            <a:ext cx="12854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5</a:t>
            </a:r>
            <a:endParaRPr lang="en-US" sz="2800" dirty="0">
              <a:solidFill>
                <a:schemeClr val="bg1"/>
              </a:solidFill>
              <a:effectLst/>
              <a:latin typeface="Times New Roman" pitchFamily="18" charset="0"/>
              <a:ea typeface="Arial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3D27B7B3-A44F-449A-A101-26B3235490CE}"/>
              </a:ext>
            </a:extLst>
          </p:cNvPr>
          <p:cNvSpPr txBox="1"/>
          <p:nvPr/>
        </p:nvSpPr>
        <p:spPr>
          <a:xfrm>
            <a:off x="1590260" y="2514202"/>
            <a:ext cx="3896139" cy="1647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endParaRPr lang="en-US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endParaRPr lang="en-US" sz="2000" dirty="0">
              <a:effectLst/>
              <a:latin typeface="Times New Roman" panose="02020603050405020304" pitchFamily="18" charset="0"/>
              <a:ea typeface="Arial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2441AEB7-B330-43C4-B8BB-B1A4A23CF9DC}"/>
              </a:ext>
            </a:extLst>
          </p:cNvPr>
          <p:cNvSpPr txBox="1"/>
          <p:nvPr/>
        </p:nvSpPr>
        <p:spPr>
          <a:xfrm>
            <a:off x="5751443" y="2651575"/>
            <a:ext cx="6824870" cy="1554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chuối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diêm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đuốc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Arial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B10A9753-D710-4109-89B4-E019558DF099}"/>
              </a:ext>
            </a:extLst>
          </p:cNvPr>
          <p:cNvSpPr txBox="1"/>
          <p:nvPr/>
        </p:nvSpPr>
        <p:spPr>
          <a:xfrm>
            <a:off x="1656522" y="4325810"/>
            <a:ext cx="36841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endParaRPr lang="en-US" sz="2000" dirty="0">
              <a:effectLst/>
              <a:latin typeface="Times New Roman" panose="02020603050405020304" pitchFamily="18" charset="0"/>
              <a:ea typeface="Arial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B564DD55-FFD0-4E4D-BC69-D98B83872240}"/>
              </a:ext>
            </a:extLst>
          </p:cNvPr>
          <p:cNvSpPr txBox="1"/>
          <p:nvPr/>
        </p:nvSpPr>
        <p:spPr>
          <a:xfrm>
            <a:off x="1590260" y="5209067"/>
            <a:ext cx="35250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endParaRPr lang="en-US" sz="2000" dirty="0">
              <a:effectLst/>
              <a:latin typeface="Times New Roman" panose="02020603050405020304" pitchFamily="18" charset="0"/>
              <a:ea typeface="Arial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D56F5DAC-AEDA-4CA0-B481-32FAD4B3CC5F}"/>
              </a:ext>
            </a:extLst>
          </p:cNvPr>
          <p:cNvSpPr txBox="1"/>
          <p:nvPr/>
        </p:nvSpPr>
        <p:spPr>
          <a:xfrm>
            <a:off x="5751443" y="4270500"/>
            <a:ext cx="79247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xay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giã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giần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Arial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EA495354-5D3C-4443-8E83-833985FC969E}"/>
              </a:ext>
            </a:extLst>
          </p:cNvPr>
          <p:cNvSpPr txBox="1"/>
          <p:nvPr/>
        </p:nvSpPr>
        <p:spPr>
          <a:xfrm>
            <a:off x="5751443" y="4995379"/>
            <a:ext cx="68248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đuốc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Arial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87A66E46-0BF1-4242-80D6-C864B1E2B9AF}"/>
              </a:ext>
            </a:extLst>
          </p:cNvPr>
          <p:cNvSpPr txBox="1"/>
          <p:nvPr/>
        </p:nvSpPr>
        <p:spPr>
          <a:xfrm>
            <a:off x="1590260" y="5976919"/>
            <a:ext cx="35250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2000" dirty="0">
              <a:effectLst/>
              <a:latin typeface="Times New Roman" panose="02020603050405020304" pitchFamily="18" charset="0"/>
              <a:ea typeface="Arial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C7606777-9895-4F60-B5AD-4D55D3EEA7A8}"/>
              </a:ext>
            </a:extLst>
          </p:cNvPr>
          <p:cNvSpPr txBox="1"/>
          <p:nvPr/>
        </p:nvSpPr>
        <p:spPr>
          <a:xfrm>
            <a:off x="1590260" y="6418873"/>
            <a:ext cx="36841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endParaRPr lang="en-US" sz="2000" dirty="0">
              <a:effectLst/>
              <a:latin typeface="Times New Roman" panose="02020603050405020304" pitchFamily="18" charset="0"/>
              <a:ea typeface="Arial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4D36993A-172E-4FAB-B5D6-313977E4352B}"/>
              </a:ext>
            </a:extLst>
          </p:cNvPr>
          <p:cNvSpPr txBox="1"/>
          <p:nvPr/>
        </p:nvSpPr>
        <p:spPr>
          <a:xfrm>
            <a:off x="5758069" y="5924809"/>
            <a:ext cx="54466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rưỡi</a:t>
            </a:r>
            <a:endParaRPr lang="en-US" sz="2000" dirty="0">
              <a:effectLst/>
              <a:latin typeface="Times New Roman" panose="02020603050405020304" pitchFamily="18" charset="0"/>
              <a:ea typeface="Arial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B9F48744-FEC6-4B85-AAE2-7740F13E2794}"/>
              </a:ext>
            </a:extLst>
          </p:cNvPr>
          <p:cNvSpPr txBox="1"/>
          <p:nvPr/>
        </p:nvSpPr>
        <p:spPr>
          <a:xfrm>
            <a:off x="5758069" y="6379721"/>
            <a:ext cx="52478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dẻo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effectLst/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26465" y="12987"/>
            <a:ext cx="97535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solidFill>
                  <a:srgbClr val="002060"/>
                </a:solidFill>
              </a:rPr>
              <a:t>ĐỌC KẾT NỐI CHỦ ĐIỂM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32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 THỔI CƠM THI Ở ĐỒNG VÂN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flipH="1">
            <a:off x="933924" y="852927"/>
            <a:ext cx="9946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ĐỌC_ TÌM HIỂU CHUNG.</a:t>
            </a:r>
          </a:p>
          <a:p>
            <a: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TÌM HIỂU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BẢN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08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push dir="u"/>
      </p:transition>
    </mc:Choice>
    <mc:Fallback xmlns="">
      <p:transition spd="slow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" grpId="0"/>
      <p:bldP spid="3" grpId="0"/>
      <p:bldP spid="4" grpId="0"/>
      <p:bldP spid="5" grpId="0"/>
      <p:bldP spid="6" grpId="0"/>
      <p:bldP spid="18" grpId="0"/>
      <p:bldP spid="20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8F5B8E0C-445E-4A05-A4FA-42DFF5B1D1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50"/>
          <a:stretch>
            <a:fillRect/>
          </a:stretch>
        </p:blipFill>
        <p:spPr>
          <a:xfrm rot="5400000">
            <a:off x="-2455271" y="1903689"/>
            <a:ext cx="6857997" cy="3050619"/>
          </a:xfrm>
          <a:prstGeom prst="rect">
            <a:avLst/>
          </a:prstGeom>
        </p:spPr>
      </p:pic>
      <p:pic>
        <p:nvPicPr>
          <p:cNvPr id="4" name="图片 4">
            <a:extLst>
              <a:ext uri="{FF2B5EF4-FFF2-40B4-BE49-F238E27FC236}">
                <a16:creationId xmlns:a16="http://schemas.microsoft.com/office/drawing/2014/main" id="{0ADC6BC5-5B1C-48EC-85D7-FEFF6E9DA0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672118" y="4695749"/>
            <a:ext cx="9108150" cy="2126974"/>
          </a:xfrm>
          <a:prstGeom prst="rect">
            <a:avLst/>
          </a:prstGeom>
        </p:spPr>
      </p:pic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id="{62591E1C-A692-4562-B32F-60AE0B73B82E}"/>
              </a:ext>
            </a:extLst>
          </p:cNvPr>
          <p:cNvSpPr/>
          <p:nvPr/>
        </p:nvSpPr>
        <p:spPr>
          <a:xfrm>
            <a:off x="871821" y="636104"/>
            <a:ext cx="8029428" cy="130344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F803323D-1392-4B06-A5FB-D1670157CDAC}"/>
              </a:ext>
            </a:extLst>
          </p:cNvPr>
          <p:cNvSpPr/>
          <p:nvPr/>
        </p:nvSpPr>
        <p:spPr>
          <a:xfrm>
            <a:off x="1049129" y="899036"/>
            <a:ext cx="7674813" cy="14258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DF4CA5F1-F224-42D1-B8DF-4D0CDE569634}"/>
              </a:ext>
            </a:extLst>
          </p:cNvPr>
          <p:cNvSpPr txBox="1"/>
          <p:nvPr/>
        </p:nvSpPr>
        <p:spPr>
          <a:xfrm>
            <a:off x="1049129" y="983663"/>
            <a:ext cx="76748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Nam?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B5357746-B37A-43CF-A483-20EF71BF1369}"/>
              </a:ext>
            </a:extLst>
          </p:cNvPr>
          <p:cNvSpPr txBox="1"/>
          <p:nvPr/>
        </p:nvSpPr>
        <p:spPr>
          <a:xfrm>
            <a:off x="678069" y="3082355"/>
            <a:ext cx="1171413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VN: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khéo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léo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46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push dir="u"/>
      </p:transition>
    </mc:Choice>
    <mc:Fallback xmlns="">
      <p:transition spd="slow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56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50"/>
          <a:stretch>
            <a:fillRect/>
          </a:stretch>
        </p:blipFill>
        <p:spPr>
          <a:xfrm rot="5400000">
            <a:off x="-1950089" y="1444768"/>
            <a:ext cx="6857997" cy="397637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50"/>
          <a:stretch>
            <a:fillRect/>
          </a:stretch>
        </p:blipFill>
        <p:spPr>
          <a:xfrm rot="5400000" flipH="1" flipV="1">
            <a:off x="7124699" y="1436855"/>
            <a:ext cx="6858000" cy="397637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175574" y="5368553"/>
            <a:ext cx="6378125" cy="1489447"/>
          </a:xfrm>
          <a:prstGeom prst="rect">
            <a:avLst/>
          </a:prstGeom>
        </p:spPr>
      </p:pic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66D28C26-70CC-4162-BFC7-11C744A29CD2}"/>
              </a:ext>
            </a:extLst>
          </p:cNvPr>
          <p:cNvSpPr txBox="1"/>
          <p:nvPr/>
        </p:nvSpPr>
        <p:spPr>
          <a:xfrm>
            <a:off x="1412080" y="3900673"/>
            <a:ext cx="978543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+mj-lt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68154" y="521948"/>
            <a:ext cx="838168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1: LẮNG NGHE LỊCH SỬ NƯỚC MÌNH</a:t>
            </a:r>
          </a:p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468879" y="1370797"/>
            <a:ext cx="69363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rgbClr val="002060"/>
                </a:solidFill>
              </a:rPr>
              <a:t>ĐỌC KẾT NỐI CHỦ ĐIỂM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en-US" sz="20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3200" b="1" dirty="0">
                <a:solidFill>
                  <a:srgbClr val="FF33CC"/>
                </a:solidFill>
              </a:rPr>
              <a:t>HỘI THỔI CƠM THI Ở ĐỒNG VÂN</a:t>
            </a:r>
            <a:endParaRPr lang="en-US" sz="3200" dirty="0"/>
          </a:p>
        </p:txBody>
      </p:sp>
      <p:sp>
        <p:nvSpPr>
          <p:cNvPr id="12" name="Explosion 1 11"/>
          <p:cNvSpPr/>
          <p:nvPr/>
        </p:nvSpPr>
        <p:spPr>
          <a:xfrm rot="10800000" flipH="1" flipV="1">
            <a:off x="1768154" y="2232572"/>
            <a:ext cx="8943389" cy="313598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73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push dir="u"/>
      </p:transition>
    </mc:Choice>
    <mc:Fallback xmlns="">
      <p:transition spd="slow" advTm="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9">
            <a:extLst>
              <a:ext uri="{FF2B5EF4-FFF2-40B4-BE49-F238E27FC236}">
                <a16:creationId xmlns:a16="http://schemas.microsoft.com/office/drawing/2014/main" id="{6D802B08-B3FC-4EB6-9BDF-F183D1A446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74844"/>
            <a:ext cx="2959930" cy="965371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3A38F6E5-7299-46F9-A964-31EF942118F0}"/>
              </a:ext>
            </a:extLst>
          </p:cNvPr>
          <p:cNvSpPr txBox="1"/>
          <p:nvPr/>
        </p:nvSpPr>
        <p:spPr>
          <a:xfrm>
            <a:off x="106017" y="1623379"/>
            <a:ext cx="129329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3. </a:t>
            </a:r>
            <a:r>
              <a:rPr lang="vi-VN" sz="2400" b="1" dirty="0" smtClean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Hội thi thổi cơm ở Đồng Vân mang giá trị văn hoá, lịch sử</a:t>
            </a:r>
            <a:r>
              <a:rPr lang="en-US" sz="3200" b="1" dirty="0" smtClean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.</a:t>
            </a:r>
            <a:endParaRPr lang="en-US" sz="3200" dirty="0">
              <a:solidFill>
                <a:srgbClr val="0070C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80A7E5F5-FB3A-4011-BC60-412AAE2810D0}"/>
              </a:ext>
            </a:extLst>
          </p:cNvPr>
          <p:cNvSpPr txBox="1"/>
          <p:nvPr/>
        </p:nvSpPr>
        <p:spPr>
          <a:xfrm>
            <a:off x="106017" y="2381013"/>
            <a:ext cx="12523304" cy="830997"/>
          </a:xfrm>
          <a:prstGeom prst="rect">
            <a:avLst/>
          </a:prstGeom>
          <a:solidFill>
            <a:srgbClr val="9AA4C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thêm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 ông ta lưu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tôn vinh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văn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dân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ình chữ nhật 8">
            <a:extLst>
              <a:ext uri="{FF2B5EF4-FFF2-40B4-BE49-F238E27FC236}">
                <a16:creationId xmlns:a16="http://schemas.microsoft.com/office/drawing/2014/main" id="{AB93495C-9F72-4B0B-96F6-4C83BBB1D359}"/>
              </a:ext>
            </a:extLst>
          </p:cNvPr>
          <p:cNvSpPr/>
          <p:nvPr/>
        </p:nvSpPr>
        <p:spPr>
          <a:xfrm>
            <a:off x="106017" y="3589826"/>
            <a:ext cx="4121426" cy="186855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2E084AAE-B7F2-4AE7-BA4D-2CB9ED2ECD7D}"/>
              </a:ext>
            </a:extLst>
          </p:cNvPr>
          <p:cNvSpPr txBox="1"/>
          <p:nvPr/>
        </p:nvSpPr>
        <p:spPr>
          <a:xfrm>
            <a:off x="212035" y="4080057"/>
            <a:ext cx="41346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văn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Gươm.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ình chữ nhật 10">
            <a:extLst>
              <a:ext uri="{FF2B5EF4-FFF2-40B4-BE49-F238E27FC236}">
                <a16:creationId xmlns:a16="http://schemas.microsoft.com/office/drawing/2014/main" id="{BF5822E6-F1CE-445D-9828-DBC169A21F52}"/>
              </a:ext>
            </a:extLst>
          </p:cNvPr>
          <p:cNvSpPr/>
          <p:nvPr/>
        </p:nvSpPr>
        <p:spPr>
          <a:xfrm>
            <a:off x="4452731" y="3538494"/>
            <a:ext cx="7673009" cy="251292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ình chữ nhật 11">
            <a:extLst>
              <a:ext uri="{FF2B5EF4-FFF2-40B4-BE49-F238E27FC236}">
                <a16:creationId xmlns:a16="http://schemas.microsoft.com/office/drawing/2014/main" id="{372BB95A-1A23-45B5-8BB1-5CDD9AAA2076}"/>
              </a:ext>
            </a:extLst>
          </p:cNvPr>
          <p:cNvSpPr/>
          <p:nvPr/>
        </p:nvSpPr>
        <p:spPr>
          <a:xfrm>
            <a:off x="4625009" y="3835130"/>
            <a:ext cx="7354956" cy="27995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2CFC3E91-5BC2-4066-BF18-0647C94CCE1A}"/>
              </a:ext>
            </a:extLst>
          </p:cNvPr>
          <p:cNvSpPr txBox="1"/>
          <p:nvPr/>
        </p:nvSpPr>
        <p:spPr>
          <a:xfrm>
            <a:off x="4903304" y="4326328"/>
            <a:ext cx="70766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văn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Gươm cho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nhân dân ta luôn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tranh,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tâm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thù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xâm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yêu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nhân dân ta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xưa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06017" y="1156366"/>
            <a:ext cx="677810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ĐỌC- TÌM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 CHUNG.</a:t>
            </a:r>
          </a:p>
          <a:p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vi-V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ĐỌC-</a:t>
            </a:r>
            <a:r>
              <a:rPr lang="vi-V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BẢN: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88109" y="0"/>
            <a:ext cx="702781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u="sng" dirty="0">
                <a:solidFill>
                  <a:srgbClr val="002060"/>
                </a:solidFill>
              </a:rPr>
              <a:t>ĐỌC KẾT NỐI CHỦ ĐIỂM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3200" b="1" dirty="0">
                <a:solidFill>
                  <a:srgbClr val="FF33CC"/>
                </a:solidFill>
              </a:rPr>
              <a:t>HỘI THỔI CƠM THI Ở ĐỒNG VÂN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7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push dir="u"/>
      </p:transition>
    </mc:Choice>
    <mc:Fallback xmlns="">
      <p:transition spd="slow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 animBg="1"/>
      <p:bldP spid="12" grpId="0" animBg="1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A6B23CD1-2EAD-4CCF-9F90-3683F00D859C}"/>
              </a:ext>
            </a:extLst>
          </p:cNvPr>
          <p:cNvSpPr txBox="1"/>
          <p:nvPr/>
        </p:nvSpPr>
        <p:spPr>
          <a:xfrm>
            <a:off x="1066804" y="764025"/>
            <a:ext cx="60960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ĐỌC-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CHUNG.</a:t>
            </a:r>
          </a:p>
          <a:p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ĐỌC- </a:t>
            </a:r>
            <a:r>
              <a:rPr lang="vi-V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</a:t>
            </a:r>
            <a:r>
              <a:rPr lang="vi-V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VĂN BẢN.</a:t>
            </a:r>
            <a:endParaRPr lang="en-US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TỔNG KẾT: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4">
            <a:extLst>
              <a:ext uri="{FF2B5EF4-FFF2-40B4-BE49-F238E27FC236}">
                <a16:creationId xmlns:a16="http://schemas.microsoft.com/office/drawing/2014/main" id="{A742E2F9-1C5C-47D4-8E29-9A6527213B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4885572"/>
            <a:ext cx="11463130" cy="1972427"/>
          </a:xfrm>
          <a:prstGeom prst="rect">
            <a:avLst/>
          </a:prstGeom>
        </p:spPr>
      </p:pic>
      <p:pic>
        <p:nvPicPr>
          <p:cNvPr id="5" name="图片 3">
            <a:extLst>
              <a:ext uri="{FF2B5EF4-FFF2-40B4-BE49-F238E27FC236}">
                <a16:creationId xmlns:a16="http://schemas.microsoft.com/office/drawing/2014/main" id="{915B464F-E802-475B-BBCA-CA88B5B1F7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50"/>
          <a:stretch>
            <a:fillRect/>
          </a:stretch>
        </p:blipFill>
        <p:spPr>
          <a:xfrm rot="5400000" flipH="1" flipV="1">
            <a:off x="7374192" y="1677048"/>
            <a:ext cx="6858000" cy="3503905"/>
          </a:xfrm>
          <a:prstGeom prst="rect">
            <a:avLst/>
          </a:prstGeom>
        </p:spPr>
      </p:pic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A19C8D5F-9BEF-4FA6-ABF7-B192CAB072A1}"/>
              </a:ext>
            </a:extLst>
          </p:cNvPr>
          <p:cNvSpPr/>
          <p:nvPr/>
        </p:nvSpPr>
        <p:spPr>
          <a:xfrm>
            <a:off x="1205948" y="1709290"/>
            <a:ext cx="8560904" cy="2822713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B2FCF058-7B63-4F53-93FC-CD8CCBD8F66A}"/>
              </a:ext>
            </a:extLst>
          </p:cNvPr>
          <p:cNvSpPr/>
          <p:nvPr/>
        </p:nvSpPr>
        <p:spPr>
          <a:xfrm>
            <a:off x="1378226" y="2274829"/>
            <a:ext cx="8216348" cy="276743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6F5B65F5-47F8-4B75-8E92-F63005BD18C8}"/>
              </a:ext>
            </a:extLst>
          </p:cNvPr>
          <p:cNvSpPr txBox="1"/>
          <p:nvPr/>
        </p:nvSpPr>
        <p:spPr>
          <a:xfrm>
            <a:off x="1888434" y="2287518"/>
            <a:ext cx="768626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Nghệ </a:t>
            </a:r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Văn thuyết minh, ngôn ngữ chính xác, cô đọng, chặt chẽ và sinh động..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Nội </a:t>
            </a:r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cơm thi ở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Vân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tôn vinh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văn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dân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68436" y="4680"/>
            <a:ext cx="81904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solidFill>
                  <a:srgbClr val="002060"/>
                </a:solidFill>
              </a:rPr>
              <a:t>ĐỌC KẾT NỐI CHỦ ĐIỂM</a:t>
            </a:r>
            <a:r>
              <a:rPr lang="en-US" sz="900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en-US" sz="9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28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 THỔI CƠM THI Ở ĐỒNG VÂN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34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push dir="u"/>
      </p:transition>
    </mc:Choice>
    <mc:Fallback xmlns="">
      <p:transition spd="slow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50"/>
          <a:stretch>
            <a:fillRect/>
          </a:stretch>
        </p:blipFill>
        <p:spPr>
          <a:xfrm rot="5400000">
            <a:off x="-1950089" y="1444768"/>
            <a:ext cx="6857997" cy="397637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50"/>
          <a:stretch>
            <a:fillRect/>
          </a:stretch>
        </p:blipFill>
        <p:spPr>
          <a:xfrm rot="5400000" flipH="1" flipV="1">
            <a:off x="7124699" y="1436855"/>
            <a:ext cx="6858000" cy="397637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175574" y="5368553"/>
            <a:ext cx="6378125" cy="148944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985554" y="1097280"/>
            <a:ext cx="7850777" cy="34355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00206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-CẢM ƠN-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GVBM: BÙI THỊ THANH HỒNG</a:t>
            </a:r>
            <a:endParaRPr lang="en-US" sz="2800" b="1" dirty="0">
              <a:solidFill>
                <a:srgbClr val="FF00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push dir="u"/>
      </p:transition>
    </mc:Choice>
    <mc:Fallback xmlns="">
      <p:transition spd="slow" advTm="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708" y="-1023068"/>
            <a:ext cx="2819942" cy="816548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84684"/>
            <a:ext cx="12192000" cy="397637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632525" y="4974501"/>
            <a:ext cx="5381398" cy="1256687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2632524" y="165403"/>
            <a:ext cx="9281179" cy="1184275"/>
            <a:chOff x="1893865" y="1856347"/>
            <a:chExt cx="8605979" cy="3351464"/>
          </a:xfrm>
        </p:grpSpPr>
        <p:sp>
          <p:nvSpPr>
            <p:cNvPr id="20" name="矩形 19"/>
            <p:cNvSpPr/>
            <p:nvPr/>
          </p:nvSpPr>
          <p:spPr>
            <a:xfrm rot="16200000">
              <a:off x="4894830" y="-544114"/>
              <a:ext cx="2596711" cy="812004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r>
                <a:rPr lang="en-US" sz="4400" b="1" dirty="0" smtClean="0">
                  <a:latin typeface="+mj-lt"/>
                </a:rPr>
                <a:t>1. </a:t>
              </a:r>
              <a:r>
                <a:rPr lang="vi-VN" sz="4400" b="1" dirty="0" smtClean="0">
                  <a:latin typeface="+mj-lt"/>
                </a:rPr>
                <a:t>MỤC </a:t>
              </a:r>
              <a:r>
                <a:rPr lang="vi-VN" sz="4400" b="1" dirty="0">
                  <a:latin typeface="+mj-lt"/>
                </a:rPr>
                <a:t>TIÊU</a:t>
              </a:r>
              <a:endParaRPr lang="en-US" sz="4400" dirty="0">
                <a:latin typeface="+mj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893865" y="1856347"/>
              <a:ext cx="8605979" cy="3351464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</p:grpSp>
      <p:sp>
        <p:nvSpPr>
          <p:cNvPr id="29" name="Hình chữ nhật 28">
            <a:hlinkClick r:id="rId6" action="ppaction://hlinksldjump"/>
            <a:extLst>
              <a:ext uri="{FF2B5EF4-FFF2-40B4-BE49-F238E27FC236}">
                <a16:creationId xmlns:a16="http://schemas.microsoft.com/office/drawing/2014/main" id="{D1CCFB8F-2E5D-4C6B-99BC-8E993C9CBB2D}"/>
              </a:ext>
            </a:extLst>
          </p:cNvPr>
          <p:cNvSpPr/>
          <p:nvPr/>
        </p:nvSpPr>
        <p:spPr>
          <a:xfrm>
            <a:off x="2632524" y="1484243"/>
            <a:ext cx="4338119" cy="11190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Hình chữ nhật 29">
            <a:hlinkClick r:id="rId7" action="ppaction://hlinksldjump"/>
            <a:extLst>
              <a:ext uri="{FF2B5EF4-FFF2-40B4-BE49-F238E27FC236}">
                <a16:creationId xmlns:a16="http://schemas.microsoft.com/office/drawing/2014/main" id="{6B2FA450-744B-4697-B2A3-A4FD7B4E0A86}"/>
              </a:ext>
            </a:extLst>
          </p:cNvPr>
          <p:cNvSpPr/>
          <p:nvPr/>
        </p:nvSpPr>
        <p:spPr>
          <a:xfrm>
            <a:off x="2632522" y="2637309"/>
            <a:ext cx="4338119" cy="11190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Hình chữ nhật 30">
            <a:hlinkClick r:id="rId8" action="ppaction://hlinksldjump"/>
            <a:extLst>
              <a:ext uri="{FF2B5EF4-FFF2-40B4-BE49-F238E27FC236}">
                <a16:creationId xmlns:a16="http://schemas.microsoft.com/office/drawing/2014/main" id="{35735A9D-DA47-412F-B0BE-22C894A16DEB}"/>
              </a:ext>
            </a:extLst>
          </p:cNvPr>
          <p:cNvSpPr/>
          <p:nvPr/>
        </p:nvSpPr>
        <p:spPr>
          <a:xfrm>
            <a:off x="2632523" y="3805905"/>
            <a:ext cx="4338119" cy="11190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136076D8-7886-43AB-ACA0-E8CF0E0412B4}"/>
              </a:ext>
            </a:extLst>
          </p:cNvPr>
          <p:cNvSpPr txBox="1"/>
          <p:nvPr/>
        </p:nvSpPr>
        <p:spPr>
          <a:xfrm>
            <a:off x="2890598" y="1643270"/>
            <a:ext cx="37752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i="1" smtClean="0">
                <a:latin typeface="+mj-lt"/>
                <a:cs typeface="Arial" panose="020B0604020202020204" pitchFamily="34" charset="0"/>
              </a:rPr>
              <a:t>1. Về kiến thức</a:t>
            </a:r>
            <a:endParaRPr lang="en-US" sz="4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Hộp Văn bản 31">
            <a:extLst>
              <a:ext uri="{FF2B5EF4-FFF2-40B4-BE49-F238E27FC236}">
                <a16:creationId xmlns:a16="http://schemas.microsoft.com/office/drawing/2014/main" id="{136076D8-7886-43AB-ACA0-E8CF0E0412B4}"/>
              </a:ext>
            </a:extLst>
          </p:cNvPr>
          <p:cNvSpPr txBox="1"/>
          <p:nvPr/>
        </p:nvSpPr>
        <p:spPr>
          <a:xfrm>
            <a:off x="2982896" y="2812129"/>
            <a:ext cx="37752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i="1" smtClean="0">
                <a:latin typeface="+mj-lt"/>
                <a:cs typeface="Arial" panose="020B0604020202020204" pitchFamily="34" charset="0"/>
              </a:rPr>
              <a:t>2. Về năng lực</a:t>
            </a:r>
            <a:endParaRPr lang="en-US" sz="4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Hộp Văn bản 31">
            <a:extLst>
              <a:ext uri="{FF2B5EF4-FFF2-40B4-BE49-F238E27FC236}">
                <a16:creationId xmlns:a16="http://schemas.microsoft.com/office/drawing/2014/main" id="{136076D8-7886-43AB-ACA0-E8CF0E0412B4}"/>
              </a:ext>
            </a:extLst>
          </p:cNvPr>
          <p:cNvSpPr txBox="1"/>
          <p:nvPr/>
        </p:nvSpPr>
        <p:spPr>
          <a:xfrm>
            <a:off x="2890598" y="3980725"/>
            <a:ext cx="41305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i="1" smtClean="0">
                <a:latin typeface="+mj-lt"/>
                <a:cs typeface="Arial" panose="020B0604020202020204" pitchFamily="34" charset="0"/>
              </a:rPr>
              <a:t>3. Về phẩm chất</a:t>
            </a:r>
            <a:endParaRPr lang="en-US" sz="4400" dirty="0">
              <a:latin typeface="+mj-lt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push dir="u"/>
      </p:transition>
    </mc:Choice>
    <mc:Fallback xmlns="">
      <p:transition spd="slow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708" y="-1023068"/>
            <a:ext cx="2819942" cy="816548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9" y="2881621"/>
            <a:ext cx="12192000" cy="397637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632525" y="4974501"/>
            <a:ext cx="5381398" cy="1256687"/>
          </a:xfrm>
          <a:prstGeom prst="rect">
            <a:avLst/>
          </a:prstGeom>
        </p:spPr>
      </p:pic>
      <p:sp>
        <p:nvSpPr>
          <p:cNvPr id="23" name="Freeform 5">
            <a:hlinkClick r:id="rId6" action="ppaction://hlinksldjump"/>
            <a:extLst>
              <a:ext uri="{FF2B5EF4-FFF2-40B4-BE49-F238E27FC236}">
                <a16:creationId xmlns:a16="http://schemas.microsoft.com/office/drawing/2014/main" id="{421DC7CE-E79F-4152-8E38-2A36724805C5}"/>
              </a:ext>
            </a:extLst>
          </p:cNvPr>
          <p:cNvSpPr/>
          <p:nvPr/>
        </p:nvSpPr>
        <p:spPr bwMode="auto">
          <a:xfrm>
            <a:off x="2632525" y="209097"/>
            <a:ext cx="4775440" cy="2077821"/>
          </a:xfrm>
          <a:custGeom>
            <a:avLst/>
            <a:gdLst>
              <a:gd name="T0" fmla="*/ 304 w 395"/>
              <a:gd name="T1" fmla="*/ 283 h 298"/>
              <a:gd name="T2" fmla="*/ 274 w 395"/>
              <a:gd name="T3" fmla="*/ 298 h 298"/>
              <a:gd name="T4" fmla="*/ 13 w 395"/>
              <a:gd name="T5" fmla="*/ 298 h 298"/>
              <a:gd name="T6" fmla="*/ 6 w 395"/>
              <a:gd name="T7" fmla="*/ 283 h 298"/>
              <a:gd name="T8" fmla="*/ 92 w 395"/>
              <a:gd name="T9" fmla="*/ 164 h 298"/>
              <a:gd name="T10" fmla="*/ 92 w 395"/>
              <a:gd name="T11" fmla="*/ 134 h 298"/>
              <a:gd name="T12" fmla="*/ 6 w 395"/>
              <a:gd name="T13" fmla="*/ 15 h 298"/>
              <a:gd name="T14" fmla="*/ 13 w 395"/>
              <a:gd name="T15" fmla="*/ 0 h 298"/>
              <a:gd name="T16" fmla="*/ 274 w 395"/>
              <a:gd name="T17" fmla="*/ 0 h 298"/>
              <a:gd name="T18" fmla="*/ 304 w 395"/>
              <a:gd name="T19" fmla="*/ 15 h 298"/>
              <a:gd name="T20" fmla="*/ 390 w 395"/>
              <a:gd name="T21" fmla="*/ 134 h 298"/>
              <a:gd name="T22" fmla="*/ 390 w 395"/>
              <a:gd name="T23" fmla="*/ 164 h 298"/>
              <a:gd name="T24" fmla="*/ 304 w 395"/>
              <a:gd name="T25" fmla="*/ 283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95" h="298">
                <a:moveTo>
                  <a:pt x="304" y="283"/>
                </a:moveTo>
                <a:cubicBezTo>
                  <a:pt x="298" y="291"/>
                  <a:pt x="285" y="298"/>
                  <a:pt x="274" y="298"/>
                </a:cubicBezTo>
                <a:cubicBezTo>
                  <a:pt x="13" y="298"/>
                  <a:pt x="13" y="298"/>
                  <a:pt x="13" y="298"/>
                </a:cubicBezTo>
                <a:cubicBezTo>
                  <a:pt x="3" y="298"/>
                  <a:pt x="0" y="291"/>
                  <a:pt x="6" y="283"/>
                </a:cubicBezTo>
                <a:cubicBezTo>
                  <a:pt x="92" y="164"/>
                  <a:pt x="92" y="164"/>
                  <a:pt x="92" y="164"/>
                </a:cubicBezTo>
                <a:cubicBezTo>
                  <a:pt x="97" y="156"/>
                  <a:pt x="97" y="142"/>
                  <a:pt x="92" y="134"/>
                </a:cubicBezTo>
                <a:cubicBezTo>
                  <a:pt x="6" y="15"/>
                  <a:pt x="6" y="15"/>
                  <a:pt x="6" y="15"/>
                </a:cubicBezTo>
                <a:cubicBezTo>
                  <a:pt x="0" y="7"/>
                  <a:pt x="3" y="0"/>
                  <a:pt x="13" y="0"/>
                </a:cubicBezTo>
                <a:cubicBezTo>
                  <a:pt x="274" y="0"/>
                  <a:pt x="274" y="0"/>
                  <a:pt x="274" y="0"/>
                </a:cubicBezTo>
                <a:cubicBezTo>
                  <a:pt x="285" y="0"/>
                  <a:pt x="298" y="7"/>
                  <a:pt x="304" y="15"/>
                </a:cubicBezTo>
                <a:cubicBezTo>
                  <a:pt x="390" y="134"/>
                  <a:pt x="390" y="134"/>
                  <a:pt x="390" y="134"/>
                </a:cubicBezTo>
                <a:cubicBezTo>
                  <a:pt x="395" y="142"/>
                  <a:pt x="395" y="156"/>
                  <a:pt x="390" y="164"/>
                </a:cubicBezTo>
                <a:lnTo>
                  <a:pt x="304" y="283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chemeClr val="bg1"/>
            </a:solidFill>
            <a:round/>
          </a:ln>
        </p:spPr>
        <p:txBody>
          <a:bodyPr vert="horz" wrap="square" lIns="79405" tIns="39703" rIns="79405" bIns="39703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1065">
              <a:latin typeface="Yeseva One" panose="00000500000000000000" charset="0"/>
              <a:ea typeface="Yeseva One" panose="00000500000000000000" charset="0"/>
              <a:cs typeface="+mn-ea"/>
              <a:sym typeface="Yeseva One" panose="00000500000000000000" charset="0"/>
            </a:endParaRPr>
          </a:p>
        </p:txBody>
      </p:sp>
      <p:sp>
        <p:nvSpPr>
          <p:cNvPr id="28" name="Freeform 8">
            <a:extLst>
              <a:ext uri="{FF2B5EF4-FFF2-40B4-BE49-F238E27FC236}">
                <a16:creationId xmlns:a16="http://schemas.microsoft.com/office/drawing/2014/main" id="{995DCBFF-2981-4186-ACB8-B8C80D68B5E8}"/>
              </a:ext>
            </a:extLst>
          </p:cNvPr>
          <p:cNvSpPr/>
          <p:nvPr/>
        </p:nvSpPr>
        <p:spPr bwMode="auto">
          <a:xfrm>
            <a:off x="7396314" y="2712589"/>
            <a:ext cx="4077449" cy="1741532"/>
          </a:xfrm>
          <a:custGeom>
            <a:avLst/>
            <a:gdLst>
              <a:gd name="T0" fmla="*/ 304 w 395"/>
              <a:gd name="T1" fmla="*/ 283 h 298"/>
              <a:gd name="T2" fmla="*/ 274 w 395"/>
              <a:gd name="T3" fmla="*/ 298 h 298"/>
              <a:gd name="T4" fmla="*/ 13 w 395"/>
              <a:gd name="T5" fmla="*/ 298 h 298"/>
              <a:gd name="T6" fmla="*/ 6 w 395"/>
              <a:gd name="T7" fmla="*/ 283 h 298"/>
              <a:gd name="T8" fmla="*/ 91 w 395"/>
              <a:gd name="T9" fmla="*/ 164 h 298"/>
              <a:gd name="T10" fmla="*/ 91 w 395"/>
              <a:gd name="T11" fmla="*/ 134 h 298"/>
              <a:gd name="T12" fmla="*/ 6 w 395"/>
              <a:gd name="T13" fmla="*/ 15 h 298"/>
              <a:gd name="T14" fmla="*/ 13 w 395"/>
              <a:gd name="T15" fmla="*/ 0 h 298"/>
              <a:gd name="T16" fmla="*/ 274 w 395"/>
              <a:gd name="T17" fmla="*/ 0 h 298"/>
              <a:gd name="T18" fmla="*/ 304 w 395"/>
              <a:gd name="T19" fmla="*/ 15 h 298"/>
              <a:gd name="T20" fmla="*/ 389 w 395"/>
              <a:gd name="T21" fmla="*/ 134 h 298"/>
              <a:gd name="T22" fmla="*/ 389 w 395"/>
              <a:gd name="T23" fmla="*/ 164 h 298"/>
              <a:gd name="T24" fmla="*/ 304 w 395"/>
              <a:gd name="T25" fmla="*/ 283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95" h="298">
                <a:moveTo>
                  <a:pt x="304" y="283"/>
                </a:moveTo>
                <a:cubicBezTo>
                  <a:pt x="298" y="291"/>
                  <a:pt x="284" y="298"/>
                  <a:pt x="274" y="298"/>
                </a:cubicBezTo>
                <a:cubicBezTo>
                  <a:pt x="13" y="298"/>
                  <a:pt x="13" y="298"/>
                  <a:pt x="13" y="298"/>
                </a:cubicBezTo>
                <a:cubicBezTo>
                  <a:pt x="3" y="298"/>
                  <a:pt x="0" y="291"/>
                  <a:pt x="6" y="283"/>
                </a:cubicBezTo>
                <a:cubicBezTo>
                  <a:pt x="91" y="164"/>
                  <a:pt x="91" y="164"/>
                  <a:pt x="91" y="164"/>
                </a:cubicBezTo>
                <a:cubicBezTo>
                  <a:pt x="97" y="156"/>
                  <a:pt x="97" y="142"/>
                  <a:pt x="91" y="134"/>
                </a:cubicBezTo>
                <a:cubicBezTo>
                  <a:pt x="6" y="15"/>
                  <a:pt x="6" y="15"/>
                  <a:pt x="6" y="15"/>
                </a:cubicBezTo>
                <a:cubicBezTo>
                  <a:pt x="0" y="7"/>
                  <a:pt x="3" y="0"/>
                  <a:pt x="13" y="0"/>
                </a:cubicBezTo>
                <a:cubicBezTo>
                  <a:pt x="274" y="0"/>
                  <a:pt x="274" y="0"/>
                  <a:pt x="274" y="0"/>
                </a:cubicBezTo>
                <a:cubicBezTo>
                  <a:pt x="284" y="0"/>
                  <a:pt x="298" y="7"/>
                  <a:pt x="304" y="15"/>
                </a:cubicBezTo>
                <a:cubicBezTo>
                  <a:pt x="389" y="134"/>
                  <a:pt x="389" y="134"/>
                  <a:pt x="389" y="134"/>
                </a:cubicBezTo>
                <a:cubicBezTo>
                  <a:pt x="395" y="142"/>
                  <a:pt x="395" y="156"/>
                  <a:pt x="389" y="164"/>
                </a:cubicBezTo>
                <a:lnTo>
                  <a:pt x="304" y="283"/>
                </a:lnTo>
                <a:close/>
              </a:path>
            </a:pathLst>
          </a:custGeom>
          <a:solidFill>
            <a:schemeClr val="accent4"/>
          </a:solidFill>
          <a:ln w="19050">
            <a:solidFill>
              <a:schemeClr val="bg1"/>
            </a:solidFill>
            <a:round/>
          </a:ln>
        </p:spPr>
        <p:txBody>
          <a:bodyPr vert="horz" wrap="square" lIns="79405" tIns="39703" rIns="79405" bIns="39703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1065">
              <a:latin typeface="Yeseva One" panose="00000500000000000000" charset="0"/>
              <a:ea typeface="Yeseva One" panose="00000500000000000000" charset="0"/>
              <a:cs typeface="+mn-ea"/>
              <a:sym typeface="Yeseva One" panose="00000500000000000000" charset="0"/>
            </a:endParaRPr>
          </a:p>
        </p:txBody>
      </p:sp>
      <p:sp>
        <p:nvSpPr>
          <p:cNvPr id="29" name="Freeform 7">
            <a:extLst>
              <a:ext uri="{FF2B5EF4-FFF2-40B4-BE49-F238E27FC236}">
                <a16:creationId xmlns:a16="http://schemas.microsoft.com/office/drawing/2014/main" id="{EC98D6C5-98E8-4339-B859-4238B3B43A7B}"/>
              </a:ext>
            </a:extLst>
          </p:cNvPr>
          <p:cNvSpPr/>
          <p:nvPr/>
        </p:nvSpPr>
        <p:spPr bwMode="auto">
          <a:xfrm>
            <a:off x="4948521" y="2716382"/>
            <a:ext cx="3189639" cy="1741532"/>
          </a:xfrm>
          <a:custGeom>
            <a:avLst/>
            <a:gdLst>
              <a:gd name="T0" fmla="*/ 304 w 396"/>
              <a:gd name="T1" fmla="*/ 283 h 298"/>
              <a:gd name="T2" fmla="*/ 275 w 396"/>
              <a:gd name="T3" fmla="*/ 298 h 298"/>
              <a:gd name="T4" fmla="*/ 14 w 396"/>
              <a:gd name="T5" fmla="*/ 298 h 298"/>
              <a:gd name="T6" fmla="*/ 6 w 396"/>
              <a:gd name="T7" fmla="*/ 283 h 298"/>
              <a:gd name="T8" fmla="*/ 92 w 396"/>
              <a:gd name="T9" fmla="*/ 164 h 298"/>
              <a:gd name="T10" fmla="*/ 92 w 396"/>
              <a:gd name="T11" fmla="*/ 134 h 298"/>
              <a:gd name="T12" fmla="*/ 6 w 396"/>
              <a:gd name="T13" fmla="*/ 15 h 298"/>
              <a:gd name="T14" fmla="*/ 14 w 396"/>
              <a:gd name="T15" fmla="*/ 0 h 298"/>
              <a:gd name="T16" fmla="*/ 275 w 396"/>
              <a:gd name="T17" fmla="*/ 0 h 298"/>
              <a:gd name="T18" fmla="*/ 304 w 396"/>
              <a:gd name="T19" fmla="*/ 15 h 298"/>
              <a:gd name="T20" fmla="*/ 390 w 396"/>
              <a:gd name="T21" fmla="*/ 134 h 298"/>
              <a:gd name="T22" fmla="*/ 390 w 396"/>
              <a:gd name="T23" fmla="*/ 164 h 298"/>
              <a:gd name="T24" fmla="*/ 304 w 396"/>
              <a:gd name="T25" fmla="*/ 283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96" h="298">
                <a:moveTo>
                  <a:pt x="304" y="283"/>
                </a:moveTo>
                <a:cubicBezTo>
                  <a:pt x="298" y="291"/>
                  <a:pt x="285" y="298"/>
                  <a:pt x="275" y="298"/>
                </a:cubicBezTo>
                <a:cubicBezTo>
                  <a:pt x="14" y="298"/>
                  <a:pt x="14" y="298"/>
                  <a:pt x="14" y="298"/>
                </a:cubicBezTo>
                <a:cubicBezTo>
                  <a:pt x="4" y="298"/>
                  <a:pt x="0" y="291"/>
                  <a:pt x="6" y="283"/>
                </a:cubicBezTo>
                <a:cubicBezTo>
                  <a:pt x="92" y="164"/>
                  <a:pt x="92" y="164"/>
                  <a:pt x="92" y="164"/>
                </a:cubicBezTo>
                <a:cubicBezTo>
                  <a:pt x="98" y="156"/>
                  <a:pt x="98" y="142"/>
                  <a:pt x="92" y="134"/>
                </a:cubicBezTo>
                <a:cubicBezTo>
                  <a:pt x="6" y="15"/>
                  <a:pt x="6" y="15"/>
                  <a:pt x="6" y="15"/>
                </a:cubicBezTo>
                <a:cubicBezTo>
                  <a:pt x="0" y="7"/>
                  <a:pt x="4" y="0"/>
                  <a:pt x="14" y="0"/>
                </a:cubicBezTo>
                <a:cubicBezTo>
                  <a:pt x="275" y="0"/>
                  <a:pt x="275" y="0"/>
                  <a:pt x="275" y="0"/>
                </a:cubicBezTo>
                <a:cubicBezTo>
                  <a:pt x="285" y="0"/>
                  <a:pt x="298" y="7"/>
                  <a:pt x="304" y="15"/>
                </a:cubicBezTo>
                <a:cubicBezTo>
                  <a:pt x="390" y="134"/>
                  <a:pt x="390" y="134"/>
                  <a:pt x="390" y="134"/>
                </a:cubicBezTo>
                <a:cubicBezTo>
                  <a:pt x="396" y="142"/>
                  <a:pt x="396" y="156"/>
                  <a:pt x="390" y="164"/>
                </a:cubicBezTo>
                <a:lnTo>
                  <a:pt x="304" y="283"/>
                </a:lnTo>
                <a:close/>
              </a:path>
            </a:pathLst>
          </a:custGeom>
          <a:solidFill>
            <a:schemeClr val="accent3"/>
          </a:solidFill>
          <a:ln w="19050">
            <a:solidFill>
              <a:schemeClr val="bg1"/>
            </a:solidFill>
            <a:round/>
          </a:ln>
        </p:spPr>
        <p:txBody>
          <a:bodyPr vert="horz" wrap="square" lIns="79405" tIns="39703" rIns="79405" bIns="39703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1065" dirty="0">
              <a:latin typeface="Yeseva One" panose="00000500000000000000" charset="0"/>
              <a:ea typeface="Yeseva One" panose="00000500000000000000" charset="0"/>
              <a:cs typeface="+mn-ea"/>
              <a:sym typeface="Yeseva One" panose="00000500000000000000" charset="0"/>
            </a:endParaRPr>
          </a:p>
        </p:txBody>
      </p:sp>
      <p:sp>
        <p:nvSpPr>
          <p:cNvPr id="30" name="Freeform 6">
            <a:extLst>
              <a:ext uri="{FF2B5EF4-FFF2-40B4-BE49-F238E27FC236}">
                <a16:creationId xmlns:a16="http://schemas.microsoft.com/office/drawing/2014/main" id="{7A515956-AC08-4586-B9DB-E9CF92BFD4B9}"/>
              </a:ext>
            </a:extLst>
          </p:cNvPr>
          <p:cNvSpPr/>
          <p:nvPr/>
        </p:nvSpPr>
        <p:spPr bwMode="auto">
          <a:xfrm>
            <a:off x="2456428" y="2692221"/>
            <a:ext cx="3065400" cy="1741532"/>
          </a:xfrm>
          <a:custGeom>
            <a:avLst/>
            <a:gdLst>
              <a:gd name="T0" fmla="*/ 304 w 396"/>
              <a:gd name="T1" fmla="*/ 283 h 298"/>
              <a:gd name="T2" fmla="*/ 275 w 396"/>
              <a:gd name="T3" fmla="*/ 298 h 298"/>
              <a:gd name="T4" fmla="*/ 14 w 396"/>
              <a:gd name="T5" fmla="*/ 298 h 298"/>
              <a:gd name="T6" fmla="*/ 6 w 396"/>
              <a:gd name="T7" fmla="*/ 283 h 298"/>
              <a:gd name="T8" fmla="*/ 92 w 396"/>
              <a:gd name="T9" fmla="*/ 164 h 298"/>
              <a:gd name="T10" fmla="*/ 92 w 396"/>
              <a:gd name="T11" fmla="*/ 134 h 298"/>
              <a:gd name="T12" fmla="*/ 6 w 396"/>
              <a:gd name="T13" fmla="*/ 15 h 298"/>
              <a:gd name="T14" fmla="*/ 14 w 396"/>
              <a:gd name="T15" fmla="*/ 0 h 298"/>
              <a:gd name="T16" fmla="*/ 275 w 396"/>
              <a:gd name="T17" fmla="*/ 0 h 298"/>
              <a:gd name="T18" fmla="*/ 304 w 396"/>
              <a:gd name="T19" fmla="*/ 15 h 298"/>
              <a:gd name="T20" fmla="*/ 390 w 396"/>
              <a:gd name="T21" fmla="*/ 134 h 298"/>
              <a:gd name="T22" fmla="*/ 390 w 396"/>
              <a:gd name="T23" fmla="*/ 164 h 298"/>
              <a:gd name="T24" fmla="*/ 304 w 396"/>
              <a:gd name="T25" fmla="*/ 283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96" h="298">
                <a:moveTo>
                  <a:pt x="304" y="283"/>
                </a:moveTo>
                <a:cubicBezTo>
                  <a:pt x="298" y="291"/>
                  <a:pt x="285" y="298"/>
                  <a:pt x="275" y="298"/>
                </a:cubicBezTo>
                <a:cubicBezTo>
                  <a:pt x="14" y="298"/>
                  <a:pt x="14" y="298"/>
                  <a:pt x="14" y="298"/>
                </a:cubicBezTo>
                <a:cubicBezTo>
                  <a:pt x="4" y="298"/>
                  <a:pt x="0" y="291"/>
                  <a:pt x="6" y="283"/>
                </a:cubicBezTo>
                <a:cubicBezTo>
                  <a:pt x="92" y="164"/>
                  <a:pt x="92" y="164"/>
                  <a:pt x="92" y="164"/>
                </a:cubicBezTo>
                <a:cubicBezTo>
                  <a:pt x="98" y="156"/>
                  <a:pt x="98" y="142"/>
                  <a:pt x="92" y="134"/>
                </a:cubicBezTo>
                <a:cubicBezTo>
                  <a:pt x="6" y="15"/>
                  <a:pt x="6" y="15"/>
                  <a:pt x="6" y="15"/>
                </a:cubicBezTo>
                <a:cubicBezTo>
                  <a:pt x="0" y="7"/>
                  <a:pt x="4" y="0"/>
                  <a:pt x="14" y="0"/>
                </a:cubicBezTo>
                <a:cubicBezTo>
                  <a:pt x="275" y="0"/>
                  <a:pt x="275" y="0"/>
                  <a:pt x="275" y="0"/>
                </a:cubicBezTo>
                <a:cubicBezTo>
                  <a:pt x="285" y="0"/>
                  <a:pt x="298" y="7"/>
                  <a:pt x="304" y="15"/>
                </a:cubicBezTo>
                <a:cubicBezTo>
                  <a:pt x="390" y="134"/>
                  <a:pt x="390" y="134"/>
                  <a:pt x="390" y="134"/>
                </a:cubicBezTo>
                <a:cubicBezTo>
                  <a:pt x="396" y="142"/>
                  <a:pt x="396" y="156"/>
                  <a:pt x="390" y="164"/>
                </a:cubicBezTo>
                <a:lnTo>
                  <a:pt x="304" y="283"/>
                </a:lnTo>
                <a:close/>
              </a:path>
            </a:pathLst>
          </a:custGeom>
          <a:solidFill>
            <a:schemeClr val="accent2"/>
          </a:solidFill>
          <a:ln w="19050">
            <a:solidFill>
              <a:schemeClr val="bg1"/>
            </a:solidFill>
            <a:round/>
          </a:ln>
        </p:spPr>
        <p:txBody>
          <a:bodyPr vert="horz" wrap="square" lIns="79405" tIns="39703" rIns="79405" bIns="39703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1065" dirty="0">
              <a:latin typeface="Yeseva One" panose="00000500000000000000" charset="0"/>
              <a:ea typeface="Yeseva One" panose="00000500000000000000" charset="0"/>
              <a:cs typeface="+mn-ea"/>
              <a:sym typeface="Yeseva One" panose="00000500000000000000" charset="0"/>
            </a:endParaRPr>
          </a:p>
        </p:txBody>
      </p: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0ECFCAFD-1C73-464A-A359-29ADED7B76A0}"/>
              </a:ext>
            </a:extLst>
          </p:cNvPr>
          <p:cNvSpPr txBox="1"/>
          <p:nvPr/>
        </p:nvSpPr>
        <p:spPr>
          <a:xfrm>
            <a:off x="3700321" y="894064"/>
            <a:ext cx="3426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i="1" smtClean="0">
                <a:solidFill>
                  <a:srgbClr val="FFFF00"/>
                </a:solidFill>
                <a:latin typeface="+mj-lt"/>
                <a:cs typeface="Arial" panose="020B0604020202020204" pitchFamily="34" charset="0"/>
              </a:rPr>
              <a:t>1. Về kiến thức</a:t>
            </a:r>
            <a:endParaRPr lang="en-US" sz="4000" dirty="0">
              <a:solidFill>
                <a:srgbClr val="FFFF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540D5617-B6E4-4B7A-AA47-B0E42F3C0EBB}"/>
              </a:ext>
            </a:extLst>
          </p:cNvPr>
          <p:cNvSpPr txBox="1"/>
          <p:nvPr/>
        </p:nvSpPr>
        <p:spPr>
          <a:xfrm>
            <a:off x="3122708" y="3186998"/>
            <a:ext cx="24477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B7991565-D6D8-4B98-AA42-AAD92A07168C}"/>
              </a:ext>
            </a:extLst>
          </p:cNvPr>
          <p:cNvSpPr txBox="1"/>
          <p:nvPr/>
        </p:nvSpPr>
        <p:spPr>
          <a:xfrm>
            <a:off x="5615537" y="3169814"/>
            <a:ext cx="2614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</p:txBody>
      </p: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760CDA88-C40A-406E-B293-969700475430}"/>
              </a:ext>
            </a:extLst>
          </p:cNvPr>
          <p:cNvSpPr txBox="1"/>
          <p:nvPr/>
        </p:nvSpPr>
        <p:spPr>
          <a:xfrm>
            <a:off x="8456839" y="3167856"/>
            <a:ext cx="2803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4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push dir="u"/>
      </p:transition>
    </mc:Choice>
    <mc:Fallback xmlns="">
      <p:transition spd="slow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8" grpId="0" animBg="1"/>
      <p:bldP spid="29" grpId="0" animBg="1"/>
      <p:bldP spid="30" grpId="0" animBg="1"/>
      <p:bldP spid="31" grpId="0"/>
      <p:bldP spid="32" grpId="0"/>
      <p:bldP spid="33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720038" y="1836262"/>
            <a:ext cx="4663495" cy="4666949"/>
          </a:xfrm>
          <a:prstGeom prst="ellipse">
            <a:avLst/>
          </a:prstGeom>
          <a:noFill/>
          <a:ln w="9">
            <a:solidFill>
              <a:schemeClr val="accent2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89" tIns="45695" rIns="91389" bIns="45695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3765" eaLnBrk="1" hangingPunct="1">
              <a:spcBef>
                <a:spcPct val="0"/>
              </a:spcBef>
              <a:buNone/>
            </a:pPr>
            <a:endParaRPr lang="zh-CN" altLang="en-US" sz="1735" b="1">
              <a:solidFill>
                <a:srgbClr val="393939"/>
              </a:solidFill>
              <a:latin typeface="Yeseva One" panose="00000500000000000000" charset="0"/>
              <a:ea typeface="Yeseva One" panose="00000500000000000000" charset="0"/>
              <a:sym typeface="Yeseva One" panose="00000500000000000000" charset="0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3710610" y="1522862"/>
            <a:ext cx="1102656" cy="110312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3765" eaLnBrk="1" hangingPunct="1">
              <a:spcBef>
                <a:spcPct val="0"/>
              </a:spcBef>
              <a:buNone/>
            </a:pPr>
            <a:endParaRPr lang="zh-CN" altLang="en-US" sz="2400" dirty="0">
              <a:solidFill>
                <a:srgbClr val="FFFFFF"/>
              </a:solidFill>
              <a:latin typeface="Yeseva One" panose="00000500000000000000" charset="0"/>
              <a:ea typeface="Yeseva One" panose="00000500000000000000" charset="0"/>
              <a:sym typeface="Yeseva One" panose="00000500000000000000" charset="0"/>
            </a:endParaRPr>
          </a:p>
        </p:txBody>
      </p:sp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4813266" y="3305398"/>
            <a:ext cx="1105644" cy="110312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3765" eaLnBrk="1" hangingPunct="1">
              <a:spcBef>
                <a:spcPct val="0"/>
              </a:spcBef>
              <a:buNone/>
            </a:pPr>
            <a:endParaRPr lang="zh-CN" altLang="en-US" sz="2400" dirty="0">
              <a:solidFill>
                <a:srgbClr val="FFFFFF"/>
              </a:solidFill>
              <a:latin typeface="Yeseva One" panose="00000500000000000000" charset="0"/>
              <a:ea typeface="Yeseva One" panose="00000500000000000000" charset="0"/>
              <a:sym typeface="Yeseva One" panose="00000500000000000000" charset="0"/>
            </a:endParaRPr>
          </a:p>
        </p:txBody>
      </p:sp>
      <p:sp>
        <p:nvSpPr>
          <p:cNvPr id="12" name="Oval 14"/>
          <p:cNvSpPr>
            <a:spLocks noChangeArrowheads="1"/>
          </p:cNvSpPr>
          <p:nvPr/>
        </p:nvSpPr>
        <p:spPr bwMode="auto">
          <a:xfrm>
            <a:off x="4547712" y="5248929"/>
            <a:ext cx="1103510" cy="11039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3765" eaLnBrk="1" hangingPunct="1">
              <a:spcBef>
                <a:spcPct val="0"/>
              </a:spcBef>
              <a:buNone/>
            </a:pPr>
            <a:endParaRPr lang="zh-CN" altLang="en-US" sz="2400" dirty="0">
              <a:solidFill>
                <a:srgbClr val="FFFFFF"/>
              </a:solidFill>
              <a:latin typeface="Yeseva One" panose="00000500000000000000" charset="0"/>
              <a:ea typeface="Yeseva One" panose="00000500000000000000" charset="0"/>
              <a:sym typeface="Yeseva One" panose="00000500000000000000" charset="0"/>
            </a:endParaRPr>
          </a:p>
        </p:txBody>
      </p:sp>
      <p:sp>
        <p:nvSpPr>
          <p:cNvPr id="16" name="矩形 1"/>
          <p:cNvSpPr>
            <a:spLocks noChangeArrowheads="1"/>
          </p:cNvSpPr>
          <p:nvPr/>
        </p:nvSpPr>
        <p:spPr bwMode="auto">
          <a:xfrm>
            <a:off x="5012691" y="1152101"/>
            <a:ext cx="6706207" cy="1318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5" tIns="45707" rIns="91415" bIns="457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3765">
              <a:lnSpc>
                <a:spcPct val="150000"/>
              </a:lnSpc>
            </a:pP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văn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altLang="zh-CN" sz="2400" b="1" dirty="0">
              <a:solidFill>
                <a:prstClr val="black">
                  <a:lumMod val="85000"/>
                  <a:lumOff val="15000"/>
                </a:prstClr>
              </a:solidFill>
              <a:latin typeface="Times New Roman" panose="02020603050405020304" pitchFamily="18" charset="0"/>
              <a:ea typeface="Yeseva One" panose="00000500000000000000" charset="0"/>
              <a:cs typeface="Times New Roman" panose="02020603050405020304" pitchFamily="18" charset="0"/>
              <a:sym typeface="Yeseva One" panose="00000500000000000000" charset="0"/>
            </a:endParaRPr>
          </a:p>
        </p:txBody>
      </p:sp>
      <p:sp>
        <p:nvSpPr>
          <p:cNvPr id="17" name="矩形 1"/>
          <p:cNvSpPr>
            <a:spLocks noChangeArrowheads="1"/>
          </p:cNvSpPr>
          <p:nvPr/>
        </p:nvSpPr>
        <p:spPr bwMode="auto">
          <a:xfrm>
            <a:off x="5918910" y="2875874"/>
            <a:ext cx="5799988" cy="2031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5" tIns="45707" rIns="91415" bIns="457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3765">
              <a:lnSpc>
                <a:spcPct val="150000"/>
              </a:lnSpc>
            </a:pP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văn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qua văn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3765"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thi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cơm ở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Vân”.</a:t>
            </a:r>
            <a:endParaRPr lang="en-US" altLang="zh-CN" sz="2400" b="1" dirty="0">
              <a:solidFill>
                <a:prstClr val="black">
                  <a:lumMod val="85000"/>
                  <a:lumOff val="15000"/>
                </a:prstClr>
              </a:solidFill>
              <a:latin typeface="Times New Roman" panose="02020603050405020304" pitchFamily="18" charset="0"/>
              <a:ea typeface="Yeseva One" panose="00000500000000000000" charset="0"/>
              <a:cs typeface="Times New Roman" panose="02020603050405020304" pitchFamily="18" charset="0"/>
              <a:sym typeface="Yeseva One" panose="00000500000000000000" charset="0"/>
            </a:endParaRPr>
          </a:p>
        </p:txBody>
      </p:sp>
      <p:sp>
        <p:nvSpPr>
          <p:cNvPr id="18" name="矩形 1"/>
          <p:cNvSpPr>
            <a:spLocks noChangeArrowheads="1"/>
          </p:cNvSpPr>
          <p:nvPr/>
        </p:nvSpPr>
        <p:spPr bwMode="auto">
          <a:xfrm>
            <a:off x="5639035" y="5617484"/>
            <a:ext cx="4421505" cy="523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5" tIns="45707" rIns="91415" bIns="457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ý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văn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135974"/>
            <a:ext cx="2959930" cy="965371"/>
          </a:xfrm>
          <a:prstGeom prst="rect">
            <a:avLst/>
          </a:prstGeom>
        </p:spPr>
      </p:pic>
      <p:pic>
        <p:nvPicPr>
          <p:cNvPr id="21" name="Hình ảnh 20">
            <a:hlinkClick r:id="rId5" action="ppaction://hlinksldjump"/>
            <a:extLst>
              <a:ext uri="{FF2B5EF4-FFF2-40B4-BE49-F238E27FC236}">
                <a16:creationId xmlns:a16="http://schemas.microsoft.com/office/drawing/2014/main" id="{60BEF8E5-4960-4503-85C6-1C644BB772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8121" y="2507208"/>
            <a:ext cx="4346474" cy="4117072"/>
          </a:xfrm>
          <a:custGeom>
            <a:avLst/>
            <a:gdLst>
              <a:gd name="connsiteX0" fmla="*/ 2269688 w 4539376"/>
              <a:gd name="connsiteY0" fmla="*/ 0 h 4299792"/>
              <a:gd name="connsiteX1" fmla="*/ 4539376 w 4539376"/>
              <a:gd name="connsiteY1" fmla="*/ 2163217 h 4299792"/>
              <a:gd name="connsiteX2" fmla="*/ 2727109 w 4539376"/>
              <a:gd name="connsiteY2" fmla="*/ 4282485 h 4299792"/>
              <a:gd name="connsiteX3" fmla="*/ 2608128 w 4539376"/>
              <a:gd name="connsiteY3" fmla="*/ 4299792 h 4299792"/>
              <a:gd name="connsiteX4" fmla="*/ 1931248 w 4539376"/>
              <a:gd name="connsiteY4" fmla="*/ 4299792 h 4299792"/>
              <a:gd name="connsiteX5" fmla="*/ 1812267 w 4539376"/>
              <a:gd name="connsiteY5" fmla="*/ 4282485 h 4299792"/>
              <a:gd name="connsiteX6" fmla="*/ 0 w 4539376"/>
              <a:gd name="connsiteY6" fmla="*/ 2163217 h 4299792"/>
              <a:gd name="connsiteX7" fmla="*/ 2269688 w 4539376"/>
              <a:gd name="connsiteY7" fmla="*/ 0 h 4299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9376" h="4299792">
                <a:moveTo>
                  <a:pt x="2269688" y="0"/>
                </a:moveTo>
                <a:cubicBezTo>
                  <a:pt x="3523202" y="0"/>
                  <a:pt x="4539376" y="968505"/>
                  <a:pt x="4539376" y="2163217"/>
                </a:cubicBezTo>
                <a:cubicBezTo>
                  <a:pt x="4539376" y="3208590"/>
                  <a:pt x="3761368" y="4080774"/>
                  <a:pt x="2727109" y="4282485"/>
                </a:cubicBezTo>
                <a:lnTo>
                  <a:pt x="2608128" y="4299792"/>
                </a:lnTo>
                <a:lnTo>
                  <a:pt x="1931248" y="4299792"/>
                </a:lnTo>
                <a:lnTo>
                  <a:pt x="1812267" y="4282485"/>
                </a:lnTo>
                <a:cubicBezTo>
                  <a:pt x="778008" y="4080774"/>
                  <a:pt x="0" y="3208590"/>
                  <a:pt x="0" y="2163217"/>
                </a:cubicBezTo>
                <a:cubicBezTo>
                  <a:pt x="0" y="968505"/>
                  <a:pt x="1016174" y="0"/>
                  <a:pt x="2269688" y="0"/>
                </a:cubicBezTo>
                <a:close/>
              </a:path>
            </a:pathLst>
          </a:cu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682A00A2-3F95-436D-8DFC-795459C5ED87}"/>
              </a:ext>
            </a:extLst>
          </p:cNvPr>
          <p:cNvSpPr txBox="1"/>
          <p:nvPr/>
        </p:nvSpPr>
        <p:spPr>
          <a:xfrm>
            <a:off x="4032179" y="1755936"/>
            <a:ext cx="658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Yeseva One" panose="00000500000000000000"/>
              </a:rPr>
              <a:t>1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DFDF3162-BF08-4CDF-AEBE-3A073CE0EE04}"/>
              </a:ext>
            </a:extLst>
          </p:cNvPr>
          <p:cNvSpPr txBox="1"/>
          <p:nvPr/>
        </p:nvSpPr>
        <p:spPr>
          <a:xfrm>
            <a:off x="5148776" y="3496826"/>
            <a:ext cx="8609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FFFFFF"/>
                </a:solidFill>
                <a:latin typeface="Yeseva One" panose="00000500000000000000"/>
                <a:ea typeface="Yeseva One" panose="00000500000000000000" charset="0"/>
                <a:sym typeface="Yeseva One" panose="00000500000000000000" charset="0"/>
              </a:rPr>
              <a:t>2</a:t>
            </a:r>
            <a:endParaRPr lang="zh-CN" altLang="en-US" sz="3600" b="1" dirty="0">
              <a:solidFill>
                <a:srgbClr val="FFFFFF"/>
              </a:solidFill>
              <a:latin typeface="Yeseva One" panose="00000500000000000000"/>
              <a:ea typeface="Yeseva One" panose="00000500000000000000" charset="0"/>
              <a:sym typeface="Yeseva One" panose="00000500000000000000" charset="0"/>
            </a:endParaRPr>
          </a:p>
          <a:p>
            <a:endParaRPr lang="en-US" dirty="0"/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D95BC2A3-8F54-4E0F-8D67-FA2AE9E6AEFA}"/>
              </a:ext>
            </a:extLst>
          </p:cNvPr>
          <p:cNvSpPr txBox="1"/>
          <p:nvPr/>
        </p:nvSpPr>
        <p:spPr>
          <a:xfrm>
            <a:off x="4890097" y="5456198"/>
            <a:ext cx="7489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FFFFFF"/>
                </a:solidFill>
                <a:latin typeface="Yeseva One" panose="00000500000000000000"/>
                <a:ea typeface="Yeseva One" panose="00000500000000000000" charset="0"/>
                <a:sym typeface="Yeseva One" panose="00000500000000000000" charset="0"/>
              </a:rPr>
              <a:t>3</a:t>
            </a:r>
            <a:endParaRPr lang="zh-CN" altLang="en-US" sz="3600" b="1" dirty="0">
              <a:solidFill>
                <a:srgbClr val="FFFFFF"/>
              </a:solidFill>
              <a:latin typeface="Yeseva One" panose="00000500000000000000"/>
              <a:ea typeface="Yeseva One" panose="00000500000000000000" charset="0"/>
              <a:sym typeface="Yeseva One" panose="00000500000000000000" charset="0"/>
            </a:endParaRPr>
          </a:p>
          <a:p>
            <a:endParaRPr lang="en-US" dirty="0"/>
          </a:p>
        </p:txBody>
      </p:sp>
      <p:cxnSp>
        <p:nvCxnSpPr>
          <p:cNvPr id="23" name="Đường nối Thẳng 22">
            <a:extLst>
              <a:ext uri="{FF2B5EF4-FFF2-40B4-BE49-F238E27FC236}">
                <a16:creationId xmlns:a16="http://schemas.microsoft.com/office/drawing/2014/main" id="{54656F27-2B4E-43F7-A4DC-2D564BD6322C}"/>
              </a:ext>
            </a:extLst>
          </p:cNvPr>
          <p:cNvCxnSpPr/>
          <p:nvPr/>
        </p:nvCxnSpPr>
        <p:spPr>
          <a:xfrm>
            <a:off x="5012691" y="2470256"/>
            <a:ext cx="688776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Đường nối Thẳng 25">
            <a:extLst>
              <a:ext uri="{FF2B5EF4-FFF2-40B4-BE49-F238E27FC236}">
                <a16:creationId xmlns:a16="http://schemas.microsoft.com/office/drawing/2014/main" id="{7F6C841B-F02C-44D4-A56E-BF1CD08DF9CF}"/>
              </a:ext>
            </a:extLst>
          </p:cNvPr>
          <p:cNvCxnSpPr/>
          <p:nvPr/>
        </p:nvCxnSpPr>
        <p:spPr>
          <a:xfrm>
            <a:off x="5639035" y="4840360"/>
            <a:ext cx="626141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Đường nối Thẳng 27">
            <a:extLst>
              <a:ext uri="{FF2B5EF4-FFF2-40B4-BE49-F238E27FC236}">
                <a16:creationId xmlns:a16="http://schemas.microsoft.com/office/drawing/2014/main" id="{D4E1F19B-5A39-4642-ACAF-4BA4D7D3882F}"/>
              </a:ext>
            </a:extLst>
          </p:cNvPr>
          <p:cNvCxnSpPr/>
          <p:nvPr/>
        </p:nvCxnSpPr>
        <p:spPr>
          <a:xfrm>
            <a:off x="5639035" y="6140678"/>
            <a:ext cx="411456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6">
            <a:extLst>
              <a:ext uri="{FF2B5EF4-FFF2-40B4-BE49-F238E27FC236}">
                <a16:creationId xmlns:a16="http://schemas.microsoft.com/office/drawing/2014/main" id="{4D887C4D-433E-4253-B9F0-6BA6DDF6E7B4}"/>
              </a:ext>
            </a:extLst>
          </p:cNvPr>
          <p:cNvSpPr/>
          <p:nvPr/>
        </p:nvSpPr>
        <p:spPr>
          <a:xfrm rot="16200000">
            <a:off x="5121257" y="-1701791"/>
            <a:ext cx="720210" cy="481721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r>
              <a:rPr lang="en-US" sz="4400" b="1" i="1" dirty="0">
                <a:solidFill>
                  <a:srgbClr val="FFFF00"/>
                </a:solidFill>
                <a:latin typeface="+mj-lt"/>
                <a:cs typeface="Arial" panose="020B0604020202020204" pitchFamily="34" charset="0"/>
              </a:rPr>
              <a:t>2</a:t>
            </a:r>
            <a:r>
              <a:rPr lang="vi-VN" sz="4400" b="1" i="1" dirty="0" smtClean="0">
                <a:solidFill>
                  <a:srgbClr val="FFFF00"/>
                </a:solidFill>
                <a:latin typeface="+mj-lt"/>
                <a:cs typeface="Arial" panose="020B0604020202020204" pitchFamily="34" charset="0"/>
              </a:rPr>
              <a:t>. </a:t>
            </a:r>
            <a:r>
              <a:rPr 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NĂNG LỰC</a:t>
            </a:r>
            <a:endParaRPr lang="en-US" sz="4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push dir="u"/>
      </p:transition>
    </mc:Choice>
    <mc:Fallback xmlns="">
      <p:transition spd="slow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97531E-6 L -0.17361 0.29043 " pathEditMode="relative" rAng="0" ptsTypes="AA">
                                      <p:cBhvr>
                                        <p:cTn id="16" dur="500" spd="-999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1" y="1450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48148E-6 L -0.23143 0.15555 " pathEditMode="relative" rAng="0" ptsTypes="AA">
                                      <p:cBhvr>
                                        <p:cTn id="18" dur="500" spd="-99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80" y="777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07407E-6 L -0.25 -4.07407E-6 " pathEditMode="relative" rAng="0" ptsTypes="AA">
                                      <p:cBhvr>
                                        <p:cTn id="20" dur="500" spd="-999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 autoUpdateAnimBg="0"/>
      <p:bldP spid="7" grpId="1" animBg="1" autoUpdateAnimBg="0"/>
      <p:bldP spid="11" grpId="0" animBg="1" autoUpdateAnimBg="0"/>
      <p:bldP spid="11" grpId="1" animBg="1" autoUpdateAnimBg="0"/>
      <p:bldP spid="12" grpId="0" animBg="1" autoUpdateAnimBg="0"/>
      <p:bldP spid="12" grpId="1" animBg="1" autoUpdateAnimBg="0"/>
      <p:bldP spid="16" grpId="0"/>
      <p:bldP spid="17" grpId="0"/>
      <p:bldP spid="18" grpId="0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50"/>
          <a:stretch>
            <a:fillRect/>
          </a:stretch>
        </p:blipFill>
        <p:spPr>
          <a:xfrm rot="5400000">
            <a:off x="-1440809" y="1436857"/>
            <a:ext cx="6857997" cy="397637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50"/>
          <a:stretch>
            <a:fillRect/>
          </a:stretch>
        </p:blipFill>
        <p:spPr>
          <a:xfrm rot="5400000" flipH="1" flipV="1">
            <a:off x="6894767" y="1436855"/>
            <a:ext cx="6858000" cy="397637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175574" y="5368553"/>
            <a:ext cx="6378125" cy="1489447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940337" y="610813"/>
            <a:ext cx="3215513" cy="929514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latin typeface="Yeseva One" panose="00000500000000000000" charset="0"/>
              <a:ea typeface="Yeseva One" panose="00000500000000000000" charset="0"/>
              <a:sym typeface="Yeseva One" panose="00000500000000000000" charset="0"/>
            </a:endParaRPr>
          </a:p>
        </p:txBody>
      </p:sp>
      <p:sp>
        <p:nvSpPr>
          <p:cNvPr id="14" name="矩形 7">
            <a:extLst>
              <a:ext uri="{FF2B5EF4-FFF2-40B4-BE49-F238E27FC236}">
                <a16:creationId xmlns:a16="http://schemas.microsoft.com/office/drawing/2014/main" id="{0C519AED-0D93-44C6-9002-97BF7CDCEDC3}"/>
              </a:ext>
            </a:extLst>
          </p:cNvPr>
          <p:cNvSpPr/>
          <p:nvPr/>
        </p:nvSpPr>
        <p:spPr>
          <a:xfrm>
            <a:off x="1940257" y="2839904"/>
            <a:ext cx="8613442" cy="929514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latin typeface="Yeseva One" panose="00000500000000000000" charset="0"/>
              <a:ea typeface="Yeseva One" panose="00000500000000000000" charset="0"/>
              <a:sym typeface="Yeseva One" panose="00000500000000000000" charset="0"/>
            </a:endParaRPr>
          </a:p>
        </p:txBody>
      </p:sp>
      <p:sp>
        <p:nvSpPr>
          <p:cNvPr id="15" name="文本框 8">
            <a:extLst>
              <a:ext uri="{FF2B5EF4-FFF2-40B4-BE49-F238E27FC236}">
                <a16:creationId xmlns:a16="http://schemas.microsoft.com/office/drawing/2014/main" id="{90B131C9-E5BE-4CC0-8E99-52031D231287}"/>
              </a:ext>
            </a:extLst>
          </p:cNvPr>
          <p:cNvSpPr txBox="1"/>
          <p:nvPr/>
        </p:nvSpPr>
        <p:spPr>
          <a:xfrm>
            <a:off x="2053283" y="3039505"/>
            <a:ext cx="8270484" cy="107721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nước, có ý thức giữ gìn, bảo tồn và phát huy truyền thống văn hóa dân tộc.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矩形 6">
            <a:extLst>
              <a:ext uri="{FF2B5EF4-FFF2-40B4-BE49-F238E27FC236}">
                <a16:creationId xmlns:a16="http://schemas.microsoft.com/office/drawing/2014/main" id="{4D887C4D-433E-4253-B9F0-6BA6DDF6E7B4}"/>
              </a:ext>
            </a:extLst>
          </p:cNvPr>
          <p:cNvSpPr/>
          <p:nvPr/>
        </p:nvSpPr>
        <p:spPr>
          <a:xfrm rot="16200000">
            <a:off x="4539893" y="-1613807"/>
            <a:ext cx="1135378" cy="517288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r>
              <a:rPr 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VỀ PHẨM CHẤT</a:t>
            </a:r>
            <a:endParaRPr lang="en-US" sz="4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00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push dir="u"/>
      </p:transition>
    </mc:Choice>
    <mc:Fallback xmlns="">
      <p:transition spd="slow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5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50"/>
          <a:stretch>
            <a:fillRect/>
          </a:stretch>
        </p:blipFill>
        <p:spPr>
          <a:xfrm rot="5400000">
            <a:off x="-1950089" y="1444768"/>
            <a:ext cx="6857997" cy="397637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50"/>
          <a:stretch>
            <a:fillRect/>
          </a:stretch>
        </p:blipFill>
        <p:spPr>
          <a:xfrm rot="5400000" flipH="1" flipV="1">
            <a:off x="7124699" y="1436855"/>
            <a:ext cx="6858000" cy="397637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175574" y="5368553"/>
            <a:ext cx="6378125" cy="1489447"/>
          </a:xfrm>
          <a:prstGeom prst="rect">
            <a:avLst/>
          </a:prstGeom>
        </p:spPr>
      </p:pic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66D28C26-70CC-4162-BFC7-11C744A29CD2}"/>
              </a:ext>
            </a:extLst>
          </p:cNvPr>
          <p:cNvSpPr txBox="1"/>
          <p:nvPr/>
        </p:nvSpPr>
        <p:spPr>
          <a:xfrm>
            <a:off x="1372892" y="2355739"/>
            <a:ext cx="978543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tên một số các lễ hội truyền thống của quê hương em 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Nêu cảm nghĩ của em khi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tham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gia lễ hội?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985554" y="561703"/>
            <a:ext cx="6579955" cy="15283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KHỞI ĐỘNG</a:t>
            </a:r>
            <a:endParaRPr lang="en-US" sz="2800" b="1" dirty="0">
              <a:solidFill>
                <a:srgbClr val="00206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49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push dir="u"/>
      </p:transition>
    </mc:Choice>
    <mc:Fallback xmlns="">
      <p:transition spd="slow" advTm="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56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50"/>
          <a:stretch>
            <a:fillRect/>
          </a:stretch>
        </p:blipFill>
        <p:spPr>
          <a:xfrm rot="5400000">
            <a:off x="-1950089" y="1444768"/>
            <a:ext cx="6857997" cy="397637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50"/>
          <a:stretch>
            <a:fillRect/>
          </a:stretch>
        </p:blipFill>
        <p:spPr>
          <a:xfrm rot="5400000" flipH="1" flipV="1">
            <a:off x="7124699" y="1436855"/>
            <a:ext cx="6858000" cy="397637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175574" y="5368553"/>
            <a:ext cx="6378125" cy="1489447"/>
          </a:xfrm>
          <a:prstGeom prst="rect">
            <a:avLst/>
          </a:prstGeom>
        </p:spPr>
      </p:pic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66D28C26-70CC-4162-BFC7-11C744A29CD2}"/>
              </a:ext>
            </a:extLst>
          </p:cNvPr>
          <p:cNvSpPr txBox="1"/>
          <p:nvPr/>
        </p:nvSpPr>
        <p:spPr>
          <a:xfrm>
            <a:off x="1412080" y="3900673"/>
            <a:ext cx="978543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+mj-lt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68154" y="521948"/>
            <a:ext cx="838168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1: LẮNG NGHE LỊCH SỬ NƯỚC MÌNH</a:t>
            </a:r>
          </a:p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468879" y="1370797"/>
            <a:ext cx="69363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rgbClr val="002060"/>
                </a:solidFill>
              </a:rPr>
              <a:t>ĐỌC KẾT NỐI CHỦ ĐIỂM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en-US" sz="20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3200" b="1" dirty="0">
                <a:solidFill>
                  <a:srgbClr val="FF33CC"/>
                </a:solidFill>
              </a:rPr>
              <a:t>HỘI THỔI CƠM THI Ở ĐỒNG VÂN</a:t>
            </a:r>
            <a:endParaRPr lang="en-US" sz="3200" dirty="0"/>
          </a:p>
        </p:txBody>
      </p:sp>
      <p:sp>
        <p:nvSpPr>
          <p:cNvPr id="11" name="Explosion 1 10"/>
          <p:cNvSpPr/>
          <p:nvPr/>
        </p:nvSpPr>
        <p:spPr>
          <a:xfrm>
            <a:off x="1672046" y="2664824"/>
            <a:ext cx="2362674" cy="213883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Explosion 1 11"/>
          <p:cNvSpPr/>
          <p:nvPr/>
        </p:nvSpPr>
        <p:spPr>
          <a:xfrm rot="10800000" flipH="1" flipV="1">
            <a:off x="4389121" y="2664823"/>
            <a:ext cx="2785194" cy="2560319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Explosion 1 12"/>
          <p:cNvSpPr/>
          <p:nvPr/>
        </p:nvSpPr>
        <p:spPr>
          <a:xfrm rot="10800000" flipV="1">
            <a:off x="7524203" y="2534194"/>
            <a:ext cx="2899955" cy="2269459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75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push dir="u"/>
      </p:transition>
    </mc:Choice>
    <mc:Fallback xmlns="">
      <p:transition spd="slow" advTm="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0">
            <a:extLst>
              <a:ext uri="{FF2B5EF4-FFF2-40B4-BE49-F238E27FC236}">
                <a16:creationId xmlns:a16="http://schemas.microsoft.com/office/drawing/2014/main" id="{1EF88A31-8AD4-4D6E-8709-D6C84AA353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66392"/>
            <a:ext cx="2959930" cy="965371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7BF9280A-2051-40B0-9058-0D6E3429D259}"/>
              </a:ext>
            </a:extLst>
          </p:cNvPr>
          <p:cNvSpPr txBox="1"/>
          <p:nvPr/>
        </p:nvSpPr>
        <p:spPr>
          <a:xfrm>
            <a:off x="-5339" y="1753669"/>
            <a:ext cx="73265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    </a:t>
            </a:r>
            <a:r>
              <a:rPr lang="vi-VN" sz="2400" b="1" dirty="0" smtClean="0">
                <a:solidFill>
                  <a:srgbClr val="FF0000"/>
                </a:solidFill>
                <a:latin typeface="+mj-lt"/>
              </a:rPr>
              <a:t>I</a:t>
            </a:r>
            <a:r>
              <a:rPr lang="vi-VN" sz="2400" b="1" dirty="0">
                <a:solidFill>
                  <a:srgbClr val="FF0000"/>
                </a:solidFill>
                <a:latin typeface="+mj-lt"/>
              </a:rPr>
              <a:t>.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400" b="1" dirty="0" smtClean="0">
                <a:solidFill>
                  <a:srgbClr val="FF0000"/>
                </a:solidFill>
                <a:latin typeface="+mj-lt"/>
              </a:rPr>
              <a:t>TÌM </a:t>
            </a:r>
            <a:r>
              <a:rPr lang="vi-VN" sz="2400" b="1" dirty="0">
                <a:solidFill>
                  <a:srgbClr val="FF0000"/>
                </a:solidFill>
                <a:latin typeface="+mj-lt"/>
              </a:rPr>
              <a:t>HIỂU </a:t>
            </a:r>
            <a:r>
              <a:rPr lang="vi-VN" sz="2400" b="1" dirty="0" smtClean="0">
                <a:solidFill>
                  <a:srgbClr val="FF0000"/>
                </a:solidFill>
                <a:latin typeface="+mj-lt"/>
              </a:rPr>
              <a:t>CHUNG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: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5" name="图片 2">
            <a:extLst>
              <a:ext uri="{FF2B5EF4-FFF2-40B4-BE49-F238E27FC236}">
                <a16:creationId xmlns:a16="http://schemas.microsoft.com/office/drawing/2014/main" id="{B6AADB20-A5E6-44C9-8ABA-8F2004F386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2695" y="4739508"/>
            <a:ext cx="13755756" cy="2360094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5DE3E9F8-5BFB-4DD7-8882-D18E20E53875}"/>
              </a:ext>
            </a:extLst>
          </p:cNvPr>
          <p:cNvSpPr txBox="1"/>
          <p:nvPr/>
        </p:nvSpPr>
        <p:spPr>
          <a:xfrm>
            <a:off x="-5339" y="2190379"/>
            <a:ext cx="924339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xứ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(SGK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27)</a:t>
            </a:r>
          </a:p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2.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minh- 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PTBĐ: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8EA470E4-C013-46F6-BFEB-BE165F87F32B}"/>
              </a:ext>
            </a:extLst>
          </p:cNvPr>
          <p:cNvSpPr txBox="1"/>
          <p:nvPr/>
        </p:nvSpPr>
        <p:spPr>
          <a:xfrm>
            <a:off x="-80116" y="4305995"/>
            <a:ext cx="1254980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90503" y="127728"/>
            <a:ext cx="773353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1: LẮNG NGHE LỊCH SỬ NƯỚC MÌNH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677886" y="734170"/>
            <a:ext cx="703380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rgbClr val="002060"/>
                </a:solidFill>
              </a:rPr>
              <a:t>ĐỌC KẾT NỐI CHỦ ĐIỂM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3200" b="1" dirty="0">
                <a:solidFill>
                  <a:srgbClr val="FF33CC"/>
                </a:solidFill>
              </a:rPr>
              <a:t>HỘI THỔI CƠM THI Ở ĐỒNG VÂN</a:t>
            </a:r>
            <a:endParaRPr lang="en-US" sz="3200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96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push dir="u"/>
      </p:transition>
    </mc:Choice>
    <mc:Fallback xmlns="">
      <p:transition spd="slow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56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50"/>
          <a:stretch>
            <a:fillRect/>
          </a:stretch>
        </p:blipFill>
        <p:spPr>
          <a:xfrm rot="5400000">
            <a:off x="-1950089" y="1444768"/>
            <a:ext cx="6857997" cy="397637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50"/>
          <a:stretch>
            <a:fillRect/>
          </a:stretch>
        </p:blipFill>
        <p:spPr>
          <a:xfrm rot="5400000" flipH="1" flipV="1">
            <a:off x="7124699" y="1436855"/>
            <a:ext cx="6858000" cy="397637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175574" y="5368553"/>
            <a:ext cx="6378125" cy="1489447"/>
          </a:xfrm>
          <a:prstGeom prst="rect">
            <a:avLst/>
          </a:prstGeom>
        </p:spPr>
      </p:pic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66D28C26-70CC-4162-BFC7-11C744A29CD2}"/>
              </a:ext>
            </a:extLst>
          </p:cNvPr>
          <p:cNvSpPr txBox="1"/>
          <p:nvPr/>
        </p:nvSpPr>
        <p:spPr>
          <a:xfrm>
            <a:off x="1412080" y="3900673"/>
            <a:ext cx="978543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+mj-lt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68154" y="521948"/>
            <a:ext cx="838168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1: LẮNG NGHE LỊCH SỬ NƯỚC MÌNH</a:t>
            </a:r>
          </a:p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468879" y="1370797"/>
            <a:ext cx="69363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rgbClr val="002060"/>
                </a:solidFill>
              </a:rPr>
              <a:t>ĐỌC KẾT NỐI CHỦ ĐIỂM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en-US" sz="20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3200" b="1" dirty="0">
                <a:solidFill>
                  <a:srgbClr val="FF33CC"/>
                </a:solidFill>
              </a:rPr>
              <a:t>HỘI THỔI CƠM THI Ở ĐỒNG VÂN</a:t>
            </a:r>
            <a:endParaRPr lang="en-US" sz="3200" dirty="0"/>
          </a:p>
        </p:txBody>
      </p:sp>
      <p:sp>
        <p:nvSpPr>
          <p:cNvPr id="12" name="Explosion 1 11"/>
          <p:cNvSpPr/>
          <p:nvPr/>
        </p:nvSpPr>
        <p:spPr>
          <a:xfrm rot="10800000" flipH="1" flipV="1">
            <a:off x="3181093" y="2390503"/>
            <a:ext cx="6224164" cy="297805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829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push dir="u"/>
      </p:transition>
    </mc:Choice>
    <mc:Fallback xmlns="">
      <p:transition spd="slow" advTm="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30124613"/>
  <p:tag name="MH_LIBRARY" val="GRAPHIC"/>
</p:tagLst>
</file>

<file path=ppt/theme/theme1.xml><?xml version="1.0" encoding="utf-8"?>
<a:theme xmlns:a="http://schemas.openxmlformats.org/drawingml/2006/main" name="2-1031-7">
  <a:themeElements>
    <a:clrScheme name="自定义 142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AA4C1"/>
      </a:accent1>
      <a:accent2>
        <a:srgbClr val="9AA4C1"/>
      </a:accent2>
      <a:accent3>
        <a:srgbClr val="9AA4C1"/>
      </a:accent3>
      <a:accent4>
        <a:srgbClr val="9AA4C1"/>
      </a:accent4>
      <a:accent5>
        <a:srgbClr val="9AA4C1"/>
      </a:accent5>
      <a:accent6>
        <a:srgbClr val="9AA4C1"/>
      </a:accent6>
      <a:hlink>
        <a:srgbClr val="9AA4C1"/>
      </a:hlink>
      <a:folHlink>
        <a:srgbClr val="9AA4C1"/>
      </a:folHlink>
    </a:clrScheme>
    <a:fontScheme name="Office">
      <a:majorFont>
        <a:latin typeface="Yeseva One"/>
        <a:ea typeface=""/>
        <a:cs typeface=""/>
        <a:font script="Jpan" typeface="游ゴシック Light"/>
        <a:font script="Hang" typeface="맑은 고딕"/>
        <a:font script="Hans" typeface="Yeseva One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eseva One"/>
        <a:ea typeface=""/>
        <a:cs typeface=""/>
        <a:font script="Jpan" typeface="游ゴシック Light"/>
        <a:font script="Hang" typeface="맑은 고딕"/>
        <a:font script="Hans" typeface="Yeseva One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2-1031-7</Template>
  <TotalTime>325</TotalTime>
  <Words>1028</Words>
  <Application>Microsoft Office PowerPoint</Application>
  <PresentationFormat>Widescreen</PresentationFormat>
  <Paragraphs>108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宋体</vt:lpstr>
      <vt:lpstr>Arial</vt:lpstr>
      <vt:lpstr>Calibri</vt:lpstr>
      <vt:lpstr>等线</vt:lpstr>
      <vt:lpstr>Roboto</vt:lpstr>
      <vt:lpstr>Times New Roman</vt:lpstr>
      <vt:lpstr>Yeseva One</vt:lpstr>
      <vt:lpstr>2-1031-7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dreamsummit</dc:creator>
  <cp:lastModifiedBy>Dell Pre 3420</cp:lastModifiedBy>
  <cp:revision>31</cp:revision>
  <dcterms:created xsi:type="dcterms:W3CDTF">2018-12-13T14:11:00Z</dcterms:created>
  <dcterms:modified xsi:type="dcterms:W3CDTF">2022-09-09T08:23:02Z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0F19EC5A6A3C40128252B93579862A71</vt:lpwstr>
  </property>
  <property fmtid="{D5CDD505-2E9C-101B-9397-08002B2CF9AE}" pid="3" name="KSOProductBuildVer">
    <vt:lpwstr>2052-11.1.0.10463</vt:lpwstr>
  </property>
</Properties>
</file>