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1"/>
  </p:notesMasterIdLst>
  <p:sldIdLst>
    <p:sldId id="260" r:id="rId2"/>
    <p:sldId id="296" r:id="rId3"/>
    <p:sldId id="297" r:id="rId4"/>
    <p:sldId id="261" r:id="rId5"/>
    <p:sldId id="262" r:id="rId6"/>
    <p:sldId id="263" r:id="rId7"/>
    <p:sldId id="285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E0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F1BBE1-F778-43EA-9706-6855EB5855DD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B54A3D-274C-4C13-A472-4B58ABB2F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854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D930E6FE-1DAE-409B-949D-84371F8F0FA3}" type="slidenum">
              <a:rPr lang="en-US">
                <a:latin typeface="Arial" panose="020B0604020202020204" pitchFamily="34" charset="0"/>
              </a:rPr>
              <a:pPr eaLnBrk="1" hangingPunct="1"/>
              <a:t>2</a:t>
            </a:fld>
            <a:endParaRPr lang="en-US">
              <a:latin typeface="Arial" panose="020B0604020202020204" pitchFamily="34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u="sng" smtClean="0">
                <a:latin typeface="Arial" panose="020B0604020202020204" pitchFamily="34" charset="0"/>
              </a:rPr>
              <a:t>Slide 4</a:t>
            </a:r>
            <a:r>
              <a:rPr lang="en-US" smtClean="0">
                <a:latin typeface="Arial" panose="020B0604020202020204" pitchFamily="34" charset="0"/>
              </a:rPr>
              <a:t>: Mot so HT.</a:t>
            </a:r>
          </a:p>
        </p:txBody>
      </p:sp>
    </p:spTree>
    <p:extLst>
      <p:ext uri="{BB962C8B-B14F-4D97-AF65-F5344CB8AC3E}">
        <p14:creationId xmlns:p14="http://schemas.microsoft.com/office/powerpoint/2010/main" val="3928647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206B6-D8DE-48EE-980F-7054F313CA0A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2E674-BC76-4AD9-9317-4D4F74171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4859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206B6-D8DE-48EE-980F-7054F313CA0A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2E674-BC76-4AD9-9317-4D4F74171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627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206B6-D8DE-48EE-980F-7054F313CA0A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2E674-BC76-4AD9-9317-4D4F74171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6666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206B6-D8DE-48EE-980F-7054F313CA0A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2E674-BC76-4AD9-9317-4D4F74171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217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206B6-D8DE-48EE-980F-7054F313CA0A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2E674-BC76-4AD9-9317-4D4F74171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8618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206B6-D8DE-48EE-980F-7054F313CA0A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2E674-BC76-4AD9-9317-4D4F74171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579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206B6-D8DE-48EE-980F-7054F313CA0A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2E674-BC76-4AD9-9317-4D4F74171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733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206B6-D8DE-48EE-980F-7054F313CA0A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2E674-BC76-4AD9-9317-4D4F74171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052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206B6-D8DE-48EE-980F-7054F313CA0A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2E674-BC76-4AD9-9317-4D4F74171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5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206B6-D8DE-48EE-980F-7054F313CA0A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2E674-BC76-4AD9-9317-4D4F74171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858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206B6-D8DE-48EE-980F-7054F313CA0A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2E674-BC76-4AD9-9317-4D4F74171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39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206B6-D8DE-48EE-980F-7054F313CA0A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2E674-BC76-4AD9-9317-4D4F74171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69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6.wmf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2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openxmlformats.org/officeDocument/2006/relationships/image" Target="../media/image20.wmf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ew balance 999 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0444"/>
            <a:ext cx="3176336" cy="211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ết quả hình ảnh cho ferrari ti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252" y="3982452"/>
            <a:ext cx="2528747" cy="287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2574681" y="340678"/>
            <a:ext cx="7042639" cy="1341656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 smtClean="0">
                <a:ln w="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Bề</a:t>
            </a:r>
            <a:r>
              <a:rPr lang="en-US" sz="2800" b="1" dirty="0" smtClean="0">
                <a:ln w="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mặt</a:t>
            </a:r>
            <a:r>
              <a:rPr lang="en-US" sz="2800" b="1" dirty="0" smtClean="0">
                <a:ln w="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lốp</a:t>
            </a:r>
            <a:r>
              <a:rPr lang="en-US" sz="2800" b="1" dirty="0" smtClean="0">
                <a:ln w="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xe</a:t>
            </a:r>
            <a:r>
              <a:rPr lang="en-US" sz="2800" b="1" dirty="0" smtClean="0">
                <a:ln w="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en-US" sz="2800" b="1" dirty="0" err="1" smtClean="0">
                <a:ln w="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đế</a:t>
            </a:r>
            <a:r>
              <a:rPr lang="en-US" sz="2800" b="1" dirty="0" smtClean="0">
                <a:ln w="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giày</a:t>
            </a:r>
            <a:r>
              <a:rPr lang="en-US" sz="2800" b="1" dirty="0" smtClean="0">
                <a:ln w="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thường</a:t>
            </a:r>
            <a:r>
              <a:rPr lang="en-US" sz="2800" b="1" dirty="0" smtClean="0">
                <a:ln w="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được</a:t>
            </a:r>
            <a:r>
              <a:rPr lang="en-US" sz="2800" b="1" dirty="0" smtClean="0">
                <a:ln w="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làm</a:t>
            </a:r>
            <a:r>
              <a:rPr lang="en-US" sz="2800" b="1" dirty="0" smtClean="0">
                <a:ln w="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nhẵn</a:t>
            </a:r>
            <a:r>
              <a:rPr lang="en-US" sz="2800" b="1" dirty="0" smtClean="0">
                <a:ln w="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đi</a:t>
            </a:r>
            <a:r>
              <a:rPr lang="en-US" sz="2800" b="1" dirty="0" smtClean="0">
                <a:ln w="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hay </a:t>
            </a:r>
            <a:r>
              <a:rPr lang="en-US" sz="2800" b="1" dirty="0" err="1" smtClean="0">
                <a:ln w="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gồ</a:t>
            </a:r>
            <a:r>
              <a:rPr lang="en-US" sz="2800" b="1" dirty="0" smtClean="0">
                <a:ln w="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ghề</a:t>
            </a:r>
            <a:r>
              <a:rPr lang="en-US" sz="2800" b="1" dirty="0" smtClean="0">
                <a:ln w="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?</a:t>
            </a:r>
            <a:endParaRPr lang="en-US" sz="2800" b="1" cap="none" spc="0" dirty="0">
              <a:ln w="0">
                <a:solidFill>
                  <a:srgbClr val="FFC000"/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933" y="4369776"/>
            <a:ext cx="2628135" cy="2417884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2066192" y="2248167"/>
            <a:ext cx="3648807" cy="1470979"/>
          </a:xfrm>
          <a:prstGeom prst="wedgeEllipseCallout">
            <a:avLst>
              <a:gd name="adj1" fmla="val 40334"/>
              <a:gd name="adj2" fmla="val 90107"/>
            </a:avLst>
          </a:prstGeom>
          <a:solidFill>
            <a:srgbClr val="00B05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FF00"/>
                </a:solidFill>
              </a:rPr>
              <a:t>Bề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mặt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lốp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xe</a:t>
            </a:r>
            <a:r>
              <a:rPr lang="en-US" sz="2400" b="1" dirty="0" smtClean="0">
                <a:solidFill>
                  <a:srgbClr val="FFFF00"/>
                </a:solidFill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</a:rPr>
              <a:t>đế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giày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thường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được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làm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gồ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ghề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089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xe bo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333375"/>
            <a:ext cx="3886200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8" descr="DOWN_3~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962400"/>
            <a:ext cx="40386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OBJEC1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114801"/>
            <a:ext cx="404018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AutoShape 11"/>
          <p:cNvSpPr>
            <a:spLocks noChangeArrowheads="1"/>
          </p:cNvSpPr>
          <p:nvPr/>
        </p:nvSpPr>
        <p:spPr bwMode="auto">
          <a:xfrm>
            <a:off x="3105150" y="400050"/>
            <a:ext cx="3124200" cy="2438400"/>
          </a:xfrm>
          <a:prstGeom prst="wedgeRoundRectCallout">
            <a:avLst>
              <a:gd name="adj1" fmla="val -63769"/>
              <a:gd name="adj2" fmla="val 38671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sz="2400"/>
              <a:t>Sự khác nhau cơ bản giữa </a:t>
            </a:r>
            <a:r>
              <a:rPr lang="en-US" sz="2400" b="1"/>
              <a:t>trục </a:t>
            </a:r>
            <a:r>
              <a:rPr lang="en-US" sz="2400"/>
              <a:t>bánh </a:t>
            </a:r>
            <a:r>
              <a:rPr lang="en-US" sz="2400" b="1"/>
              <a:t>xe bò</a:t>
            </a:r>
            <a:r>
              <a:rPr lang="en-US" sz="2400"/>
              <a:t> ngày xưa và trục bánh </a:t>
            </a:r>
            <a:r>
              <a:rPr lang="en-US" sz="2400" b="1"/>
              <a:t>xe đạp</a:t>
            </a:r>
            <a:r>
              <a:rPr lang="en-US" sz="2400"/>
              <a:t>, trục bánh </a:t>
            </a:r>
            <a:r>
              <a:rPr lang="en-US" sz="2400" b="1"/>
              <a:t>xe ô tô</a:t>
            </a:r>
            <a:r>
              <a:rPr lang="en-US" sz="2400"/>
              <a:t> bây giờ là gì?</a:t>
            </a:r>
          </a:p>
        </p:txBody>
      </p:sp>
      <p:pic>
        <p:nvPicPr>
          <p:cNvPr id="8198" name="Picture 12" descr="smart_guy_thinking_hg_cl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28800"/>
            <a:ext cx="129063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6681630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Roller%20Bea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81200"/>
            <a:ext cx="5640388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59" name="Rectangle 3"/>
          <p:cNvSpPr>
            <a:spLocks noGrp="1" noChangeArrowheads="1"/>
          </p:cNvSpPr>
          <p:nvPr>
            <p:ph type="title"/>
          </p:nvPr>
        </p:nvSpPr>
        <p:spPr>
          <a:xfrm>
            <a:off x="1981200" y="152401"/>
            <a:ext cx="8382000" cy="1630363"/>
          </a:xfrm>
        </p:spPr>
        <p:txBody>
          <a:bodyPr/>
          <a:lstStyle/>
          <a:p>
            <a:pPr eaLnBrk="1" hangingPunct="1"/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</a:rPr>
              <a:t>Mất hàng chục thế kỉ để tạo ra sự khác biệt giữa hai loại trục bánh xe. Sự phát minh ra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ổ bi</a:t>
            </a:r>
            <a:r>
              <a:rPr lang="en-US" sz="3600" b="1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121860" name="Picture 4" descr="bi_d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66700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158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218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121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12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5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36000">
              <a:srgbClr val="FFFF00"/>
            </a:gs>
            <a:gs pos="70000">
              <a:srgbClr val="00B0F0"/>
            </a:gs>
            <a:gs pos="100000">
              <a:srgbClr val="00B05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572" y="4615671"/>
            <a:ext cx="4109428" cy="2242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5671"/>
            <a:ext cx="4167897" cy="224232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621823" y="109902"/>
            <a:ext cx="2948354" cy="879851"/>
          </a:xfrm>
          <a:prstGeom prst="ellipse">
            <a:avLst/>
          </a:prstGeom>
          <a:solidFill>
            <a:srgbClr val="00B05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VẬT LÍ 8</a:t>
            </a: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Kết quả hình ảnh cho lực ma sá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912" y="4615671"/>
            <a:ext cx="3788176" cy="22423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566745" y="1248981"/>
            <a:ext cx="5058510" cy="800100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</a:rPr>
              <a:t>BÀI 6</a:t>
            </a:r>
            <a:r>
              <a:rPr lang="en-US" sz="3200" dirty="0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</a:rPr>
              <a:t>: </a:t>
            </a:r>
            <a:r>
              <a:rPr lang="en-US" sz="3200" dirty="0" smtClean="0">
                <a:ln>
                  <a:solidFill>
                    <a:srgbClr val="00B050"/>
                  </a:solidFill>
                </a:ln>
                <a:solidFill>
                  <a:srgbClr val="00B0F0"/>
                </a:solidFill>
              </a:rPr>
              <a:t>LỰC MA SÁT</a:t>
            </a:r>
            <a:endParaRPr lang="en-US" sz="3200" dirty="0">
              <a:ln>
                <a:solidFill>
                  <a:srgbClr val="00B050"/>
                </a:solidFill>
              </a:ln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674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55524" y="3689164"/>
            <a:ext cx="11577449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…………….. 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 (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…………..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……………………..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……………..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…………….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6751" y="0"/>
            <a:ext cx="650921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I. </a:t>
            </a:r>
            <a:r>
              <a:rPr lang="en-US" sz="4800" b="1" dirty="0" err="1" smtClean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Thế</a:t>
            </a:r>
            <a:r>
              <a:rPr lang="en-US" sz="48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b="1" dirty="0" err="1" smtClean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nào</a:t>
            </a:r>
            <a:r>
              <a:rPr lang="en-US" sz="48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b="1" dirty="0" err="1" smtClean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</a:t>
            </a:r>
            <a:r>
              <a:rPr lang="en-US" sz="48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b="1" dirty="0" err="1" smtClean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lực</a:t>
            </a:r>
            <a:r>
              <a:rPr lang="en-US" sz="48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ma </a:t>
            </a:r>
            <a:r>
              <a:rPr lang="en-US" sz="4800" b="1" dirty="0" err="1" smtClean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sát</a:t>
            </a:r>
            <a:r>
              <a:rPr lang="en-US" sz="48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?</a:t>
            </a:r>
            <a:endParaRPr lang="en-US" sz="4800" b="1" cap="none" spc="0" dirty="0">
              <a:ln w="0"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21470" y="743074"/>
            <a:ext cx="120738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 smtClean="0">
                <a:ln w="0">
                  <a:solidFill>
                    <a:srgbClr val="00B050"/>
                  </a:solidFill>
                </a:ln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Gợi</a:t>
            </a:r>
            <a:r>
              <a:rPr lang="en-US" sz="3200" b="1" dirty="0" smtClean="0">
                <a:ln w="0">
                  <a:solidFill>
                    <a:srgbClr val="00B050"/>
                  </a:solidFill>
                </a:ln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ý:</a:t>
            </a:r>
            <a:endParaRPr lang="en-US" sz="3200" b="1" cap="none" spc="0" dirty="0">
              <a:ln w="0">
                <a:solidFill>
                  <a:srgbClr val="00B050"/>
                </a:solidFill>
              </a:ln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30" name="Picture 6" descr="Kết quả hình ảnh cho bicycle ra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569" y="884738"/>
            <a:ext cx="4555398" cy="23166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9039847" y="594275"/>
            <a:ext cx="3254609" cy="2373705"/>
            <a:chOff x="836751" y="1389405"/>
            <a:chExt cx="3254609" cy="237370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642" y="2368132"/>
              <a:ext cx="1303718" cy="1394978"/>
            </a:xfrm>
            <a:prstGeom prst="rect">
              <a:avLst/>
            </a:prstGeom>
          </p:spPr>
        </p:pic>
        <p:sp>
          <p:nvSpPr>
            <p:cNvPr id="7" name="Cloud Callout 6"/>
            <p:cNvSpPr/>
            <p:nvPr/>
          </p:nvSpPr>
          <p:spPr>
            <a:xfrm>
              <a:off x="836751" y="1389405"/>
              <a:ext cx="2548142" cy="978727"/>
            </a:xfrm>
            <a:prstGeom prst="cloudCallout">
              <a:avLst>
                <a:gd name="adj1" fmla="val 25089"/>
                <a:gd name="adj2" fmla="val 77568"/>
              </a:avLst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rgbClr val="FF0000"/>
                  </a:solidFill>
                </a:rPr>
                <a:t>Điền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vào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chỗ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trống</a:t>
              </a:r>
              <a:r>
                <a:rPr lang="en-US" dirty="0" smtClean="0">
                  <a:solidFill>
                    <a:srgbClr val="FF0000"/>
                  </a:solidFill>
                </a:rPr>
                <a:t> (SGK/41)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704231" y="1457083"/>
            <a:ext cx="1541684" cy="49792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 smtClean="0"/>
              <a:t>Lực kéo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688345" y="2215689"/>
            <a:ext cx="1541684" cy="49792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 smtClean="0"/>
              <a:t>Lực cản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2935930" y="2768086"/>
            <a:ext cx="1541684" cy="49792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 smtClean="0"/>
              <a:t>Dừng lại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2923531" y="2077103"/>
            <a:ext cx="1781981" cy="49792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 smtClean="0"/>
              <a:t>Chậm dần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2888313" y="1360801"/>
            <a:ext cx="1541684" cy="49792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 smtClean="0"/>
              <a:t>Lực cản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661860" y="2927214"/>
            <a:ext cx="1541684" cy="49792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 smtClean="0"/>
              <a:t>Lực kéo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37878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54320"/>
            <a:ext cx="257118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Định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nghĩa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  <a:endParaRPr lang="en-US" sz="40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50" y="4457700"/>
            <a:ext cx="4286250" cy="24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val 6"/>
          <p:cNvSpPr/>
          <p:nvPr/>
        </p:nvSpPr>
        <p:spPr>
          <a:xfrm>
            <a:off x="8214580" y="3376246"/>
            <a:ext cx="3668590" cy="108145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n>
                  <a:solidFill>
                    <a:srgbClr val="00B0F0"/>
                  </a:solidFill>
                </a:ln>
                <a:solidFill>
                  <a:sysClr val="windowText" lastClr="000000"/>
                </a:solidFill>
              </a:rPr>
              <a:t>Nêu</a:t>
            </a:r>
            <a:r>
              <a:rPr lang="en-US" sz="2000" b="1" dirty="0" smtClean="0">
                <a:ln>
                  <a:solidFill>
                    <a:srgbClr val="00B0F0"/>
                  </a:solidFill>
                </a:ln>
                <a:solidFill>
                  <a:sysClr val="windowText" lastClr="000000"/>
                </a:solidFill>
              </a:rPr>
              <a:t> </a:t>
            </a:r>
            <a:r>
              <a:rPr lang="en-US" sz="2000" b="1" dirty="0" err="1" smtClean="0">
                <a:ln>
                  <a:solidFill>
                    <a:srgbClr val="00B0F0"/>
                  </a:solidFill>
                </a:ln>
                <a:solidFill>
                  <a:sysClr val="windowText" lastClr="000000"/>
                </a:solidFill>
              </a:rPr>
              <a:t>định</a:t>
            </a:r>
            <a:r>
              <a:rPr lang="en-US" sz="2000" b="1" dirty="0" smtClean="0">
                <a:ln>
                  <a:solidFill>
                    <a:srgbClr val="00B0F0"/>
                  </a:solidFill>
                </a:ln>
                <a:solidFill>
                  <a:sysClr val="windowText" lastClr="000000"/>
                </a:solidFill>
              </a:rPr>
              <a:t> </a:t>
            </a:r>
            <a:r>
              <a:rPr lang="en-US" sz="2000" b="1" dirty="0" err="1" smtClean="0">
                <a:ln>
                  <a:solidFill>
                    <a:srgbClr val="00B0F0"/>
                  </a:solidFill>
                </a:ln>
                <a:solidFill>
                  <a:sysClr val="windowText" lastClr="000000"/>
                </a:solidFill>
              </a:rPr>
              <a:t>nghĩa</a:t>
            </a:r>
            <a:r>
              <a:rPr lang="en-US" sz="2000" b="1" dirty="0" smtClean="0">
                <a:ln>
                  <a:solidFill>
                    <a:srgbClr val="00B0F0"/>
                  </a:solidFill>
                </a:ln>
                <a:solidFill>
                  <a:sysClr val="windowText" lastClr="000000"/>
                </a:solidFill>
              </a:rPr>
              <a:t> </a:t>
            </a:r>
            <a:r>
              <a:rPr lang="en-US" sz="2000" b="1" dirty="0" err="1" smtClean="0">
                <a:ln>
                  <a:solidFill>
                    <a:srgbClr val="00B0F0"/>
                  </a:solidFill>
                </a:ln>
                <a:solidFill>
                  <a:sysClr val="windowText" lastClr="000000"/>
                </a:solidFill>
              </a:rPr>
              <a:t>về</a:t>
            </a:r>
            <a:r>
              <a:rPr lang="en-US" sz="2000" b="1" dirty="0" smtClean="0">
                <a:ln>
                  <a:solidFill>
                    <a:srgbClr val="00B0F0"/>
                  </a:solidFill>
                </a:ln>
                <a:solidFill>
                  <a:sysClr val="windowText" lastClr="000000"/>
                </a:solidFill>
              </a:rPr>
              <a:t> </a:t>
            </a:r>
            <a:r>
              <a:rPr lang="en-US" sz="2000" b="1" dirty="0" err="1" smtClean="0">
                <a:ln>
                  <a:solidFill>
                    <a:srgbClr val="00B0F0"/>
                  </a:solidFill>
                </a:ln>
                <a:solidFill>
                  <a:sysClr val="windowText" lastClr="000000"/>
                </a:solidFill>
              </a:rPr>
              <a:t>lực</a:t>
            </a:r>
            <a:r>
              <a:rPr lang="en-US" sz="2000" b="1" dirty="0" smtClean="0">
                <a:ln>
                  <a:solidFill>
                    <a:srgbClr val="00B0F0"/>
                  </a:solidFill>
                </a:ln>
                <a:solidFill>
                  <a:sysClr val="windowText" lastClr="000000"/>
                </a:solidFill>
              </a:rPr>
              <a:t> ma </a:t>
            </a:r>
            <a:r>
              <a:rPr lang="en-US" sz="2000" b="1" dirty="0" err="1" smtClean="0">
                <a:ln>
                  <a:solidFill>
                    <a:srgbClr val="00B0F0"/>
                  </a:solidFill>
                </a:ln>
                <a:solidFill>
                  <a:sysClr val="windowText" lastClr="000000"/>
                </a:solidFill>
              </a:rPr>
              <a:t>sát</a:t>
            </a:r>
            <a:r>
              <a:rPr lang="en-US" sz="2000" b="1" dirty="0" smtClean="0">
                <a:ln>
                  <a:solidFill>
                    <a:srgbClr val="00B0F0"/>
                  </a:solidFill>
                </a:ln>
                <a:solidFill>
                  <a:sysClr val="windowText" lastClr="000000"/>
                </a:solidFill>
              </a:rPr>
              <a:t> (SGK/42) ?</a:t>
            </a:r>
            <a:endParaRPr lang="en-US" sz="2000" b="1" dirty="0">
              <a:ln>
                <a:solidFill>
                  <a:srgbClr val="00B0F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80305" y="1911570"/>
            <a:ext cx="6866792" cy="1275951"/>
          </a:xfrm>
          <a:prstGeom prst="roundRect">
            <a:avLst>
              <a:gd name="adj" fmla="val 10438"/>
            </a:avLst>
          </a:prstGeom>
          <a:solidFill>
            <a:srgbClr val="00B05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</a:rPr>
              <a:t>Các</a:t>
            </a:r>
            <a:r>
              <a:rPr lang="en-US" sz="2400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</a:rPr>
              <a:t>lực</a:t>
            </a:r>
            <a:r>
              <a:rPr lang="en-US" sz="2400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</a:rPr>
              <a:t>cản</a:t>
            </a:r>
            <a:r>
              <a:rPr lang="en-US" sz="2400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</a:rPr>
              <a:t>trở</a:t>
            </a:r>
            <a:r>
              <a:rPr lang="en-US" sz="2400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</a:rPr>
              <a:t>chuyển</a:t>
            </a:r>
            <a:r>
              <a:rPr lang="en-US" sz="2400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</a:rPr>
              <a:t>động</a:t>
            </a:r>
            <a:r>
              <a:rPr lang="en-US" sz="2400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</a:rPr>
              <a:t>của</a:t>
            </a:r>
            <a:r>
              <a:rPr lang="en-US" sz="2400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</a:rPr>
              <a:t>một</a:t>
            </a:r>
            <a:r>
              <a:rPr lang="en-US" sz="2400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</a:rPr>
              <a:t>vật</a:t>
            </a:r>
            <a:r>
              <a:rPr lang="en-US" sz="2400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</a:rPr>
              <a:t>, </a:t>
            </a:r>
            <a:r>
              <a:rPr lang="en-US" sz="2400" dirty="0" err="1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</a:rPr>
              <a:t>tạo</a:t>
            </a:r>
            <a:r>
              <a:rPr lang="en-US" sz="2400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</a:rPr>
              <a:t>ra</a:t>
            </a:r>
            <a:r>
              <a:rPr lang="en-US" sz="2400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</a:rPr>
              <a:t>bởi</a:t>
            </a:r>
            <a:r>
              <a:rPr lang="en-US" sz="2400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</a:rPr>
              <a:t>những</a:t>
            </a:r>
            <a:r>
              <a:rPr lang="en-US" sz="2400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</a:rPr>
              <a:t>vật</a:t>
            </a:r>
            <a:r>
              <a:rPr lang="en-US" sz="2400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</a:rPr>
              <a:t>tiếp</a:t>
            </a:r>
            <a:r>
              <a:rPr lang="en-US" sz="2400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</a:rPr>
              <a:t>xúc</a:t>
            </a:r>
            <a:r>
              <a:rPr lang="en-US" sz="2400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</a:rPr>
              <a:t>nó</a:t>
            </a:r>
            <a:r>
              <a:rPr lang="en-US" sz="2400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</a:rPr>
              <a:t>, </a:t>
            </a:r>
            <a:r>
              <a:rPr lang="en-US" sz="2400" dirty="0" err="1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</a:rPr>
              <a:t>được</a:t>
            </a:r>
            <a:r>
              <a:rPr lang="en-US" sz="2400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</a:rPr>
              <a:t>gọi</a:t>
            </a:r>
            <a:r>
              <a:rPr lang="en-US" sz="2400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</a:rPr>
              <a:t>là</a:t>
            </a:r>
            <a:r>
              <a:rPr lang="en-US" sz="2400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</a:rPr>
              <a:t>lực</a:t>
            </a:r>
            <a:r>
              <a:rPr lang="en-US" sz="2400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</a:rPr>
              <a:t> ma </a:t>
            </a:r>
            <a:r>
              <a:rPr lang="en-US" sz="2400" dirty="0" err="1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</a:rPr>
              <a:t>sát</a:t>
            </a:r>
            <a:r>
              <a:rPr lang="en-US" sz="2400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1573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ực ma sát =))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879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10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6204264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dirty="0" smtClean="0">
                <a:ln w="0">
                  <a:noFill/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II. </a:t>
            </a:r>
            <a:r>
              <a:rPr lang="en-US" sz="3500" dirty="0" err="1" smtClean="0">
                <a:ln w="0">
                  <a:noFill/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Một</a:t>
            </a:r>
            <a:r>
              <a:rPr lang="en-US" sz="3500" dirty="0" smtClean="0">
                <a:ln w="0">
                  <a:noFill/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500" dirty="0" err="1" smtClean="0">
                <a:ln w="0">
                  <a:noFill/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số</a:t>
            </a:r>
            <a:r>
              <a:rPr lang="en-US" sz="3500" dirty="0" smtClean="0">
                <a:ln w="0">
                  <a:noFill/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500" dirty="0" err="1" smtClean="0">
                <a:ln w="0">
                  <a:noFill/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loại</a:t>
            </a:r>
            <a:r>
              <a:rPr lang="en-US" sz="3500" dirty="0" smtClean="0">
                <a:ln w="0">
                  <a:noFill/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ma </a:t>
            </a:r>
            <a:r>
              <a:rPr lang="en-US" sz="3500" dirty="0" err="1" smtClean="0">
                <a:ln w="0">
                  <a:noFill/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sát</a:t>
            </a:r>
            <a:r>
              <a:rPr lang="en-US" sz="3500" dirty="0" smtClean="0">
                <a:ln w="0">
                  <a:noFill/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500" dirty="0" err="1" smtClean="0">
                <a:ln w="0">
                  <a:noFill/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thường</a:t>
            </a:r>
            <a:r>
              <a:rPr lang="en-US" sz="3500" dirty="0" smtClean="0">
                <a:ln w="0">
                  <a:noFill/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500" dirty="0" err="1" smtClean="0">
                <a:ln w="0">
                  <a:noFill/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gặp</a:t>
            </a:r>
            <a:endParaRPr lang="en-US" sz="3500" b="0" cap="none" spc="0" dirty="0">
              <a:ln w="0">
                <a:noFill/>
              </a:ln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572" y="4211536"/>
            <a:ext cx="2304428" cy="264646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474473" y="869729"/>
            <a:ext cx="4457700" cy="2029364"/>
          </a:xfrm>
          <a:prstGeom prst="roundRect">
            <a:avLst>
              <a:gd name="adj" fmla="val 8272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</a:rPr>
              <a:t>Có</a:t>
            </a:r>
            <a:r>
              <a:rPr lang="en-US" sz="3600" dirty="0" smtClean="0">
                <a:solidFill>
                  <a:srgbClr val="FF0000"/>
                </a:solidFill>
              </a:rPr>
              <a:t> 3 </a:t>
            </a:r>
            <a:r>
              <a:rPr lang="en-US" sz="3600" dirty="0" err="1" smtClean="0">
                <a:solidFill>
                  <a:srgbClr val="FF0000"/>
                </a:solidFill>
              </a:rPr>
              <a:t>loại</a:t>
            </a:r>
            <a:r>
              <a:rPr lang="en-US" sz="3600" dirty="0" smtClean="0">
                <a:solidFill>
                  <a:srgbClr val="FF0000"/>
                </a:solidFill>
              </a:rPr>
              <a:t> ma </a:t>
            </a:r>
            <a:r>
              <a:rPr lang="en-US" sz="3600" dirty="0" err="1" smtClean="0">
                <a:solidFill>
                  <a:srgbClr val="FF0000"/>
                </a:solidFill>
              </a:rPr>
              <a:t>sát</a:t>
            </a:r>
            <a:r>
              <a:rPr lang="en-US" sz="3600" dirty="0" smtClean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2400" dirty="0" smtClean="0">
                <a:solidFill>
                  <a:srgbClr val="00B050"/>
                </a:solidFill>
              </a:rPr>
              <a:t>+ Ma </a:t>
            </a:r>
            <a:r>
              <a:rPr lang="en-US" sz="2400" dirty="0" err="1" smtClean="0">
                <a:solidFill>
                  <a:srgbClr val="00B050"/>
                </a:solidFill>
              </a:rPr>
              <a:t>sát</a:t>
            </a:r>
            <a:r>
              <a:rPr lang="en-US" sz="2400" dirty="0" smtClean="0">
                <a:solidFill>
                  <a:srgbClr val="00B050"/>
                </a:solidFill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</a:rPr>
              <a:t>trượt</a:t>
            </a:r>
            <a:endParaRPr lang="en-US" sz="2400" dirty="0" smtClean="0">
              <a:solidFill>
                <a:srgbClr val="00B050"/>
              </a:solidFill>
            </a:endParaRPr>
          </a:p>
          <a:p>
            <a:r>
              <a:rPr lang="en-US" sz="2400" dirty="0" smtClean="0">
                <a:solidFill>
                  <a:srgbClr val="00B050"/>
                </a:solidFill>
              </a:rPr>
              <a:t>	    + Ma </a:t>
            </a:r>
            <a:r>
              <a:rPr lang="en-US" sz="2400" dirty="0" err="1" smtClean="0">
                <a:solidFill>
                  <a:srgbClr val="00B050"/>
                </a:solidFill>
              </a:rPr>
              <a:t>sát</a:t>
            </a:r>
            <a:r>
              <a:rPr lang="en-US" sz="2400" dirty="0" smtClean="0">
                <a:solidFill>
                  <a:srgbClr val="00B050"/>
                </a:solidFill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</a:rPr>
              <a:t>lăn</a:t>
            </a:r>
            <a:endParaRPr lang="en-US" sz="2400" dirty="0" smtClean="0">
              <a:solidFill>
                <a:srgbClr val="00B050"/>
              </a:solidFill>
            </a:endParaRPr>
          </a:p>
          <a:p>
            <a:r>
              <a:rPr lang="en-US" sz="2400" dirty="0" smtClean="0">
                <a:solidFill>
                  <a:srgbClr val="00B050"/>
                </a:solidFill>
              </a:rPr>
              <a:t>	    + Ma </a:t>
            </a:r>
            <a:r>
              <a:rPr lang="en-US" sz="2400" dirty="0" err="1" smtClean="0">
                <a:solidFill>
                  <a:srgbClr val="00B050"/>
                </a:solidFill>
              </a:rPr>
              <a:t>sát</a:t>
            </a:r>
            <a:r>
              <a:rPr lang="en-US" sz="2400" dirty="0" smtClean="0">
                <a:solidFill>
                  <a:srgbClr val="00B050"/>
                </a:solidFill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</a:rPr>
              <a:t>nghỉ</a:t>
            </a:r>
            <a:endParaRPr lang="en-US" sz="2400" dirty="0">
              <a:solidFill>
                <a:srgbClr val="00B050"/>
              </a:solidFill>
            </a:endParaRPr>
          </a:p>
        </p:txBody>
      </p:sp>
      <p:pic>
        <p:nvPicPr>
          <p:cNvPr id="9" name="Picture 15" descr="CSSKI0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323" y="5451231"/>
            <a:ext cx="1961360" cy="140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Kết quả hình ảnh cho ball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24300" y="3279927"/>
            <a:ext cx="4048125" cy="2171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ết quả hình ảnh cho lực ma sá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8903"/>
            <a:ext cx="3788176" cy="22423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33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6 L -0.46771 -3.7037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85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41678" y="22067"/>
            <a:ext cx="282263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0">
                  <a:noFill/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1) Ma </a:t>
            </a:r>
            <a:r>
              <a:rPr lang="en-US" sz="3200" b="1" dirty="0" err="1" smtClean="0">
                <a:ln w="0">
                  <a:noFill/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sát</a:t>
            </a:r>
            <a:r>
              <a:rPr lang="en-US" sz="3200" b="1" dirty="0" smtClean="0">
                <a:ln w="0">
                  <a:noFill/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0">
                  <a:noFill/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trượt</a:t>
            </a:r>
            <a:endParaRPr lang="en-US" sz="3200" b="1" cap="none" spc="0" dirty="0">
              <a:ln w="0">
                <a:noFill/>
              </a:ln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6518" y="606842"/>
            <a:ext cx="102624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err="1" smtClean="0">
                <a:ln w="0">
                  <a:noFill/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Ví</a:t>
            </a:r>
            <a:r>
              <a:rPr lang="en-US" sz="2800" dirty="0" smtClean="0">
                <a:ln w="0">
                  <a:noFill/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ln w="0">
                  <a:noFill/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dụ</a:t>
            </a:r>
            <a:r>
              <a:rPr lang="en-US" sz="2800" dirty="0" smtClean="0">
                <a:ln w="0">
                  <a:noFill/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</a:t>
            </a:r>
            <a:endParaRPr lang="en-US" sz="2800" cap="none" spc="0" dirty="0">
              <a:ln w="0">
                <a:noFill/>
              </a:ln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074" name="Picture 2" descr="Kết quả hình ảnh cho dodge charger 1970 wheel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1241"/>
            <a:ext cx="4705350" cy="26467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lowchart: Alternate Process 12"/>
          <p:cNvSpPr/>
          <p:nvPr/>
        </p:nvSpPr>
        <p:spPr>
          <a:xfrm>
            <a:off x="983590" y="1776391"/>
            <a:ext cx="10265435" cy="1532334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B0F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Xe</a:t>
            </a:r>
            <a:r>
              <a:rPr lang="en-US" sz="2800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đang</a:t>
            </a:r>
            <a:r>
              <a:rPr lang="en-US" sz="2800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chạy</a:t>
            </a:r>
            <a:r>
              <a:rPr lang="en-US" sz="2800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trên</a:t>
            </a:r>
            <a:r>
              <a:rPr lang="en-US" sz="2800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mặt</a:t>
            </a:r>
            <a:r>
              <a:rPr lang="en-US" sz="2800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đường</a:t>
            </a:r>
            <a:r>
              <a:rPr lang="en-US" sz="2800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nếu</a:t>
            </a:r>
            <a:r>
              <a:rPr lang="en-US" sz="2800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đạp</a:t>
            </a:r>
            <a:r>
              <a:rPr lang="en-US" sz="2800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thắng</a:t>
            </a:r>
            <a:r>
              <a:rPr lang="en-US" sz="2800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mạnh</a:t>
            </a:r>
            <a:r>
              <a:rPr lang="en-US" sz="2800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bánh</a:t>
            </a:r>
            <a:r>
              <a:rPr lang="en-US" sz="2800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xe</a:t>
            </a:r>
            <a:r>
              <a:rPr lang="en-US" sz="2800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sẽ</a:t>
            </a:r>
            <a:r>
              <a:rPr lang="en-US" sz="2800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ngừng</a:t>
            </a:r>
            <a:r>
              <a:rPr lang="en-US" sz="2800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quay </a:t>
            </a:r>
            <a:r>
              <a:rPr lang="en-US" sz="2800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2800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trượt</a:t>
            </a:r>
            <a:r>
              <a:rPr lang="en-US" sz="2800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trên</a:t>
            </a:r>
            <a:r>
              <a:rPr lang="en-US" sz="2800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mặt</a:t>
            </a:r>
            <a:r>
              <a:rPr lang="en-US" sz="2800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đường</a:t>
            </a:r>
            <a:r>
              <a:rPr lang="en-US" sz="2800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khi</a:t>
            </a:r>
            <a:r>
              <a:rPr lang="en-US" sz="2800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đó</a:t>
            </a:r>
            <a:r>
              <a:rPr lang="en-US" sz="2800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xuất</a:t>
            </a:r>
            <a:r>
              <a:rPr lang="en-US" sz="2800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hiện</a:t>
            </a:r>
            <a:r>
              <a:rPr lang="en-US" sz="2800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ma </a:t>
            </a:r>
            <a:r>
              <a:rPr lang="en-US" sz="2800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sát</a:t>
            </a:r>
            <a:r>
              <a:rPr lang="en-US" sz="2800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trượt</a:t>
            </a:r>
            <a:r>
              <a:rPr lang="en-US" sz="2800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giữa</a:t>
            </a:r>
            <a:r>
              <a:rPr lang="en-US" sz="2800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bánh</a:t>
            </a:r>
            <a:r>
              <a:rPr lang="en-US" sz="2800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xe</a:t>
            </a:r>
            <a:r>
              <a:rPr lang="en-US" sz="2800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2800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mặt</a:t>
            </a:r>
            <a:r>
              <a:rPr lang="en-US" sz="2800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đường</a:t>
            </a:r>
            <a:r>
              <a:rPr lang="en-US" sz="2800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800" dirty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76" name="Picture 4" descr="Kết quả hình ảnh cho dodge charger 1970 drif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300" y="4176447"/>
            <a:ext cx="4457700" cy="26815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83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823</TotalTime>
  <Words>293</Words>
  <Application>Microsoft Office PowerPoint</Application>
  <PresentationFormat>Widescreen</PresentationFormat>
  <Paragraphs>30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Mất hàng chục thế kỉ để tạo ra sự khác biệt giữa hai loại trục bánh xe. Sự phát minh ra ổ bi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DAI VIET GROUP</dc:creator>
  <cp:lastModifiedBy>asus</cp:lastModifiedBy>
  <cp:revision>99</cp:revision>
  <dcterms:created xsi:type="dcterms:W3CDTF">2017-09-29T14:13:27Z</dcterms:created>
  <dcterms:modified xsi:type="dcterms:W3CDTF">2019-10-16T03:44:25Z</dcterms:modified>
</cp:coreProperties>
</file>